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1" r:id="rId1"/>
    <p:sldMasterId id="2147483695" r:id="rId2"/>
  </p:sldMasterIdLst>
  <p:notesMasterIdLst>
    <p:notesMasterId r:id="rId101"/>
  </p:notesMasterIdLst>
  <p:sldIdLst>
    <p:sldId id="371" r:id="rId3"/>
    <p:sldId id="318" r:id="rId4"/>
    <p:sldId id="403" r:id="rId5"/>
    <p:sldId id="404" r:id="rId6"/>
    <p:sldId id="319" r:id="rId7"/>
    <p:sldId id="327" r:id="rId8"/>
    <p:sldId id="258" r:id="rId9"/>
    <p:sldId id="377" r:id="rId10"/>
    <p:sldId id="260" r:id="rId11"/>
    <p:sldId id="259" r:id="rId12"/>
    <p:sldId id="1390" r:id="rId13"/>
    <p:sldId id="263" r:id="rId14"/>
    <p:sldId id="1391" r:id="rId15"/>
    <p:sldId id="1392" r:id="rId16"/>
    <p:sldId id="1393" r:id="rId17"/>
    <p:sldId id="1394" r:id="rId18"/>
    <p:sldId id="1395" r:id="rId19"/>
    <p:sldId id="264" r:id="rId20"/>
    <p:sldId id="1396" r:id="rId21"/>
    <p:sldId id="1397" r:id="rId22"/>
    <p:sldId id="1399" r:id="rId23"/>
    <p:sldId id="1400" r:id="rId24"/>
    <p:sldId id="1386" r:id="rId25"/>
    <p:sldId id="326" r:id="rId26"/>
    <p:sldId id="325" r:id="rId27"/>
    <p:sldId id="334" r:id="rId28"/>
    <p:sldId id="328" r:id="rId29"/>
    <p:sldId id="329" r:id="rId30"/>
    <p:sldId id="330" r:id="rId31"/>
    <p:sldId id="331" r:id="rId32"/>
    <p:sldId id="1405" r:id="rId33"/>
    <p:sldId id="1406" r:id="rId34"/>
    <p:sldId id="1407" r:id="rId35"/>
    <p:sldId id="1408" r:id="rId36"/>
    <p:sldId id="1432" r:id="rId37"/>
    <p:sldId id="1401" r:id="rId38"/>
    <p:sldId id="332" r:id="rId39"/>
    <p:sldId id="265" r:id="rId40"/>
    <p:sldId id="268" r:id="rId41"/>
    <p:sldId id="269" r:id="rId42"/>
    <p:sldId id="270" r:id="rId43"/>
    <p:sldId id="271" r:id="rId44"/>
    <p:sldId id="273" r:id="rId45"/>
    <p:sldId id="272" r:id="rId46"/>
    <p:sldId id="1387" r:id="rId47"/>
    <p:sldId id="336" r:id="rId48"/>
    <p:sldId id="337" r:id="rId49"/>
    <p:sldId id="1411" r:id="rId50"/>
    <p:sldId id="338" r:id="rId51"/>
    <p:sldId id="1410" r:id="rId52"/>
    <p:sldId id="339" r:id="rId53"/>
    <p:sldId id="1412" r:id="rId54"/>
    <p:sldId id="1388" r:id="rId55"/>
    <p:sldId id="1402" r:id="rId56"/>
    <p:sldId id="340" r:id="rId57"/>
    <p:sldId id="341" r:id="rId58"/>
    <p:sldId id="1414" r:id="rId59"/>
    <p:sldId id="1415" r:id="rId60"/>
    <p:sldId id="1416" r:id="rId61"/>
    <p:sldId id="1417" r:id="rId62"/>
    <p:sldId id="1418" r:id="rId63"/>
    <p:sldId id="1419" r:id="rId64"/>
    <p:sldId id="342" r:id="rId65"/>
    <p:sldId id="343" r:id="rId66"/>
    <p:sldId id="344" r:id="rId67"/>
    <p:sldId id="1420" r:id="rId68"/>
    <p:sldId id="345" r:id="rId69"/>
    <p:sldId id="1403" r:id="rId70"/>
    <p:sldId id="347" r:id="rId71"/>
    <p:sldId id="1389" r:id="rId72"/>
    <p:sldId id="348" r:id="rId73"/>
    <p:sldId id="1421" r:id="rId74"/>
    <p:sldId id="1422" r:id="rId75"/>
    <p:sldId id="1423" r:id="rId76"/>
    <p:sldId id="1424" r:id="rId77"/>
    <p:sldId id="1425" r:id="rId78"/>
    <p:sldId id="1426" r:id="rId79"/>
    <p:sldId id="1427"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1404" r:id="rId96"/>
    <p:sldId id="364" r:id="rId97"/>
    <p:sldId id="1429" r:id="rId98"/>
    <p:sldId id="1430" r:id="rId99"/>
    <p:sldId id="1385" r:id="rId10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p15:clr>
            <a:srgbClr val="A4A3A4"/>
          </p15:clr>
        </p15:guide>
        <p15:guide id="2" pos="3840">
          <p15:clr>
            <a:srgbClr val="A4A3A4"/>
          </p15:clr>
        </p15:guide>
        <p15:guide id="3" pos="1044">
          <p15:clr>
            <a:srgbClr val="A4A3A4"/>
          </p15:clr>
        </p15:guide>
        <p15:guide id="4" pos="20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DB4"/>
    <a:srgbClr val="005AAD"/>
    <a:srgbClr val="008487"/>
    <a:srgbClr val="DDE9EA"/>
    <a:srgbClr val="FF9B36"/>
    <a:srgbClr val="00467A"/>
    <a:srgbClr val="FF9933"/>
    <a:srgbClr val="E06B6B"/>
    <a:srgbClr val="ED6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6711" autoAdjust="0"/>
  </p:normalViewPr>
  <p:slideViewPr>
    <p:cSldViewPr snapToGrid="0" showGuides="1">
      <p:cViewPr varScale="1">
        <p:scale>
          <a:sx n="70" d="100"/>
          <a:sy n="70" d="100"/>
        </p:scale>
        <p:origin x="1035" y="24"/>
      </p:cViewPr>
      <p:guideLst>
        <p:guide orient="horz" pos="2128"/>
        <p:guide pos="3840"/>
        <p:guide pos="1044"/>
        <p:guide pos="2074"/>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varScale="1">
        <p:scale>
          <a:sx n="54" d="100"/>
          <a:sy n="54" d="100"/>
        </p:scale>
        <p:origin x="2880"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6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6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C6BA0-5341-43DF-84CE-1998201C61E9}" type="datetimeFigureOut">
              <a:rPr lang="zh-CN" altLang="en-US" smtClean="0"/>
              <a:t>2024/9/10</a:t>
            </a:fld>
            <a:endParaRPr lang="zh-CN" altLang="en-US"/>
          </a:p>
        </p:txBody>
      </p:sp>
      <p:sp>
        <p:nvSpPr>
          <p:cNvPr id="104877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7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7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F630-34ED-4C5D-9674-D926440E8CF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266908-E278-4AD1-8AB8-8F5FFFD8E958}" type="slidenum">
              <a:rPr lang="en-US" altLang="zh-CN" smtClean="0"/>
              <a:pPr/>
              <a:t>14</a:t>
            </a:fld>
            <a:endParaRPr lang="en-US" altLang="zh-CN"/>
          </a:p>
        </p:txBody>
      </p:sp>
    </p:spTree>
    <p:extLst>
      <p:ext uri="{BB962C8B-B14F-4D97-AF65-F5344CB8AC3E}">
        <p14:creationId xmlns:p14="http://schemas.microsoft.com/office/powerpoint/2010/main" val="2252854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266908-E278-4AD1-8AB8-8F5FFFD8E958}" type="slidenum">
              <a:rPr lang="en-US" altLang="zh-CN" smtClean="0"/>
              <a:pPr/>
              <a:t>15</a:t>
            </a:fld>
            <a:endParaRPr lang="en-US" altLang="zh-CN"/>
          </a:p>
        </p:txBody>
      </p:sp>
    </p:spTree>
    <p:extLst>
      <p:ext uri="{BB962C8B-B14F-4D97-AF65-F5344CB8AC3E}">
        <p14:creationId xmlns:p14="http://schemas.microsoft.com/office/powerpoint/2010/main" val="216047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266908-E278-4AD1-8AB8-8F5FFFD8E958}" type="slidenum">
              <a:rPr lang="en-US" altLang="zh-CN" smtClean="0"/>
              <a:pPr/>
              <a:t>16</a:t>
            </a:fld>
            <a:endParaRPr lang="en-US" altLang="zh-CN"/>
          </a:p>
        </p:txBody>
      </p:sp>
    </p:spTree>
    <p:extLst>
      <p:ext uri="{BB962C8B-B14F-4D97-AF65-F5344CB8AC3E}">
        <p14:creationId xmlns:p14="http://schemas.microsoft.com/office/powerpoint/2010/main" val="239783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266908-E278-4AD1-8AB8-8F5FFFD8E958}" type="slidenum">
              <a:rPr lang="en-US" altLang="zh-CN" smtClean="0"/>
              <a:pPr/>
              <a:t>17</a:t>
            </a:fld>
            <a:endParaRPr lang="en-US" altLang="zh-CN"/>
          </a:p>
        </p:txBody>
      </p:sp>
    </p:spTree>
    <p:extLst>
      <p:ext uri="{BB962C8B-B14F-4D97-AF65-F5344CB8AC3E}">
        <p14:creationId xmlns:p14="http://schemas.microsoft.com/office/powerpoint/2010/main" val="1508446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7C3BA3-D6A9-4863-8771-80430F8D7200}" type="slidenum">
              <a:rPr lang="en-US" altLang="zh-CN" smtClean="0"/>
              <a:pPr/>
              <a:t>18</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7C3BA3-D6A9-4863-8771-80430F8D7200}" type="slidenum">
              <a:rPr lang="en-US" altLang="zh-CN" smtClean="0"/>
              <a:pPr/>
              <a:t>19</a:t>
            </a:fld>
            <a:endParaRPr lang="en-US" altLang="zh-CN"/>
          </a:p>
        </p:txBody>
      </p:sp>
    </p:spTree>
    <p:extLst>
      <p:ext uri="{BB962C8B-B14F-4D97-AF65-F5344CB8AC3E}">
        <p14:creationId xmlns:p14="http://schemas.microsoft.com/office/powerpoint/2010/main" val="3166918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dirty="0">
              <a:latin typeface="微软雅黑" panose="020B0503020204020204" pitchFamily="34" charset="-122"/>
              <a:ea typeface="微软雅黑" panose="020B0503020204020204" pitchFamily="34" charset="-122"/>
            </a:endParaRP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7C3BA3-D6A9-4863-8771-80430F8D7200}" type="slidenum">
              <a:rPr lang="en-US" altLang="zh-CN" smtClean="0"/>
              <a:pPr/>
              <a:t>20</a:t>
            </a:fld>
            <a:endParaRPr lang="en-US" altLang="zh-CN"/>
          </a:p>
        </p:txBody>
      </p:sp>
    </p:spTree>
    <p:extLst>
      <p:ext uri="{BB962C8B-B14F-4D97-AF65-F5344CB8AC3E}">
        <p14:creationId xmlns:p14="http://schemas.microsoft.com/office/powerpoint/2010/main" val="392168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7C3BA3-D6A9-4863-8771-80430F8D7200}" type="slidenum">
              <a:rPr lang="en-US" altLang="zh-CN" smtClean="0"/>
              <a:pPr/>
              <a:t>21</a:t>
            </a:fld>
            <a:endParaRPr lang="en-US" altLang="zh-CN"/>
          </a:p>
        </p:txBody>
      </p:sp>
    </p:spTree>
    <p:extLst>
      <p:ext uri="{BB962C8B-B14F-4D97-AF65-F5344CB8AC3E}">
        <p14:creationId xmlns:p14="http://schemas.microsoft.com/office/powerpoint/2010/main" val="141488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7C3BA3-D6A9-4863-8771-80430F8D7200}" type="slidenum">
              <a:rPr lang="en-US" altLang="zh-CN" smtClean="0"/>
              <a:pPr/>
              <a:t>22</a:t>
            </a:fld>
            <a:endParaRPr lang="en-US" altLang="zh-CN"/>
          </a:p>
        </p:txBody>
      </p:sp>
    </p:spTree>
    <p:extLst>
      <p:ext uri="{BB962C8B-B14F-4D97-AF65-F5344CB8AC3E}">
        <p14:creationId xmlns:p14="http://schemas.microsoft.com/office/powerpoint/2010/main" val="4086570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23</a:t>
            </a:fld>
            <a:endParaRPr lang="en-US" altLang="zh-CN"/>
          </a:p>
        </p:txBody>
      </p:sp>
    </p:spTree>
    <p:extLst>
      <p:ext uri="{BB962C8B-B14F-4D97-AF65-F5344CB8AC3E}">
        <p14:creationId xmlns:p14="http://schemas.microsoft.com/office/powerpoint/2010/main" val="17764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31</a:t>
            </a:fld>
            <a:endParaRPr lang="zh-CN" altLang="en-US"/>
          </a:p>
        </p:txBody>
      </p:sp>
    </p:spTree>
    <p:extLst>
      <p:ext uri="{BB962C8B-B14F-4D97-AF65-F5344CB8AC3E}">
        <p14:creationId xmlns:p14="http://schemas.microsoft.com/office/powerpoint/2010/main" val="1779368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33</a:t>
            </a:fld>
            <a:endParaRPr lang="zh-CN" altLang="en-US"/>
          </a:p>
        </p:txBody>
      </p:sp>
    </p:spTree>
    <p:extLst>
      <p:ext uri="{BB962C8B-B14F-4D97-AF65-F5344CB8AC3E}">
        <p14:creationId xmlns:p14="http://schemas.microsoft.com/office/powerpoint/2010/main" val="138748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37</a:t>
            </a:fld>
            <a:endParaRPr lang="zh-CN" altLang="en-US"/>
          </a:p>
        </p:txBody>
      </p:sp>
    </p:spTree>
    <p:extLst>
      <p:ext uri="{BB962C8B-B14F-4D97-AF65-F5344CB8AC3E}">
        <p14:creationId xmlns:p14="http://schemas.microsoft.com/office/powerpoint/2010/main" val="1362225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E7836F-4B5C-49B8-AA4E-77E4E637A799}" type="slidenum">
              <a:rPr lang="en-US" altLang="zh-CN" smtClean="0"/>
              <a:pPr/>
              <a:t>38</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39</a:t>
            </a:fld>
            <a:endParaRPr lang="zh-CN" altLang="en-US"/>
          </a:p>
        </p:txBody>
      </p:sp>
    </p:spTree>
    <p:extLst>
      <p:ext uri="{BB962C8B-B14F-4D97-AF65-F5344CB8AC3E}">
        <p14:creationId xmlns:p14="http://schemas.microsoft.com/office/powerpoint/2010/main" val="1926184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84FF2B4-1146-49D4-B2E9-1E50E298AA1F}" type="slidenum">
              <a:rPr lang="en-US" altLang="zh-CN" smtClean="0"/>
              <a:pPr/>
              <a:t>40</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E8BF571-757E-4CC8-8F39-D0AAE56A31DA}" type="slidenum">
              <a:rPr lang="en-US" altLang="zh-CN" smtClean="0"/>
              <a:pPr/>
              <a:t>41</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EF9403-23CF-4469-90D8-6BA63334CF75}" type="slidenum">
              <a:rPr lang="en-US" altLang="zh-CN" smtClean="0"/>
              <a:pPr/>
              <a:t>42</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0" i="0" dirty="0">
              <a:solidFill>
                <a:srgbClr val="333333"/>
              </a:solidFill>
              <a:effectLst/>
              <a:latin typeface="arial" panose="020B0604020202020204" pitchFamily="34" charset="0"/>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32EC3B-7C3F-41E0-9FEF-66783CDAB946}" type="slidenum">
              <a:rPr lang="en-US" altLang="zh-CN" smtClean="0"/>
              <a:pPr/>
              <a:t>43</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75A21C-62A6-4DE9-8C25-47A9AE6345AB}" type="slidenum">
              <a:rPr lang="en-US" altLang="zh-CN" smtClean="0"/>
              <a:pPr/>
              <a:t>44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AAD098-3927-48E8-A75A-8471059201A9}" type="slidenum">
              <a:rPr lang="en-US" altLang="zh-CN" smtClean="0"/>
              <a:pPr/>
              <a:t>6</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45</a:t>
            </a:fld>
            <a:endParaRPr lang="en-US" altLang="zh-CN"/>
          </a:p>
        </p:txBody>
      </p:sp>
    </p:spTree>
    <p:extLst>
      <p:ext uri="{BB962C8B-B14F-4D97-AF65-F5344CB8AC3E}">
        <p14:creationId xmlns:p14="http://schemas.microsoft.com/office/powerpoint/2010/main" val="3958626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63BC36C-6B9C-4917-BAE7-F48D87809046}" type="slidenum">
              <a:rPr lang="en-US" altLang="zh-CN" smtClean="0"/>
              <a:pPr/>
              <a:t>46</a:t>
            </a:fld>
            <a:endParaRPr lang="en-US" altLang="zh-CN"/>
          </a:p>
        </p:txBody>
      </p:sp>
    </p:spTree>
    <p:extLst>
      <p:ext uri="{BB962C8B-B14F-4D97-AF65-F5344CB8AC3E}">
        <p14:creationId xmlns:p14="http://schemas.microsoft.com/office/powerpoint/2010/main" val="1636907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AD11BA-88F1-4FB8-A919-6AD8870A2547}" type="slidenum">
              <a:rPr lang="en-US" altLang="zh-CN" smtClean="0"/>
              <a:pPr/>
              <a:t>47</a:t>
            </a:fld>
            <a:endParaRPr lang="en-US" altLang="zh-CN"/>
          </a:p>
        </p:txBody>
      </p:sp>
    </p:spTree>
    <p:extLst>
      <p:ext uri="{BB962C8B-B14F-4D97-AF65-F5344CB8AC3E}">
        <p14:creationId xmlns:p14="http://schemas.microsoft.com/office/powerpoint/2010/main" val="434604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AD11BA-88F1-4FB8-A919-6AD8870A2547}" type="slidenum">
              <a:rPr lang="en-US" altLang="zh-CN" smtClean="0"/>
              <a:pPr/>
              <a:t>48</a:t>
            </a:fld>
            <a:endParaRPr lang="en-US" altLang="zh-CN"/>
          </a:p>
        </p:txBody>
      </p:sp>
    </p:spTree>
    <p:extLst>
      <p:ext uri="{BB962C8B-B14F-4D97-AF65-F5344CB8AC3E}">
        <p14:creationId xmlns:p14="http://schemas.microsoft.com/office/powerpoint/2010/main" val="3282233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51</a:t>
            </a:fld>
            <a:endParaRPr lang="en-US" altLang="zh-CN"/>
          </a:p>
        </p:txBody>
      </p:sp>
    </p:spTree>
    <p:extLst>
      <p:ext uri="{BB962C8B-B14F-4D97-AF65-F5344CB8AC3E}">
        <p14:creationId xmlns:p14="http://schemas.microsoft.com/office/powerpoint/2010/main" val="470821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52</a:t>
            </a:fld>
            <a:endParaRPr lang="en-US" altLang="zh-CN"/>
          </a:p>
        </p:txBody>
      </p:sp>
    </p:spTree>
    <p:extLst>
      <p:ext uri="{BB962C8B-B14F-4D97-AF65-F5344CB8AC3E}">
        <p14:creationId xmlns:p14="http://schemas.microsoft.com/office/powerpoint/2010/main" val="2606736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53</a:t>
            </a:fld>
            <a:endParaRPr lang="en-US" altLang="zh-CN"/>
          </a:p>
        </p:txBody>
      </p:sp>
    </p:spTree>
    <p:extLst>
      <p:ext uri="{BB962C8B-B14F-4D97-AF65-F5344CB8AC3E}">
        <p14:creationId xmlns:p14="http://schemas.microsoft.com/office/powerpoint/2010/main" val="912231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54</a:t>
            </a:fld>
            <a:endParaRPr lang="en-US" altLang="zh-CN"/>
          </a:p>
        </p:txBody>
      </p:sp>
    </p:spTree>
    <p:extLst>
      <p:ext uri="{BB962C8B-B14F-4D97-AF65-F5344CB8AC3E}">
        <p14:creationId xmlns:p14="http://schemas.microsoft.com/office/powerpoint/2010/main" val="187659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4647226-5D62-4434-BDC4-61F2EE44EC39}" type="slidenum">
              <a:rPr lang="en-US" altLang="zh-CN" smtClean="0"/>
              <a:pPr/>
              <a:t>55</a:t>
            </a:fld>
            <a:endParaRPr lang="en-US" altLang="zh-CN"/>
          </a:p>
        </p:txBody>
      </p:sp>
    </p:spTree>
    <p:extLst>
      <p:ext uri="{BB962C8B-B14F-4D97-AF65-F5344CB8AC3E}">
        <p14:creationId xmlns:p14="http://schemas.microsoft.com/office/powerpoint/2010/main" val="791081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4B942F-20A4-4226-87DB-C1E6E0E98608}" type="slidenum">
              <a:rPr lang="en-US" altLang="zh-CN" smtClean="0"/>
              <a:pPr/>
              <a:t>56</a:t>
            </a:fld>
            <a:endParaRPr lang="en-US" altLang="zh-CN"/>
          </a:p>
        </p:txBody>
      </p:sp>
    </p:spTree>
    <p:extLst>
      <p:ext uri="{BB962C8B-B14F-4D97-AF65-F5344CB8AC3E}">
        <p14:creationId xmlns:p14="http://schemas.microsoft.com/office/powerpoint/2010/main" val="3771372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A71066-B35F-4D5B-86CC-4CD9190A4A5A}" type="slidenum">
              <a:rPr lang="en-US" altLang="zh-CN" smtClean="0"/>
              <a:pPr/>
              <a:t>7</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57</a:t>
            </a:fld>
            <a:endParaRPr lang="en-US" altLang="zh-CN"/>
          </a:p>
        </p:txBody>
      </p:sp>
    </p:spTree>
    <p:extLst>
      <p:ext uri="{BB962C8B-B14F-4D97-AF65-F5344CB8AC3E}">
        <p14:creationId xmlns:p14="http://schemas.microsoft.com/office/powerpoint/2010/main" val="2541739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58</a:t>
            </a:fld>
            <a:endParaRPr lang="en-US" altLang="zh-CN"/>
          </a:p>
        </p:txBody>
      </p:sp>
    </p:spTree>
    <p:extLst>
      <p:ext uri="{BB962C8B-B14F-4D97-AF65-F5344CB8AC3E}">
        <p14:creationId xmlns:p14="http://schemas.microsoft.com/office/powerpoint/2010/main" val="116649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59</a:t>
            </a:fld>
            <a:endParaRPr lang="en-US" altLang="zh-CN"/>
          </a:p>
        </p:txBody>
      </p:sp>
    </p:spTree>
    <p:extLst>
      <p:ext uri="{BB962C8B-B14F-4D97-AF65-F5344CB8AC3E}">
        <p14:creationId xmlns:p14="http://schemas.microsoft.com/office/powerpoint/2010/main" val="1950847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60</a:t>
            </a:fld>
            <a:endParaRPr lang="en-US" altLang="zh-CN"/>
          </a:p>
        </p:txBody>
      </p:sp>
    </p:spTree>
    <p:extLst>
      <p:ext uri="{BB962C8B-B14F-4D97-AF65-F5344CB8AC3E}">
        <p14:creationId xmlns:p14="http://schemas.microsoft.com/office/powerpoint/2010/main" val="1031911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61</a:t>
            </a:fld>
            <a:endParaRPr lang="en-US" altLang="zh-CN"/>
          </a:p>
        </p:txBody>
      </p:sp>
    </p:spTree>
    <p:extLst>
      <p:ext uri="{BB962C8B-B14F-4D97-AF65-F5344CB8AC3E}">
        <p14:creationId xmlns:p14="http://schemas.microsoft.com/office/powerpoint/2010/main" val="3267626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87777E-A803-475F-A938-A2158B2C4BB2}" type="slidenum">
              <a:rPr lang="en-US" altLang="zh-CN" smtClean="0"/>
              <a:pPr/>
              <a:t>62</a:t>
            </a:fld>
            <a:endParaRPr lang="en-US" altLang="zh-CN"/>
          </a:p>
        </p:txBody>
      </p:sp>
    </p:spTree>
    <p:extLst>
      <p:ext uri="{BB962C8B-B14F-4D97-AF65-F5344CB8AC3E}">
        <p14:creationId xmlns:p14="http://schemas.microsoft.com/office/powerpoint/2010/main" val="3235777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63</a:t>
            </a:fld>
            <a:endParaRPr lang="zh-CN" altLang="en-US"/>
          </a:p>
        </p:txBody>
      </p:sp>
    </p:spTree>
    <p:extLst>
      <p:ext uri="{BB962C8B-B14F-4D97-AF65-F5344CB8AC3E}">
        <p14:creationId xmlns:p14="http://schemas.microsoft.com/office/powerpoint/2010/main" val="3324743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4F79344-E1CC-47DB-8F6E-64BFD58269FB}" type="slidenum">
              <a:rPr lang="en-US" altLang="zh-CN" smtClean="0"/>
              <a:pPr/>
              <a:t>64</a:t>
            </a:fld>
            <a:endParaRPr lang="en-US" altLang="zh-CN"/>
          </a:p>
        </p:txBody>
      </p:sp>
    </p:spTree>
    <p:extLst>
      <p:ext uri="{BB962C8B-B14F-4D97-AF65-F5344CB8AC3E}">
        <p14:creationId xmlns:p14="http://schemas.microsoft.com/office/powerpoint/2010/main" val="26829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46EAF1-6F77-4FE8-8016-D9D263184355}" type="slidenum">
              <a:rPr lang="en-US" altLang="zh-CN" smtClean="0"/>
              <a:pPr/>
              <a:t>65</a:t>
            </a:fld>
            <a:endParaRPr lang="en-US" altLang="zh-CN"/>
          </a:p>
        </p:txBody>
      </p:sp>
    </p:spTree>
    <p:extLst>
      <p:ext uri="{BB962C8B-B14F-4D97-AF65-F5344CB8AC3E}">
        <p14:creationId xmlns:p14="http://schemas.microsoft.com/office/powerpoint/2010/main" val="22944328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a:p>
            <a:pPr eaLnBrk="1" hangingPunct="1">
              <a:spcBef>
                <a:spcPct val="0"/>
              </a:spcBef>
            </a:pPr>
            <a:endParaRPr lang="zh-CN" altLang="en-US" dirty="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46EAF1-6F77-4FE8-8016-D9D263184355}" type="slidenum">
              <a:rPr lang="en-US" altLang="zh-CN" smtClean="0"/>
              <a:pPr/>
              <a:t>66</a:t>
            </a:fld>
            <a:endParaRPr lang="en-US" altLang="zh-CN"/>
          </a:p>
        </p:txBody>
      </p:sp>
    </p:spTree>
    <p:extLst>
      <p:ext uri="{BB962C8B-B14F-4D97-AF65-F5344CB8AC3E}">
        <p14:creationId xmlns:p14="http://schemas.microsoft.com/office/powerpoint/2010/main" val="419643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FA657AD-9C8A-447C-A6C5-99FA6B1B6879}" type="slidenum">
              <a:rPr lang="en-US" altLang="zh-CN" smtClean="0"/>
              <a:pPr/>
              <a:t>9</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68</a:t>
            </a:fld>
            <a:endParaRPr lang="zh-CN" altLang="en-US"/>
          </a:p>
        </p:txBody>
      </p:sp>
    </p:spTree>
    <p:extLst>
      <p:ext uri="{BB962C8B-B14F-4D97-AF65-F5344CB8AC3E}">
        <p14:creationId xmlns:p14="http://schemas.microsoft.com/office/powerpoint/2010/main" val="6525667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595B42B-3A3A-42B2-A913-6AFD4362F7AD}" type="slidenum">
              <a:rPr lang="en-US" altLang="zh-CN" smtClean="0"/>
              <a:pPr/>
              <a:t>69</a:t>
            </a:fld>
            <a:endParaRPr lang="en-US" altLang="zh-CN"/>
          </a:p>
        </p:txBody>
      </p:sp>
    </p:spTree>
    <p:extLst>
      <p:ext uri="{BB962C8B-B14F-4D97-AF65-F5344CB8AC3E}">
        <p14:creationId xmlns:p14="http://schemas.microsoft.com/office/powerpoint/2010/main" val="3314503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73</a:t>
            </a:fld>
            <a:endParaRPr lang="zh-CN" altLang="en-US"/>
          </a:p>
        </p:txBody>
      </p:sp>
    </p:spTree>
    <p:extLst>
      <p:ext uri="{BB962C8B-B14F-4D97-AF65-F5344CB8AC3E}">
        <p14:creationId xmlns:p14="http://schemas.microsoft.com/office/powerpoint/2010/main" val="1647770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74</a:t>
            </a:fld>
            <a:endParaRPr lang="zh-CN" altLang="en-US"/>
          </a:p>
        </p:txBody>
      </p:sp>
    </p:spTree>
    <p:extLst>
      <p:ext uri="{BB962C8B-B14F-4D97-AF65-F5344CB8AC3E}">
        <p14:creationId xmlns:p14="http://schemas.microsoft.com/office/powerpoint/2010/main" val="3043351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75</a:t>
            </a:fld>
            <a:endParaRPr lang="zh-CN" altLang="en-US"/>
          </a:p>
        </p:txBody>
      </p:sp>
    </p:spTree>
    <p:extLst>
      <p:ext uri="{BB962C8B-B14F-4D97-AF65-F5344CB8AC3E}">
        <p14:creationId xmlns:p14="http://schemas.microsoft.com/office/powerpoint/2010/main" val="2476219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76</a:t>
            </a:fld>
            <a:endParaRPr lang="zh-CN" altLang="en-US"/>
          </a:p>
        </p:txBody>
      </p:sp>
    </p:spTree>
    <p:extLst>
      <p:ext uri="{BB962C8B-B14F-4D97-AF65-F5344CB8AC3E}">
        <p14:creationId xmlns:p14="http://schemas.microsoft.com/office/powerpoint/2010/main" val="4121969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77</a:t>
            </a:fld>
            <a:endParaRPr lang="zh-CN" altLang="en-US"/>
          </a:p>
        </p:txBody>
      </p:sp>
    </p:spTree>
    <p:extLst>
      <p:ext uri="{BB962C8B-B14F-4D97-AF65-F5344CB8AC3E}">
        <p14:creationId xmlns:p14="http://schemas.microsoft.com/office/powerpoint/2010/main" val="4179602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78</a:t>
            </a:fld>
            <a:endParaRPr lang="zh-CN" altLang="en-US"/>
          </a:p>
        </p:txBody>
      </p:sp>
    </p:spTree>
    <p:extLst>
      <p:ext uri="{BB962C8B-B14F-4D97-AF65-F5344CB8AC3E}">
        <p14:creationId xmlns:p14="http://schemas.microsoft.com/office/powerpoint/2010/main" val="2871707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A65D30E-A170-4CA5-AECC-EC8026753E93}" type="slidenum">
              <a:rPr lang="en-US" altLang="zh-CN" smtClean="0"/>
              <a:pPr/>
              <a:t>79</a:t>
            </a:fld>
            <a:endParaRPr lang="en-US" altLang="zh-CN"/>
          </a:p>
        </p:txBody>
      </p:sp>
    </p:spTree>
    <p:extLst>
      <p:ext uri="{BB962C8B-B14F-4D97-AF65-F5344CB8AC3E}">
        <p14:creationId xmlns:p14="http://schemas.microsoft.com/office/powerpoint/2010/main" val="9966900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C095C4-683A-449C-A20B-F608533481B0}" type="slidenum">
              <a:rPr lang="en-US" altLang="zh-CN" smtClean="0"/>
              <a:pPr/>
              <a:t>81</a:t>
            </a:fld>
            <a:endParaRPr lang="en-US" altLang="zh-CN"/>
          </a:p>
        </p:txBody>
      </p:sp>
    </p:spTree>
    <p:extLst>
      <p:ext uri="{BB962C8B-B14F-4D97-AF65-F5344CB8AC3E}">
        <p14:creationId xmlns:p14="http://schemas.microsoft.com/office/powerpoint/2010/main" val="234287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z="1200" b="0" i="0" kern="1200" dirty="0">
              <a:solidFill>
                <a:schemeClr val="tx1"/>
              </a:solidFill>
              <a:effectLst/>
              <a:latin typeface="+mn-lt"/>
              <a:ea typeface="+mn-ea"/>
              <a:cs typeface="+mn-cs"/>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5F4ED5-1BF2-4999-80EF-C8E0B6C5A02B}" type="slidenum">
              <a:rPr lang="en-US" altLang="zh-CN" smtClean="0"/>
              <a:pPr/>
              <a:t>10</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22F0B1-923C-4A60-99E9-41D93ECEB6E8}" type="slidenum">
              <a:rPr lang="en-US" altLang="zh-CN" smtClean="0"/>
              <a:pPr/>
              <a:t>82</a:t>
            </a:fld>
            <a:endParaRPr lang="en-US" altLang="zh-CN"/>
          </a:p>
        </p:txBody>
      </p:sp>
    </p:spTree>
    <p:extLst>
      <p:ext uri="{BB962C8B-B14F-4D97-AF65-F5344CB8AC3E}">
        <p14:creationId xmlns:p14="http://schemas.microsoft.com/office/powerpoint/2010/main" val="1229415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E7072C6-9C8C-47CD-A9C6-7D7ACF5881AA}" type="slidenum">
              <a:rPr lang="en-US" altLang="zh-CN" smtClean="0"/>
              <a:pPr/>
              <a:t>83</a:t>
            </a:fld>
            <a:endParaRPr lang="en-US" altLang="zh-CN"/>
          </a:p>
        </p:txBody>
      </p:sp>
    </p:spTree>
    <p:extLst>
      <p:ext uri="{BB962C8B-B14F-4D97-AF65-F5344CB8AC3E}">
        <p14:creationId xmlns:p14="http://schemas.microsoft.com/office/powerpoint/2010/main" val="1059560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86</a:t>
            </a:fld>
            <a:endParaRPr lang="zh-CN" altLang="en-US"/>
          </a:p>
        </p:txBody>
      </p:sp>
    </p:spTree>
    <p:extLst>
      <p:ext uri="{BB962C8B-B14F-4D97-AF65-F5344CB8AC3E}">
        <p14:creationId xmlns:p14="http://schemas.microsoft.com/office/powerpoint/2010/main" val="2107238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CC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89</a:t>
            </a:fld>
            <a:endParaRPr lang="zh-CN" altLang="en-US"/>
          </a:p>
        </p:txBody>
      </p:sp>
    </p:spTree>
    <p:extLst>
      <p:ext uri="{BB962C8B-B14F-4D97-AF65-F5344CB8AC3E}">
        <p14:creationId xmlns:p14="http://schemas.microsoft.com/office/powerpoint/2010/main" val="11455830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09E3C8-62C4-4CB0-B7E7-8B1B1ED4B8E6}" type="slidenum">
              <a:rPr lang="en-US" altLang="zh-CN" smtClean="0"/>
              <a:pPr/>
              <a:t>90</a:t>
            </a:fld>
            <a:endParaRPr lang="en-US" altLang="zh-CN"/>
          </a:p>
        </p:txBody>
      </p:sp>
    </p:spTree>
    <p:extLst>
      <p:ext uri="{BB962C8B-B14F-4D97-AF65-F5344CB8AC3E}">
        <p14:creationId xmlns:p14="http://schemas.microsoft.com/office/powerpoint/2010/main" val="27267526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91</a:t>
            </a:fld>
            <a:endParaRPr lang="zh-CN" altLang="en-US"/>
          </a:p>
        </p:txBody>
      </p:sp>
    </p:spTree>
    <p:extLst>
      <p:ext uri="{BB962C8B-B14F-4D97-AF65-F5344CB8AC3E}">
        <p14:creationId xmlns:p14="http://schemas.microsoft.com/office/powerpoint/2010/main" val="42813410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92</a:t>
            </a:fld>
            <a:endParaRPr lang="zh-CN" altLang="en-US"/>
          </a:p>
        </p:txBody>
      </p:sp>
    </p:spTree>
    <p:extLst>
      <p:ext uri="{BB962C8B-B14F-4D97-AF65-F5344CB8AC3E}">
        <p14:creationId xmlns:p14="http://schemas.microsoft.com/office/powerpoint/2010/main" val="748078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CB38414-5992-49BF-A283-4D8B340C25E3}" type="slidenum">
              <a:rPr lang="en-US" altLang="zh-CN" smtClean="0"/>
              <a:pPr/>
              <a:t>93</a:t>
            </a:fld>
            <a:endParaRPr lang="en-US" altLang="zh-CN"/>
          </a:p>
        </p:txBody>
      </p:sp>
    </p:spTree>
    <p:extLst>
      <p:ext uri="{BB962C8B-B14F-4D97-AF65-F5344CB8AC3E}">
        <p14:creationId xmlns:p14="http://schemas.microsoft.com/office/powerpoint/2010/main" val="319479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CB38414-5992-49BF-A283-4D8B340C25E3}" type="slidenum">
              <a:rPr lang="en-US" altLang="zh-CN" smtClean="0"/>
              <a:pPr/>
              <a:t>94</a:t>
            </a:fld>
            <a:endParaRPr lang="en-US" altLang="zh-CN"/>
          </a:p>
        </p:txBody>
      </p:sp>
    </p:spTree>
    <p:extLst>
      <p:ext uri="{BB962C8B-B14F-4D97-AF65-F5344CB8AC3E}">
        <p14:creationId xmlns:p14="http://schemas.microsoft.com/office/powerpoint/2010/main" val="15864139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154FA5-F265-419C-A643-D09201C5B082}" type="slidenum">
              <a:rPr lang="en-US" altLang="zh-CN" smtClean="0"/>
              <a:pPr/>
              <a:t>95</a:t>
            </a:fld>
            <a:endParaRPr lang="en-US" altLang="zh-CN"/>
          </a:p>
        </p:txBody>
      </p:sp>
    </p:spTree>
    <p:extLst>
      <p:ext uri="{BB962C8B-B14F-4D97-AF65-F5344CB8AC3E}">
        <p14:creationId xmlns:p14="http://schemas.microsoft.com/office/powerpoint/2010/main" val="868961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5F4ED5-1BF2-4999-80EF-C8E0B6C5A02B}" type="slidenum">
              <a:rPr lang="en-US" altLang="zh-CN" smtClean="0"/>
              <a:pPr/>
              <a:t>11</a:t>
            </a:fld>
            <a:endParaRPr lang="en-US" altLang="zh-CN"/>
          </a:p>
        </p:txBody>
      </p:sp>
    </p:spTree>
    <p:extLst>
      <p:ext uri="{BB962C8B-B14F-4D97-AF65-F5344CB8AC3E}">
        <p14:creationId xmlns:p14="http://schemas.microsoft.com/office/powerpoint/2010/main" val="7787691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154FA5-F265-419C-A643-D09201C5B082}" type="slidenum">
              <a:rPr lang="en-US" altLang="zh-CN" smtClean="0"/>
              <a:pPr/>
              <a:t>96</a:t>
            </a:fld>
            <a:endParaRPr lang="en-US" altLang="zh-CN"/>
          </a:p>
        </p:txBody>
      </p:sp>
    </p:spTree>
    <p:extLst>
      <p:ext uri="{BB962C8B-B14F-4D97-AF65-F5344CB8AC3E}">
        <p14:creationId xmlns:p14="http://schemas.microsoft.com/office/powerpoint/2010/main" val="1344325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154FA5-F265-419C-A643-D09201C5B082}" type="slidenum">
              <a:rPr lang="en-US" altLang="zh-CN" smtClean="0"/>
              <a:pPr/>
              <a:t>97</a:t>
            </a:fld>
            <a:endParaRPr lang="en-US" altLang="zh-CN"/>
          </a:p>
        </p:txBody>
      </p:sp>
    </p:spTree>
    <p:extLst>
      <p:ext uri="{BB962C8B-B14F-4D97-AF65-F5344CB8AC3E}">
        <p14:creationId xmlns:p14="http://schemas.microsoft.com/office/powerpoint/2010/main" val="1661286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266908-E278-4AD1-8AB8-8F5FFFD8E958}" type="slidenum">
              <a:rPr lang="en-US" altLang="zh-CN" smtClean="0"/>
              <a:pPr/>
              <a:t>12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266908-E278-4AD1-8AB8-8F5FFFD8E958}" type="slidenum">
              <a:rPr lang="en-US" altLang="zh-CN" smtClean="0"/>
              <a:pPr/>
              <a:t>13</a:t>
            </a:fld>
            <a:endParaRPr lang="en-US" altLang="zh-CN"/>
          </a:p>
        </p:txBody>
      </p:sp>
    </p:spTree>
    <p:extLst>
      <p:ext uri="{BB962C8B-B14F-4D97-AF65-F5344CB8AC3E}">
        <p14:creationId xmlns:p14="http://schemas.microsoft.com/office/powerpoint/2010/main" val="475600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CBF4C-D735-E941-A17B-741EBCE309C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D7B5A4A-9F19-BA42-849A-6026928D73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39644E7-87AB-8849-948B-15EB8793B60A}"/>
              </a:ext>
            </a:extLst>
          </p:cNvPr>
          <p:cNvSpPr>
            <a:spLocks noGrp="1"/>
          </p:cNvSpPr>
          <p:nvPr>
            <p:ph type="dt" sz="half" idx="10"/>
          </p:nvPr>
        </p:nvSpPr>
        <p:spPr/>
        <p:txBody>
          <a:bodyPr/>
          <a:lstStyle/>
          <a:p>
            <a:fld id="{5B838D7F-C601-A04E-9991-AEFB0E3EB3A7}" type="datetimeFigureOut">
              <a:rPr kumimoji="1" lang="zh-CN" altLang="en-US" smtClean="0"/>
              <a:t>2024/9/10</a:t>
            </a:fld>
            <a:endParaRPr kumimoji="1" lang="zh-CN" altLang="en-US"/>
          </a:p>
        </p:txBody>
      </p:sp>
      <p:sp>
        <p:nvSpPr>
          <p:cNvPr id="5" name="页脚占位符 4">
            <a:extLst>
              <a:ext uri="{FF2B5EF4-FFF2-40B4-BE49-F238E27FC236}">
                <a16:creationId xmlns:a16="http://schemas.microsoft.com/office/drawing/2014/main" id="{0E1FDA20-3861-C044-A46B-2A9E163FDA9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E217B70-F626-F949-8FA5-A76C5D971EF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90214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E90-FC3B-034A-B437-D9FFBD14362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574E6FE-CC0E-0042-A822-094F072E55F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E5AAFD1-1432-6D4B-BE5F-06F9963DBEA2}"/>
              </a:ext>
            </a:extLst>
          </p:cNvPr>
          <p:cNvSpPr>
            <a:spLocks noGrp="1"/>
          </p:cNvSpPr>
          <p:nvPr>
            <p:ph type="dt" sz="half" idx="10"/>
          </p:nvPr>
        </p:nvSpPr>
        <p:spPr/>
        <p:txBody>
          <a:bodyPr/>
          <a:lstStyle/>
          <a:p>
            <a:fld id="{5B838D7F-C601-A04E-9991-AEFB0E3EB3A7}" type="datetimeFigureOut">
              <a:rPr kumimoji="1" lang="zh-CN" altLang="en-US" smtClean="0"/>
              <a:t>2024/9/10</a:t>
            </a:fld>
            <a:endParaRPr kumimoji="1" lang="zh-CN" altLang="en-US"/>
          </a:p>
        </p:txBody>
      </p:sp>
      <p:sp>
        <p:nvSpPr>
          <p:cNvPr id="5" name="页脚占位符 4">
            <a:extLst>
              <a:ext uri="{FF2B5EF4-FFF2-40B4-BE49-F238E27FC236}">
                <a16:creationId xmlns:a16="http://schemas.microsoft.com/office/drawing/2014/main" id="{32E1A01D-0D9D-DC43-90B4-1485A8A59D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3E9B493-09AA-2549-9E9F-5C118F03B84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668009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86FB75-5429-C74A-B2CC-2A90216190D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6CDCBF5-4968-1B40-9AF0-DE28C90ABFC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BEF470C-E74E-DC4B-9B62-1A0DA608F7B3}"/>
              </a:ext>
            </a:extLst>
          </p:cNvPr>
          <p:cNvSpPr>
            <a:spLocks noGrp="1"/>
          </p:cNvSpPr>
          <p:nvPr>
            <p:ph type="dt" sz="half" idx="10"/>
          </p:nvPr>
        </p:nvSpPr>
        <p:spPr/>
        <p:txBody>
          <a:bodyPr/>
          <a:lstStyle/>
          <a:p>
            <a:fld id="{5B838D7F-C601-A04E-9991-AEFB0E3EB3A7}" type="datetimeFigureOut">
              <a:rPr kumimoji="1" lang="zh-CN" altLang="en-US" smtClean="0"/>
              <a:t>2024/9/10</a:t>
            </a:fld>
            <a:endParaRPr kumimoji="1" lang="zh-CN" altLang="en-US"/>
          </a:p>
        </p:txBody>
      </p:sp>
      <p:sp>
        <p:nvSpPr>
          <p:cNvPr id="5" name="页脚占位符 4">
            <a:extLst>
              <a:ext uri="{FF2B5EF4-FFF2-40B4-BE49-F238E27FC236}">
                <a16:creationId xmlns:a16="http://schemas.microsoft.com/office/drawing/2014/main" id="{F7CB4314-821B-2043-97D6-5E931699E77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691BE01-ED78-E140-91C8-BB0C23841700}"/>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12745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116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841500" y="1990725"/>
            <a:ext cx="97536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zh-CN"/>
              <a:t>Computer Networks, Chapter 1 Introduction</a:t>
            </a:r>
            <a:endParaRPr lang="en-US" altLang="zh-CN" dirty="0"/>
          </a:p>
        </p:txBody>
      </p:sp>
    </p:spTree>
    <p:extLst>
      <p:ext uri="{BB962C8B-B14F-4D97-AF65-F5344CB8AC3E}">
        <p14:creationId xmlns:p14="http://schemas.microsoft.com/office/powerpoint/2010/main" val="3138924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219199" y="1610714"/>
            <a:ext cx="10386952"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zh-CN"/>
              <a:t>Computer Networks, Chapter 1 Introduction</a:t>
            </a:r>
            <a:endParaRPr lang="en-US" altLang="zh-CN" dirty="0"/>
          </a:p>
        </p:txBody>
      </p:sp>
    </p:spTree>
    <p:extLst>
      <p:ext uri="{BB962C8B-B14F-4D97-AF65-F5344CB8AC3E}">
        <p14:creationId xmlns:p14="http://schemas.microsoft.com/office/powerpoint/2010/main" val="3182713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609600" y="1143001"/>
            <a:ext cx="10972800" cy="11239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609600" y="2266950"/>
            <a:ext cx="5486400" cy="374332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2"/>
          </p:nvPr>
        </p:nvSpPr>
        <p:spPr>
          <a:ln/>
        </p:spPr>
        <p:txBody>
          <a:bodyPr/>
          <a:lstStyle>
            <a:lvl1pPr>
              <a:defRPr/>
            </a:lvl1pPr>
          </a:lstStyle>
          <a:p>
            <a:r>
              <a:rPr lang="en-US" altLang="zh-CN"/>
              <a:t>Computer Networks, Chapter 1 Introduction</a:t>
            </a:r>
            <a:endParaRPr lang="en-US" altLang="zh-CN" dirty="0"/>
          </a:p>
        </p:txBody>
      </p:sp>
    </p:spTree>
    <p:extLst>
      <p:ext uri="{BB962C8B-B14F-4D97-AF65-F5344CB8AC3E}">
        <p14:creationId xmlns:p14="http://schemas.microsoft.com/office/powerpoint/2010/main" val="2982913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08000" y="152400"/>
            <a:ext cx="11176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62">
            <a:extLst>
              <a:ext uri="{FF2B5EF4-FFF2-40B4-BE49-F238E27FC236}">
                <a16:creationId xmlns:a16="http://schemas.microsoft.com/office/drawing/2014/main" id="{F7E57D52-5E09-45A4-B21F-E0D63B62520C}"/>
              </a:ext>
            </a:extLst>
          </p:cNvPr>
          <p:cNvSpPr>
            <a:spLocks noGrp="1" noChangeArrowheads="1"/>
          </p:cNvSpPr>
          <p:nvPr>
            <p:ph type="sldNum" sz="quarter" idx="10"/>
          </p:nvPr>
        </p:nvSpPr>
        <p:spPr/>
        <p:txBody>
          <a:bodyPr/>
          <a:lstStyle>
            <a:lvl1pPr>
              <a:defRPr/>
            </a:lvl1pPr>
          </a:lstStyle>
          <a:p>
            <a:fld id="{56B93561-A260-49BF-B4DC-7283F4E1702F}" type="slidenum">
              <a:rPr lang="zh-CN" altLang="en-US"/>
              <a:pPr/>
              <a:t>‹#›</a:t>
            </a:fld>
            <a:endParaRPr lang="zh-CN" altLang="en-US"/>
          </a:p>
        </p:txBody>
      </p:sp>
    </p:spTree>
    <p:extLst>
      <p:ext uri="{BB962C8B-B14F-4D97-AF65-F5344CB8AC3E}">
        <p14:creationId xmlns:p14="http://schemas.microsoft.com/office/powerpoint/2010/main" val="2508945996"/>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5917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65803-2FF9-F74D-AFBB-30C0C5FEE9B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E576164-02C0-A940-B772-F52C020E4B9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AD28B46-89FD-1844-984E-0AC8E374E55E}"/>
              </a:ext>
            </a:extLst>
          </p:cNvPr>
          <p:cNvSpPr>
            <a:spLocks noGrp="1"/>
          </p:cNvSpPr>
          <p:nvPr>
            <p:ph type="dt" sz="half" idx="10"/>
          </p:nvPr>
        </p:nvSpPr>
        <p:spPr/>
        <p:txBody>
          <a:bodyPr/>
          <a:lstStyle/>
          <a:p>
            <a:fld id="{5B838D7F-C601-A04E-9991-AEFB0E3EB3A7}" type="datetimeFigureOut">
              <a:rPr kumimoji="1" lang="zh-CN" altLang="en-US" smtClean="0"/>
              <a:t>2024/9/10</a:t>
            </a:fld>
            <a:endParaRPr kumimoji="1" lang="zh-CN" altLang="en-US"/>
          </a:p>
        </p:txBody>
      </p:sp>
      <p:sp>
        <p:nvSpPr>
          <p:cNvPr id="5" name="页脚占位符 4">
            <a:extLst>
              <a:ext uri="{FF2B5EF4-FFF2-40B4-BE49-F238E27FC236}">
                <a16:creationId xmlns:a16="http://schemas.microsoft.com/office/drawing/2014/main" id="{90302324-14E0-E445-9F49-D6C6761D00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2572F2F-5AB3-4D43-85C4-243A6DCCC4D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8033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DBAE4-D610-B540-ABDE-D44D4AE457C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467FCBF-E176-1541-A09A-4238A8BE5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98E8CDB-44EB-414F-B63E-DA1E14B1E77F}"/>
              </a:ext>
            </a:extLst>
          </p:cNvPr>
          <p:cNvSpPr>
            <a:spLocks noGrp="1"/>
          </p:cNvSpPr>
          <p:nvPr>
            <p:ph type="dt" sz="half" idx="10"/>
          </p:nvPr>
        </p:nvSpPr>
        <p:spPr/>
        <p:txBody>
          <a:bodyPr/>
          <a:lstStyle/>
          <a:p>
            <a:fld id="{5B838D7F-C601-A04E-9991-AEFB0E3EB3A7}" type="datetimeFigureOut">
              <a:rPr kumimoji="1" lang="zh-CN" altLang="en-US" smtClean="0"/>
              <a:t>2024/9/10</a:t>
            </a:fld>
            <a:endParaRPr kumimoji="1" lang="zh-CN" altLang="en-US"/>
          </a:p>
        </p:txBody>
      </p:sp>
      <p:sp>
        <p:nvSpPr>
          <p:cNvPr id="5" name="页脚占位符 4">
            <a:extLst>
              <a:ext uri="{FF2B5EF4-FFF2-40B4-BE49-F238E27FC236}">
                <a16:creationId xmlns:a16="http://schemas.microsoft.com/office/drawing/2014/main" id="{9A5C5244-77E3-2043-AF56-264E96CFE1E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68B8585-0792-614C-A697-2989A0E1BB9D}"/>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02925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72290-43A4-3648-AC80-18422BF8903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41E57C1-7EE7-C843-90A3-78DB927BE98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7D2E616-3C99-5A46-9335-00FB157EA3A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5F55B77-B9E8-6549-9FC1-065E393B2E56}"/>
              </a:ext>
            </a:extLst>
          </p:cNvPr>
          <p:cNvSpPr>
            <a:spLocks noGrp="1"/>
          </p:cNvSpPr>
          <p:nvPr>
            <p:ph type="dt" sz="half" idx="10"/>
          </p:nvPr>
        </p:nvSpPr>
        <p:spPr/>
        <p:txBody>
          <a:bodyPr/>
          <a:lstStyle/>
          <a:p>
            <a:fld id="{5B838D7F-C601-A04E-9991-AEFB0E3EB3A7}" type="datetimeFigureOut">
              <a:rPr kumimoji="1" lang="zh-CN" altLang="en-US" smtClean="0"/>
              <a:t>2024/9/10</a:t>
            </a:fld>
            <a:endParaRPr kumimoji="1" lang="zh-CN" altLang="en-US"/>
          </a:p>
        </p:txBody>
      </p:sp>
      <p:sp>
        <p:nvSpPr>
          <p:cNvPr id="6" name="页脚占位符 5">
            <a:extLst>
              <a:ext uri="{FF2B5EF4-FFF2-40B4-BE49-F238E27FC236}">
                <a16:creationId xmlns:a16="http://schemas.microsoft.com/office/drawing/2014/main" id="{A7D839E9-7E15-DE43-BEE5-B6BE1F695A1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A19A144-0A60-A745-8C9B-B087006ADF84}"/>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0338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2707F-7D47-2644-9B65-EF249EA00C4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77F1D95-C617-C244-8DA6-1390B4226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710303A-3F2B-3A49-A82A-89B83A504BA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A65F01F-59CC-754E-BF58-C41163CB19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8F4AD7A-9F7F-984B-8E76-252F5C5F8EB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A2E15E9-520F-1348-8894-028648AEAA80}"/>
              </a:ext>
            </a:extLst>
          </p:cNvPr>
          <p:cNvSpPr>
            <a:spLocks noGrp="1"/>
          </p:cNvSpPr>
          <p:nvPr>
            <p:ph type="dt" sz="half" idx="10"/>
          </p:nvPr>
        </p:nvSpPr>
        <p:spPr/>
        <p:txBody>
          <a:bodyPr/>
          <a:lstStyle/>
          <a:p>
            <a:fld id="{5B838D7F-C601-A04E-9991-AEFB0E3EB3A7}" type="datetimeFigureOut">
              <a:rPr kumimoji="1" lang="zh-CN" altLang="en-US" smtClean="0"/>
              <a:t>2024/9/10</a:t>
            </a:fld>
            <a:endParaRPr kumimoji="1" lang="zh-CN" altLang="en-US"/>
          </a:p>
        </p:txBody>
      </p:sp>
      <p:sp>
        <p:nvSpPr>
          <p:cNvPr id="8" name="页脚占位符 7">
            <a:extLst>
              <a:ext uri="{FF2B5EF4-FFF2-40B4-BE49-F238E27FC236}">
                <a16:creationId xmlns:a16="http://schemas.microsoft.com/office/drawing/2014/main" id="{85DF0A15-0D35-0345-B123-F093E260D81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F0D7BE0-1CFE-9341-8E4D-EF84392181B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01870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6548A7-789D-8544-84AE-A78D499D3C9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50081A3-22A1-924C-8933-2E70E194ADF3}"/>
              </a:ext>
            </a:extLst>
          </p:cNvPr>
          <p:cNvSpPr>
            <a:spLocks noGrp="1"/>
          </p:cNvSpPr>
          <p:nvPr>
            <p:ph type="dt" sz="half" idx="10"/>
          </p:nvPr>
        </p:nvSpPr>
        <p:spPr/>
        <p:txBody>
          <a:bodyPr/>
          <a:lstStyle/>
          <a:p>
            <a:fld id="{530820CF-B880-4189-942D-D702A7CBA730}" type="datetimeFigureOut">
              <a:rPr lang="zh-CN" altLang="en-US" smtClean="0"/>
              <a:t>2024/9/10</a:t>
            </a:fld>
            <a:endParaRPr lang="zh-CN" altLang="en-US"/>
          </a:p>
        </p:txBody>
      </p:sp>
      <p:sp>
        <p:nvSpPr>
          <p:cNvPr id="4" name="页脚占位符 3">
            <a:extLst>
              <a:ext uri="{FF2B5EF4-FFF2-40B4-BE49-F238E27FC236}">
                <a16:creationId xmlns:a16="http://schemas.microsoft.com/office/drawing/2014/main" id="{6AF810A1-4B83-FA4B-9399-EE573CBD8A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D5E9EB4-37A0-D541-BF98-2D94FF8967E6}"/>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64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D80BE1-CEAD-8942-94F6-E79BDB072CD5}"/>
              </a:ext>
            </a:extLst>
          </p:cNvPr>
          <p:cNvSpPr>
            <a:spLocks noGrp="1"/>
          </p:cNvSpPr>
          <p:nvPr>
            <p:ph type="dt" sz="half" idx="10"/>
          </p:nvPr>
        </p:nvSpPr>
        <p:spPr/>
        <p:txBody>
          <a:bodyPr/>
          <a:lstStyle/>
          <a:p>
            <a:fld id="{530820CF-B880-4189-942D-D702A7CBA730}" type="datetimeFigureOut">
              <a:rPr lang="zh-CN" altLang="en-US" smtClean="0"/>
              <a:t>2024/9/10</a:t>
            </a:fld>
            <a:endParaRPr lang="zh-CN" altLang="en-US"/>
          </a:p>
        </p:txBody>
      </p:sp>
      <p:sp>
        <p:nvSpPr>
          <p:cNvPr id="3" name="页脚占位符 2">
            <a:extLst>
              <a:ext uri="{FF2B5EF4-FFF2-40B4-BE49-F238E27FC236}">
                <a16:creationId xmlns:a16="http://schemas.microsoft.com/office/drawing/2014/main" id="{5EBDFB2A-3BB3-804D-8646-A2A0D2C83E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11A5F4-AA57-1144-A623-3A0F48C6FAF4}"/>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9989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CD430-48C7-D347-A4F8-BC502101CFD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058B230-2E26-A540-9267-69132C3786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6CCB6C8-AAD8-2B46-9F30-B09E6EFB3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0FCEDB8-AFE5-A345-A665-E1E7981598C6}"/>
              </a:ext>
            </a:extLst>
          </p:cNvPr>
          <p:cNvSpPr>
            <a:spLocks noGrp="1"/>
          </p:cNvSpPr>
          <p:nvPr>
            <p:ph type="dt" sz="half" idx="10"/>
          </p:nvPr>
        </p:nvSpPr>
        <p:spPr/>
        <p:txBody>
          <a:bodyPr/>
          <a:lstStyle/>
          <a:p>
            <a:fld id="{5B838D7F-C601-A04E-9991-AEFB0E3EB3A7}" type="datetimeFigureOut">
              <a:rPr kumimoji="1" lang="zh-CN" altLang="en-US" smtClean="0"/>
              <a:t>2024/9/10</a:t>
            </a:fld>
            <a:endParaRPr kumimoji="1" lang="zh-CN" altLang="en-US"/>
          </a:p>
        </p:txBody>
      </p:sp>
      <p:sp>
        <p:nvSpPr>
          <p:cNvPr id="6" name="页脚占位符 5">
            <a:extLst>
              <a:ext uri="{FF2B5EF4-FFF2-40B4-BE49-F238E27FC236}">
                <a16:creationId xmlns:a16="http://schemas.microsoft.com/office/drawing/2014/main" id="{F0E3ABEF-10D0-374C-93EB-2235F7AFF32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3AE97A9-5F0E-6546-B484-887F216EA6FB}"/>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6156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9DDF1-6528-5547-9552-E2CE95B6744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0C3C6A0-63C8-D24B-BA6B-8B5936B4E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DBBD2D2-0875-7040-85B6-752DC5A1C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ED047DE-5649-7C4A-A46F-83D8DFC46804}"/>
              </a:ext>
            </a:extLst>
          </p:cNvPr>
          <p:cNvSpPr>
            <a:spLocks noGrp="1"/>
          </p:cNvSpPr>
          <p:nvPr>
            <p:ph type="dt" sz="half" idx="10"/>
          </p:nvPr>
        </p:nvSpPr>
        <p:spPr/>
        <p:txBody>
          <a:bodyPr/>
          <a:lstStyle/>
          <a:p>
            <a:fld id="{5B838D7F-C601-A04E-9991-AEFB0E3EB3A7}" type="datetimeFigureOut">
              <a:rPr kumimoji="1" lang="zh-CN" altLang="en-US" smtClean="0"/>
              <a:t>2024/9/10</a:t>
            </a:fld>
            <a:endParaRPr kumimoji="1" lang="zh-CN" altLang="en-US"/>
          </a:p>
        </p:txBody>
      </p:sp>
      <p:sp>
        <p:nvSpPr>
          <p:cNvPr id="6" name="页脚占位符 5">
            <a:extLst>
              <a:ext uri="{FF2B5EF4-FFF2-40B4-BE49-F238E27FC236}">
                <a16:creationId xmlns:a16="http://schemas.microsoft.com/office/drawing/2014/main" id="{AF84E58D-D5D4-EC46-8805-6FDDCB0BEC2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4F931D1-B2B5-8F47-9ED7-53BA9E928CA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18713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D41A14-93F9-024E-A2F5-F0C0D22D36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437A724-FAC4-FD4B-8C86-BD116A287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7E5E95-9484-8647-B6C3-239FCFDC4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38D7F-C601-A04E-9991-AEFB0E3EB3A7}" type="datetimeFigureOut">
              <a:rPr kumimoji="1" lang="zh-CN" altLang="en-US" smtClean="0"/>
              <a:t>2024/9/10</a:t>
            </a:fld>
            <a:endParaRPr kumimoji="1" lang="zh-CN" altLang="en-US"/>
          </a:p>
        </p:txBody>
      </p:sp>
      <p:sp>
        <p:nvSpPr>
          <p:cNvPr id="5" name="页脚占位符 4">
            <a:extLst>
              <a:ext uri="{FF2B5EF4-FFF2-40B4-BE49-F238E27FC236}">
                <a16:creationId xmlns:a16="http://schemas.microsoft.com/office/drawing/2014/main" id="{0EE61DC8-15CA-FE4A-BBD8-2B73EA1B78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6121EA1-4A25-F44F-B5A6-D295DA0AF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E85A6-C9FF-3B43-91E6-FBF0C10872E9}" type="slidenum">
              <a:rPr kumimoji="1" lang="zh-CN" altLang="en-US" smtClean="0"/>
              <a:t>‹#›</a:t>
            </a:fld>
            <a:endParaRPr kumimoji="1" lang="zh-CN" altLang="en-US"/>
          </a:p>
        </p:txBody>
      </p:sp>
      <p:cxnSp>
        <p:nvCxnSpPr>
          <p:cNvPr id="11" name="直接连接符 30">
            <a:extLst>
              <a:ext uri="{FF2B5EF4-FFF2-40B4-BE49-F238E27FC236}">
                <a16:creationId xmlns:a16="http://schemas.microsoft.com/office/drawing/2014/main" id="{81181929-B1D0-F547-819B-515184CA37AC}"/>
              </a:ext>
            </a:extLst>
          </p:cNvPr>
          <p:cNvCxnSpPr>
            <a:cxnSpLocks/>
          </p:cNvCxnSpPr>
          <p:nvPr userDrawn="1"/>
        </p:nvCxnSpPr>
        <p:spPr>
          <a:xfrm>
            <a:off x="335360" y="836712"/>
            <a:ext cx="1149145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151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7" r:id="rId13"/>
    <p:sldLayoutId id="2147483698" r:id="rId14"/>
    <p:sldLayoutId id="2147483699" r:id="rId15"/>
    <p:sldLayoutId id="214748370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6" name="矩形 5"/>
          <p:cNvSpPr/>
          <p:nvPr userDrawn="1"/>
        </p:nvSpPr>
        <p:spPr bwMode="auto">
          <a:xfrm>
            <a:off x="2" y="0"/>
            <a:ext cx="12192000" cy="68580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a:buClr>
                <a:srgbClr val="CC9900"/>
              </a:buClr>
              <a:buFont typeface="Wingdings" pitchFamily="2" charset="2"/>
              <a:buChar char="n"/>
            </a:pPr>
            <a:endParaRPr lang="zh-CN" altLang="en-US" sz="2160" b="0">
              <a:solidFill>
                <a:srgbClr val="000000"/>
              </a:solidFill>
              <a:latin typeface="Arial" charset="0"/>
              <a:ea typeface="宋体" charset="-122"/>
            </a:endParaRPr>
          </a:p>
        </p:txBody>
      </p:sp>
    </p:spTree>
    <p:extLst>
      <p:ext uri="{BB962C8B-B14F-4D97-AF65-F5344CB8AC3E}">
        <p14:creationId xmlns:p14="http://schemas.microsoft.com/office/powerpoint/2010/main" val="928677723"/>
      </p:ext>
    </p:extLst>
  </p:cSld>
  <p:clrMap bg1="lt1" tx1="dk1" bg2="lt2" tx2="dk2" accent1="accent1" accent2="accent2" accent3="accent3" accent4="accent4" accent5="accent5" accent6="accent6" hlink="hlink" folHlink="folHlink"/>
  <p:sldLayoutIdLst>
    <p:sldLayoutId id="2147483696" r:id="rId1"/>
  </p:sldLayoutIdLst>
  <p:transition>
    <p:fade/>
  </p:transition>
  <p:txStyles>
    <p:titleStyle>
      <a:lvl1pPr algn="ctr" defTabSz="961961" rtl="0" eaLnBrk="0" fontAlgn="base" hangingPunct="0">
        <a:spcBef>
          <a:spcPct val="0"/>
        </a:spcBef>
        <a:spcAft>
          <a:spcPct val="0"/>
        </a:spcAft>
        <a:defRPr sz="4560">
          <a:solidFill>
            <a:schemeClr val="tx2"/>
          </a:solidFill>
          <a:latin typeface="+mj-lt"/>
          <a:ea typeface="+mj-ea"/>
          <a:cs typeface="+mj-cs"/>
        </a:defRPr>
      </a:lvl1pPr>
      <a:lvl2pPr algn="ctr" defTabSz="961961" rtl="0" eaLnBrk="0" fontAlgn="base" hangingPunct="0">
        <a:spcBef>
          <a:spcPct val="0"/>
        </a:spcBef>
        <a:spcAft>
          <a:spcPct val="0"/>
        </a:spcAft>
        <a:defRPr sz="4560">
          <a:solidFill>
            <a:schemeClr val="tx2"/>
          </a:solidFill>
          <a:latin typeface="Arial" charset="0"/>
          <a:ea typeface="宋体" pitchFamily="2" charset="-122"/>
        </a:defRPr>
      </a:lvl2pPr>
      <a:lvl3pPr algn="ctr" defTabSz="961961" rtl="0" eaLnBrk="0" fontAlgn="base" hangingPunct="0">
        <a:spcBef>
          <a:spcPct val="0"/>
        </a:spcBef>
        <a:spcAft>
          <a:spcPct val="0"/>
        </a:spcAft>
        <a:defRPr sz="4560">
          <a:solidFill>
            <a:schemeClr val="tx2"/>
          </a:solidFill>
          <a:latin typeface="Arial" charset="0"/>
          <a:ea typeface="宋体" pitchFamily="2" charset="-122"/>
        </a:defRPr>
      </a:lvl3pPr>
      <a:lvl4pPr algn="ctr" defTabSz="961961" rtl="0" eaLnBrk="0" fontAlgn="base" hangingPunct="0">
        <a:spcBef>
          <a:spcPct val="0"/>
        </a:spcBef>
        <a:spcAft>
          <a:spcPct val="0"/>
        </a:spcAft>
        <a:defRPr sz="4560">
          <a:solidFill>
            <a:schemeClr val="tx2"/>
          </a:solidFill>
          <a:latin typeface="Arial" charset="0"/>
          <a:ea typeface="宋体" pitchFamily="2" charset="-122"/>
        </a:defRPr>
      </a:lvl4pPr>
      <a:lvl5pPr algn="ctr" defTabSz="961961" rtl="0" eaLnBrk="0" fontAlgn="base" hangingPunct="0">
        <a:spcBef>
          <a:spcPct val="0"/>
        </a:spcBef>
        <a:spcAft>
          <a:spcPct val="0"/>
        </a:spcAft>
        <a:defRPr sz="4560">
          <a:solidFill>
            <a:schemeClr val="tx2"/>
          </a:solidFill>
          <a:latin typeface="Arial" charset="0"/>
          <a:ea typeface="宋体" pitchFamily="2" charset="-122"/>
        </a:defRPr>
      </a:lvl5pPr>
      <a:lvl6pPr marL="548604" algn="ctr" defTabSz="961961" rtl="0" fontAlgn="base">
        <a:spcBef>
          <a:spcPct val="0"/>
        </a:spcBef>
        <a:spcAft>
          <a:spcPct val="0"/>
        </a:spcAft>
        <a:defRPr sz="4560">
          <a:solidFill>
            <a:schemeClr val="tx2"/>
          </a:solidFill>
          <a:latin typeface="Arial" charset="0"/>
          <a:ea typeface="宋体" pitchFamily="2" charset="-122"/>
        </a:defRPr>
      </a:lvl6pPr>
      <a:lvl7pPr marL="1097206" algn="ctr" defTabSz="961961" rtl="0" fontAlgn="base">
        <a:spcBef>
          <a:spcPct val="0"/>
        </a:spcBef>
        <a:spcAft>
          <a:spcPct val="0"/>
        </a:spcAft>
        <a:defRPr sz="4560">
          <a:solidFill>
            <a:schemeClr val="tx2"/>
          </a:solidFill>
          <a:latin typeface="Arial" charset="0"/>
          <a:ea typeface="宋体" pitchFamily="2" charset="-122"/>
        </a:defRPr>
      </a:lvl7pPr>
      <a:lvl8pPr marL="1645811" algn="ctr" defTabSz="961961" rtl="0" fontAlgn="base">
        <a:spcBef>
          <a:spcPct val="0"/>
        </a:spcBef>
        <a:spcAft>
          <a:spcPct val="0"/>
        </a:spcAft>
        <a:defRPr sz="4560">
          <a:solidFill>
            <a:schemeClr val="tx2"/>
          </a:solidFill>
          <a:latin typeface="Arial" charset="0"/>
          <a:ea typeface="宋体" pitchFamily="2" charset="-122"/>
        </a:defRPr>
      </a:lvl8pPr>
      <a:lvl9pPr marL="2194414" algn="ctr" defTabSz="961961" rtl="0" fontAlgn="base">
        <a:spcBef>
          <a:spcPct val="0"/>
        </a:spcBef>
        <a:spcAft>
          <a:spcPct val="0"/>
        </a:spcAft>
        <a:defRPr sz="4560">
          <a:solidFill>
            <a:schemeClr val="tx2"/>
          </a:solidFill>
          <a:latin typeface="Arial" charset="0"/>
          <a:ea typeface="宋体" pitchFamily="2" charset="-122"/>
        </a:defRPr>
      </a:lvl9pPr>
    </p:titleStyle>
    <p:bodyStyle>
      <a:lvl1pPr marL="360022" indent="-360022" algn="l" defTabSz="961961" rtl="0" eaLnBrk="0" fontAlgn="base" hangingPunct="0">
        <a:spcBef>
          <a:spcPct val="20000"/>
        </a:spcBef>
        <a:spcAft>
          <a:spcPct val="0"/>
        </a:spcAft>
        <a:buChar char="•"/>
        <a:defRPr sz="3360">
          <a:solidFill>
            <a:schemeClr val="tx1"/>
          </a:solidFill>
          <a:latin typeface="+mn-lt"/>
          <a:ea typeface="+mn-ea"/>
          <a:cs typeface="+mn-cs"/>
        </a:defRPr>
      </a:lvl1pPr>
      <a:lvl2pPr marL="782904" indent="-300970" algn="l" defTabSz="961961" rtl="0" eaLnBrk="0" fontAlgn="base" hangingPunct="0">
        <a:spcBef>
          <a:spcPct val="20000"/>
        </a:spcBef>
        <a:spcAft>
          <a:spcPct val="0"/>
        </a:spcAft>
        <a:buChar char="–"/>
        <a:defRPr sz="3000">
          <a:solidFill>
            <a:schemeClr val="tx1"/>
          </a:solidFill>
          <a:latin typeface="+mn-lt"/>
          <a:ea typeface="+mn-ea"/>
        </a:defRPr>
      </a:lvl2pPr>
      <a:lvl3pPr marL="1203880" indent="-241920" algn="l" defTabSz="961961" rtl="0" eaLnBrk="0" fontAlgn="base" hangingPunct="0">
        <a:spcBef>
          <a:spcPct val="20000"/>
        </a:spcBef>
        <a:spcAft>
          <a:spcPct val="0"/>
        </a:spcAft>
        <a:buChar char="•"/>
        <a:defRPr sz="2639">
          <a:solidFill>
            <a:schemeClr val="tx1"/>
          </a:solidFill>
          <a:latin typeface="+mn-lt"/>
          <a:ea typeface="+mn-ea"/>
        </a:defRPr>
      </a:lvl3pPr>
      <a:lvl4pPr marL="1682003" indent="-240014" algn="l" defTabSz="961961" rtl="0" eaLnBrk="0" fontAlgn="base" hangingPunct="0">
        <a:spcBef>
          <a:spcPct val="20000"/>
        </a:spcBef>
        <a:spcAft>
          <a:spcPct val="0"/>
        </a:spcAft>
        <a:buChar char="–"/>
        <a:defRPr sz="2040">
          <a:solidFill>
            <a:schemeClr val="tx1"/>
          </a:solidFill>
          <a:latin typeface="+mn-lt"/>
          <a:ea typeface="+mn-ea"/>
        </a:defRPr>
      </a:lvl4pPr>
      <a:lvl5pPr marL="2163935" indent="-241920" algn="l" defTabSz="961961" rtl="0" eaLnBrk="0" fontAlgn="base" hangingPunct="0">
        <a:spcBef>
          <a:spcPct val="20000"/>
        </a:spcBef>
        <a:spcAft>
          <a:spcPct val="0"/>
        </a:spcAft>
        <a:buChar char="»"/>
        <a:defRPr sz="2040">
          <a:solidFill>
            <a:schemeClr val="tx1"/>
          </a:solidFill>
          <a:latin typeface="+mn-lt"/>
          <a:ea typeface="+mn-ea"/>
        </a:defRPr>
      </a:lvl5pPr>
      <a:lvl6pPr marL="2712539" indent="-241920" algn="l" defTabSz="961961" rtl="0" fontAlgn="base">
        <a:spcBef>
          <a:spcPct val="20000"/>
        </a:spcBef>
        <a:spcAft>
          <a:spcPct val="0"/>
        </a:spcAft>
        <a:buChar char="»"/>
        <a:defRPr sz="2040">
          <a:solidFill>
            <a:schemeClr val="tx1"/>
          </a:solidFill>
          <a:latin typeface="+mn-lt"/>
          <a:ea typeface="+mn-ea"/>
        </a:defRPr>
      </a:lvl6pPr>
      <a:lvl7pPr marL="3261140" indent="-241920" algn="l" defTabSz="961961" rtl="0" fontAlgn="base">
        <a:spcBef>
          <a:spcPct val="20000"/>
        </a:spcBef>
        <a:spcAft>
          <a:spcPct val="0"/>
        </a:spcAft>
        <a:buChar char="»"/>
        <a:defRPr sz="2040">
          <a:solidFill>
            <a:schemeClr val="tx1"/>
          </a:solidFill>
          <a:latin typeface="+mn-lt"/>
          <a:ea typeface="+mn-ea"/>
        </a:defRPr>
      </a:lvl7pPr>
      <a:lvl8pPr marL="3809746" indent="-241920" algn="l" defTabSz="961961" rtl="0" fontAlgn="base">
        <a:spcBef>
          <a:spcPct val="20000"/>
        </a:spcBef>
        <a:spcAft>
          <a:spcPct val="0"/>
        </a:spcAft>
        <a:buChar char="»"/>
        <a:defRPr sz="2040">
          <a:solidFill>
            <a:schemeClr val="tx1"/>
          </a:solidFill>
          <a:latin typeface="+mn-lt"/>
          <a:ea typeface="+mn-ea"/>
        </a:defRPr>
      </a:lvl8pPr>
      <a:lvl9pPr marL="4358347" indent="-241920" algn="l" defTabSz="961961" rtl="0" fontAlgn="base">
        <a:spcBef>
          <a:spcPct val="20000"/>
        </a:spcBef>
        <a:spcAft>
          <a:spcPct val="0"/>
        </a:spcAft>
        <a:buChar char="»"/>
        <a:defRPr sz="2040">
          <a:solidFill>
            <a:schemeClr val="tx1"/>
          </a:solidFill>
          <a:latin typeface="+mn-lt"/>
          <a:ea typeface="+mn-ea"/>
        </a:defRPr>
      </a:lvl9pPr>
    </p:bodyStyle>
    <p:otherStyle>
      <a:defPPr>
        <a:defRPr lang="zh-CN"/>
      </a:defPPr>
      <a:lvl1pPr marL="0" algn="l" defTabSz="1097206" rtl="0" eaLnBrk="1" latinLnBrk="0" hangingPunct="1">
        <a:defRPr sz="2160" kern="1200">
          <a:solidFill>
            <a:schemeClr val="tx1"/>
          </a:solidFill>
          <a:latin typeface="+mn-lt"/>
          <a:ea typeface="+mn-ea"/>
          <a:cs typeface="+mn-cs"/>
        </a:defRPr>
      </a:lvl1pPr>
      <a:lvl2pPr marL="548604" algn="l" defTabSz="1097206" rtl="0" eaLnBrk="1" latinLnBrk="0" hangingPunct="1">
        <a:defRPr sz="2160" kern="1200">
          <a:solidFill>
            <a:schemeClr val="tx1"/>
          </a:solidFill>
          <a:latin typeface="+mn-lt"/>
          <a:ea typeface="+mn-ea"/>
          <a:cs typeface="+mn-cs"/>
        </a:defRPr>
      </a:lvl2pPr>
      <a:lvl3pPr marL="1097206" algn="l" defTabSz="1097206" rtl="0" eaLnBrk="1" latinLnBrk="0" hangingPunct="1">
        <a:defRPr sz="2160" kern="1200">
          <a:solidFill>
            <a:schemeClr val="tx1"/>
          </a:solidFill>
          <a:latin typeface="+mn-lt"/>
          <a:ea typeface="+mn-ea"/>
          <a:cs typeface="+mn-cs"/>
        </a:defRPr>
      </a:lvl3pPr>
      <a:lvl4pPr marL="1645811" algn="l" defTabSz="1097206" rtl="0" eaLnBrk="1" latinLnBrk="0" hangingPunct="1">
        <a:defRPr sz="2160" kern="1200">
          <a:solidFill>
            <a:schemeClr val="tx1"/>
          </a:solidFill>
          <a:latin typeface="+mn-lt"/>
          <a:ea typeface="+mn-ea"/>
          <a:cs typeface="+mn-cs"/>
        </a:defRPr>
      </a:lvl4pPr>
      <a:lvl5pPr marL="2194414" algn="l" defTabSz="1097206" rtl="0" eaLnBrk="1" latinLnBrk="0" hangingPunct="1">
        <a:defRPr sz="2160" kern="1200">
          <a:solidFill>
            <a:schemeClr val="tx1"/>
          </a:solidFill>
          <a:latin typeface="+mn-lt"/>
          <a:ea typeface="+mn-ea"/>
          <a:cs typeface="+mn-cs"/>
        </a:defRPr>
      </a:lvl5pPr>
      <a:lvl6pPr marL="2743016" algn="l" defTabSz="1097206" rtl="0" eaLnBrk="1" latinLnBrk="0" hangingPunct="1">
        <a:defRPr sz="2160" kern="1200">
          <a:solidFill>
            <a:schemeClr val="tx1"/>
          </a:solidFill>
          <a:latin typeface="+mn-lt"/>
          <a:ea typeface="+mn-ea"/>
          <a:cs typeface="+mn-cs"/>
        </a:defRPr>
      </a:lvl6pPr>
      <a:lvl7pPr marL="3291619" algn="l" defTabSz="1097206" rtl="0" eaLnBrk="1" latinLnBrk="0" hangingPunct="1">
        <a:defRPr sz="2160" kern="1200">
          <a:solidFill>
            <a:schemeClr val="tx1"/>
          </a:solidFill>
          <a:latin typeface="+mn-lt"/>
          <a:ea typeface="+mn-ea"/>
          <a:cs typeface="+mn-cs"/>
        </a:defRPr>
      </a:lvl7pPr>
      <a:lvl8pPr marL="3840222" algn="l" defTabSz="1097206" rtl="0" eaLnBrk="1" latinLnBrk="0" hangingPunct="1">
        <a:defRPr sz="2160" kern="1200">
          <a:solidFill>
            <a:schemeClr val="tx1"/>
          </a:solidFill>
          <a:latin typeface="+mn-lt"/>
          <a:ea typeface="+mn-ea"/>
          <a:cs typeface="+mn-cs"/>
        </a:defRPr>
      </a:lvl8pPr>
      <a:lvl9pPr marL="4388825" algn="l" defTabSz="109720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wang@sei.ecnu.edu.c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269896" y="1809945"/>
            <a:ext cx="9664803" cy="3930455"/>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8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Computer Networks</a:t>
            </a:r>
            <a:endParaRPr lang="en-US" altLang="zh-CN" sz="4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800" dirty="0">
              <a:latin typeface="Arial" panose="020B0604020202020204" pitchFamily="34" charset="0"/>
              <a:ea typeface="微软雅黑" pitchFamily="34" charset="-122"/>
              <a:cs typeface="Arial" panose="020B0604020202020204" pitchFamily="34" charset="0"/>
            </a:endParaRPr>
          </a:p>
          <a:p>
            <a:endParaRPr lang="en-US" altLang="zh-CN" sz="2800" dirty="0">
              <a:latin typeface="Arial" panose="020B0604020202020204" pitchFamily="34" charset="0"/>
              <a:ea typeface="微软雅黑" pitchFamily="34" charset="-122"/>
              <a:cs typeface="Arial" panose="020B0604020202020204" pitchFamily="34" charset="0"/>
            </a:endParaRPr>
          </a:p>
          <a:p>
            <a:endParaRPr lang="en-US" altLang="zh-CN" sz="2800" dirty="0">
              <a:latin typeface="Arial" panose="020B0604020202020204" pitchFamily="34" charset="0"/>
              <a:ea typeface="微软雅黑" pitchFamily="34" charset="-122"/>
              <a:cs typeface="Arial" panose="020B0604020202020204" pitchFamily="34" charset="0"/>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王廷</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华东师范大学 软件工程学院</a:t>
            </a:r>
            <a:br>
              <a:rPr lang="en-US" altLang="zh-CN" sz="2000" dirty="0">
                <a:solidFill>
                  <a:schemeClr val="accent1">
                    <a:lumMod val="75000"/>
                  </a:schemeClr>
                </a:solidFill>
                <a:latin typeface="微软雅黑" panose="020B0503020204020204" pitchFamily="34" charset="-122"/>
                <a:ea typeface="微软雅黑" panose="020B0503020204020204" pitchFamily="34" charset="-122"/>
              </a:rPr>
            </a:b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Email: </a:t>
            </a:r>
            <a:r>
              <a:rPr lang="en-US" altLang="zh-CN" sz="2000" dirty="0">
                <a:solidFill>
                  <a:schemeClr val="accent1">
                    <a:lumMod val="75000"/>
                  </a:schemeClr>
                </a:solidFill>
                <a:latin typeface="微软雅黑" panose="020B0503020204020204" pitchFamily="34" charset="-122"/>
                <a:ea typeface="微软雅黑" panose="020B0503020204020204" pitchFamily="34" charset="-122"/>
                <a:hlinkClick r:id="rId3"/>
              </a:rPr>
              <a:t>twang@sei.ecnu.edu.cn</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Office: </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理科大楼</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B1116</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496111" y="1143001"/>
            <a:ext cx="11264629" cy="4867275"/>
          </a:xfrm>
        </p:spPr>
        <p:txBody>
          <a:bodyPr/>
          <a:lstStyle/>
          <a:p>
            <a:r>
              <a:rPr lang="en-US" altLang="zh-CN" dirty="0">
                <a:ea typeface="宋体" panose="02010600030101010101" pitchFamily="2" charset="-122"/>
              </a:rPr>
              <a:t>Homes contain many networked devices, e.g., computers, TVs, connected to the Internet by cable, DSL, wireless, etc.</a:t>
            </a:r>
          </a:p>
          <a:p>
            <a:r>
              <a:rPr lang="en-US" altLang="zh-CN" dirty="0">
                <a:ea typeface="宋体" panose="02010600030101010101" pitchFamily="2" charset="-122"/>
              </a:rPr>
              <a:t>Home users communicate, e.g., social networks, consume content, e.g., video, and transact, e.g., auctions</a:t>
            </a:r>
          </a:p>
          <a:p>
            <a:r>
              <a:rPr lang="en-US" altLang="zh-CN" dirty="0">
                <a:ea typeface="宋体" panose="02010600030101010101" pitchFamily="2" charset="-122"/>
              </a:rPr>
              <a:t>Some application use the </a:t>
            </a:r>
            <a:r>
              <a:rPr lang="en-US" altLang="zh-CN" u="sng" dirty="0">
                <a:ea typeface="宋体" panose="02010600030101010101" pitchFamily="2" charset="-122"/>
              </a:rPr>
              <a:t>peer-to-peer</a:t>
            </a:r>
            <a:r>
              <a:rPr lang="en-US" altLang="zh-CN" dirty="0">
                <a:ea typeface="宋体" panose="02010600030101010101" pitchFamily="2" charset="-122"/>
              </a:rPr>
              <a:t> model in which there are no fixed clients and servers:</a:t>
            </a:r>
          </a:p>
        </p:txBody>
      </p:sp>
      <p:sp>
        <p:nvSpPr>
          <p:cNvPr id="14340"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pic>
        <p:nvPicPr>
          <p:cNvPr id="143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7" y="3935853"/>
            <a:ext cx="4924425"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B7E8140-AF3C-4BFD-8A75-CE33ED32614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Home Applications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8B7E8140-AF3C-4BFD-8A75-CE33ED32614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Home Applications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Rectangle 3">
            <a:extLst>
              <a:ext uri="{FF2B5EF4-FFF2-40B4-BE49-F238E27FC236}">
                <a16:creationId xmlns:a16="http://schemas.microsoft.com/office/drawing/2014/main" id="{222D8865-17D4-4148-82A8-3ABC75E89C81}"/>
              </a:ext>
            </a:extLst>
          </p:cNvPr>
          <p:cNvSpPr txBox="1">
            <a:spLocks noChangeArrowheads="1"/>
          </p:cNvSpPr>
          <p:nvPr/>
        </p:nvSpPr>
        <p:spPr>
          <a:xfrm>
            <a:off x="851622" y="1236644"/>
            <a:ext cx="7716837" cy="2341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altLang="zh-CN" sz="2400" dirty="0">
                <a:latin typeface="Arial" panose="020B0604020202020204" pitchFamily="34" charset="0"/>
                <a:ea typeface="宋体" panose="02010600030101010101" pitchFamily="2" charset="-122"/>
                <a:cs typeface="Arial" panose="020B0604020202020204" pitchFamily="34" charset="0"/>
              </a:rPr>
              <a:t>Access to remote information</a:t>
            </a:r>
          </a:p>
          <a:p>
            <a:pPr>
              <a:buFontTx/>
              <a:buChar char="•"/>
            </a:pPr>
            <a:r>
              <a:rPr lang="en-US" altLang="zh-CN" sz="2400" dirty="0">
                <a:latin typeface="Arial" panose="020B0604020202020204" pitchFamily="34" charset="0"/>
                <a:ea typeface="宋体" panose="02010600030101010101" pitchFamily="2" charset="-122"/>
                <a:cs typeface="Arial" panose="020B0604020202020204" pitchFamily="34" charset="0"/>
              </a:rPr>
              <a:t>Person-to-person communication</a:t>
            </a:r>
          </a:p>
          <a:p>
            <a:pPr>
              <a:buFontTx/>
              <a:buChar char="•"/>
            </a:pPr>
            <a:r>
              <a:rPr lang="en-US" altLang="zh-CN" sz="2400" dirty="0">
                <a:latin typeface="Arial" panose="020B0604020202020204" pitchFamily="34" charset="0"/>
                <a:ea typeface="宋体" panose="02010600030101010101" pitchFamily="2" charset="-122"/>
                <a:cs typeface="Arial" panose="020B0604020202020204" pitchFamily="34" charset="0"/>
              </a:rPr>
              <a:t>Interactive entertainment</a:t>
            </a:r>
          </a:p>
          <a:p>
            <a:pPr>
              <a:buFontTx/>
              <a:buChar char="•"/>
            </a:pPr>
            <a:r>
              <a:rPr lang="en-US" altLang="zh-CN" sz="2400" dirty="0">
                <a:latin typeface="Arial" panose="020B0604020202020204" pitchFamily="34" charset="0"/>
                <a:ea typeface="宋体" panose="02010600030101010101" pitchFamily="2" charset="-122"/>
                <a:cs typeface="Arial" panose="020B0604020202020204" pitchFamily="34" charset="0"/>
              </a:rPr>
              <a:t>Electronic commerce</a:t>
            </a:r>
          </a:p>
        </p:txBody>
      </p:sp>
      <p:pic>
        <p:nvPicPr>
          <p:cNvPr id="5" name="Picture 4" descr="1-4">
            <a:extLst>
              <a:ext uri="{FF2B5EF4-FFF2-40B4-BE49-F238E27FC236}">
                <a16:creationId xmlns:a16="http://schemas.microsoft.com/office/drawing/2014/main" id="{1EBE4704-B486-403C-91B6-6B0396BE1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327" y="3429000"/>
            <a:ext cx="9442654" cy="225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63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612843" y="1143001"/>
            <a:ext cx="11138170" cy="4867275"/>
          </a:xfrm>
        </p:spPr>
        <p:txBody>
          <a:bodyPr>
            <a:normAutofit/>
          </a:bodyPr>
          <a:lstStyle/>
          <a:p>
            <a:r>
              <a:rPr lang="en-US" altLang="zh-CN" sz="2400" dirty="0">
                <a:ea typeface="宋体" panose="02010600030101010101" pitchFamily="2" charset="-122"/>
              </a:rPr>
              <a:t>Tablets, laptops, and smart phones are popular devices; </a:t>
            </a:r>
            <a:r>
              <a:rPr lang="en-US" altLang="zh-CN" sz="2400" dirty="0" err="1">
                <a:ea typeface="宋体" panose="02010600030101010101" pitchFamily="2" charset="-122"/>
              </a:rPr>
              <a:t>WiFi</a:t>
            </a:r>
            <a:r>
              <a:rPr lang="en-US" altLang="zh-CN" sz="2400" dirty="0">
                <a:ea typeface="宋体" panose="02010600030101010101" pitchFamily="2" charset="-122"/>
              </a:rPr>
              <a:t> hotspots and 4G/5G cellular provide wireless connectivity.</a:t>
            </a:r>
          </a:p>
          <a:p>
            <a:r>
              <a:rPr lang="en-US" altLang="zh-CN" sz="2400" dirty="0">
                <a:ea typeface="宋体" panose="02010600030101010101" pitchFamily="2" charset="-122"/>
              </a:rPr>
              <a:t>Mobile users communicate, e.g., voice and texts, consume content, e.g., video and Web, and use sensors, e.g., GPS. </a:t>
            </a:r>
          </a:p>
          <a:p>
            <a:r>
              <a:rPr lang="en-US" altLang="zh-CN" sz="2400" dirty="0">
                <a:ea typeface="宋体" panose="02010600030101010101" pitchFamily="2" charset="-122"/>
              </a:rPr>
              <a:t>Wireless and mobile are related but different:</a:t>
            </a:r>
          </a:p>
        </p:txBody>
      </p:sp>
      <p:pic>
        <p:nvPicPr>
          <p:cNvPr id="1638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504" y="3576638"/>
            <a:ext cx="7786065" cy="221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A8DB6719-D7F2-4466-89EE-6E9041E44FE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Mobile Users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612843" y="1143001"/>
            <a:ext cx="11138170" cy="4444999"/>
          </a:xfrm>
        </p:spPr>
        <p:txBody>
          <a:bodyPr>
            <a:normAutofit/>
          </a:bodyPr>
          <a:lstStyle/>
          <a:p>
            <a:pPr>
              <a:lnSpc>
                <a:spcPct val="125000"/>
              </a:lnSpc>
            </a:pPr>
            <a:r>
              <a:rPr lang="en-US" altLang="zh-CN" b="1" dirty="0">
                <a:ea typeface="宋体" panose="02010600030101010101" pitchFamily="2" charset="-122"/>
              </a:rPr>
              <a:t>From the telephone onwards:</a:t>
            </a:r>
          </a:p>
          <a:p>
            <a:pPr lvl="1">
              <a:lnSpc>
                <a:spcPct val="125000"/>
              </a:lnSpc>
              <a:buFont typeface="等线" panose="02010600030101010101" pitchFamily="2" charset="-122"/>
              <a:buChar char="–"/>
            </a:pPr>
            <a:r>
              <a:rPr lang="en-US" altLang="zh-CN" dirty="0">
                <a:ea typeface="宋体" panose="02010600030101010101" pitchFamily="2" charset="-122"/>
              </a:rPr>
              <a:t>VoIP (voice-over-IP)</a:t>
            </a:r>
          </a:p>
          <a:p>
            <a:pPr lvl="1">
              <a:lnSpc>
                <a:spcPct val="125000"/>
              </a:lnSpc>
              <a:buFont typeface="等线" panose="02010600030101010101" pitchFamily="2" charset="-122"/>
              <a:buChar char="–"/>
            </a:pPr>
            <a:r>
              <a:rPr lang="en-US" altLang="zh-CN" dirty="0">
                <a:ea typeface="宋体" panose="02010600030101010101" pitchFamily="2" charset="-122"/>
              </a:rPr>
              <a:t>Video conferencing</a:t>
            </a:r>
          </a:p>
          <a:p>
            <a:pPr lvl="1">
              <a:lnSpc>
                <a:spcPct val="125000"/>
              </a:lnSpc>
              <a:buFont typeface="等线" panose="02010600030101010101" pitchFamily="2" charset="-122"/>
              <a:buChar char="–"/>
            </a:pPr>
            <a:r>
              <a:rPr lang="en-US" altLang="zh-CN" dirty="0">
                <a:ea typeface="宋体" panose="02010600030101010101" pitchFamily="2" charset="-122"/>
              </a:rPr>
              <a:t>Instant messaging</a:t>
            </a:r>
          </a:p>
          <a:p>
            <a:pPr lvl="1">
              <a:lnSpc>
                <a:spcPct val="125000"/>
              </a:lnSpc>
              <a:buFont typeface="等线" panose="02010600030101010101" pitchFamily="2" charset="-122"/>
              <a:buChar char="–"/>
            </a:pPr>
            <a:r>
              <a:rPr lang="en-US" altLang="zh-CN" dirty="0">
                <a:ea typeface="宋体" panose="02010600030101010101" pitchFamily="2" charset="-122"/>
              </a:rPr>
              <a:t>Social networking</a:t>
            </a:r>
          </a:p>
          <a:p>
            <a:pPr>
              <a:lnSpc>
                <a:spcPct val="125000"/>
              </a:lnSpc>
            </a:pPr>
            <a:r>
              <a:rPr lang="en-US" altLang="zh-CN" b="1" dirty="0">
                <a:ea typeface="宋体" panose="02010600030101010101" pitchFamily="2" charset="-122"/>
              </a:rPr>
              <a:t>Enables remote communication</a:t>
            </a:r>
          </a:p>
          <a:p>
            <a:pPr lvl="1">
              <a:lnSpc>
                <a:spcPct val="125000"/>
              </a:lnSpc>
              <a:buFont typeface="等线" panose="02010600030101010101" pitchFamily="2" charset="-122"/>
              <a:buChar char="–"/>
            </a:pPr>
            <a:r>
              <a:rPr lang="en-US" altLang="zh-CN" dirty="0">
                <a:ea typeface="宋体" panose="02010600030101010101" pitchFamily="2" charset="-122"/>
              </a:rPr>
              <a:t>Need low latency for interactivity</a:t>
            </a:r>
          </a:p>
        </p:txBody>
      </p:sp>
      <p:sp>
        <p:nvSpPr>
          <p:cNvPr id="16389"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dirty="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A8DB6719-D7F2-4466-89EE-6E9041E44FE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For User Communication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5314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612843" y="1143001"/>
            <a:ext cx="11138170" cy="3041649"/>
          </a:xfrm>
        </p:spPr>
        <p:txBody>
          <a:bodyPr>
            <a:normAutofit/>
          </a:bodyPr>
          <a:lstStyle/>
          <a:p>
            <a:pPr>
              <a:lnSpc>
                <a:spcPct val="125000"/>
              </a:lnSpc>
            </a:pPr>
            <a:r>
              <a:rPr lang="en-US" altLang="zh-CN" b="1" dirty="0">
                <a:ea typeface="宋体" panose="02010600030101010101" pitchFamily="2" charset="-122"/>
              </a:rPr>
              <a:t>Many users may access the same underlying resource:</a:t>
            </a:r>
          </a:p>
          <a:p>
            <a:pPr lvl="1">
              <a:lnSpc>
                <a:spcPct val="125000"/>
              </a:lnSpc>
              <a:buFont typeface="等线" panose="02010600030101010101" pitchFamily="2" charset="-122"/>
              <a:buChar char="–"/>
            </a:pPr>
            <a:r>
              <a:rPr lang="en-US" altLang="zh-CN" dirty="0">
                <a:ea typeface="宋体" panose="02010600030101010101" pitchFamily="2" charset="-122"/>
              </a:rPr>
              <a:t>E.g., 3D printer, machines in the cloud</a:t>
            </a:r>
          </a:p>
          <a:p>
            <a:pPr>
              <a:lnSpc>
                <a:spcPct val="125000"/>
              </a:lnSpc>
            </a:pPr>
            <a:r>
              <a:rPr lang="en-US" altLang="zh-CN" b="1" dirty="0">
                <a:ea typeface="宋体" panose="02010600030101010101" pitchFamily="2" charset="-122"/>
              </a:rPr>
              <a:t>More cost effective than dedicated resources per user</a:t>
            </a:r>
          </a:p>
          <a:p>
            <a:pPr lvl="1">
              <a:lnSpc>
                <a:spcPct val="125000"/>
              </a:lnSpc>
              <a:buFont typeface="等线" panose="02010600030101010101" pitchFamily="2" charset="-122"/>
              <a:buChar char="–"/>
            </a:pPr>
            <a:r>
              <a:rPr lang="en-US" altLang="zh-CN" dirty="0">
                <a:ea typeface="宋体" panose="02010600030101010101" pitchFamily="2" charset="-122"/>
              </a:rPr>
              <a:t>Even network links are shared via statistical multiplexing</a:t>
            </a:r>
          </a:p>
        </p:txBody>
      </p:sp>
      <p:sp>
        <p:nvSpPr>
          <p:cNvPr id="16389"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dirty="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A8DB6719-D7F2-4466-89EE-6E9041E44FE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For Resource Sharing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469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612843" y="1143001"/>
            <a:ext cx="11138170" cy="4984749"/>
          </a:xfrm>
        </p:spPr>
        <p:txBody>
          <a:bodyPr>
            <a:normAutofit fontScale="92500" lnSpcReduction="10000"/>
          </a:bodyPr>
          <a:lstStyle/>
          <a:p>
            <a:pPr>
              <a:lnSpc>
                <a:spcPct val="125000"/>
              </a:lnSpc>
            </a:pPr>
            <a:r>
              <a:rPr lang="en-US" altLang="zh-CN" b="1" dirty="0">
                <a:ea typeface="宋体" panose="02010600030101010101" pitchFamily="2" charset="-122"/>
              </a:rPr>
              <a:t>Statistical Multiplexing</a:t>
            </a:r>
          </a:p>
          <a:p>
            <a:pPr lvl="1">
              <a:lnSpc>
                <a:spcPct val="125000"/>
              </a:lnSpc>
              <a:buFont typeface="等线" panose="02010600030101010101" pitchFamily="2" charset="-122"/>
              <a:buChar char="–"/>
            </a:pPr>
            <a:r>
              <a:rPr lang="zh-CN" altLang="en-US" dirty="0">
                <a:latin typeface="微软雅黑" panose="020B0503020204020204" pitchFamily="34" charset="-122"/>
                <a:ea typeface="微软雅黑" panose="020B0503020204020204" pitchFamily="34" charset="-122"/>
              </a:rPr>
              <a:t>统计复用，是指能在同一传输媒质中同时传输多路信号的技术，用以提高通信线路的利用率。常用的方式有频分复用、时分复用、码分复用等。主要应用于</a:t>
            </a:r>
            <a:r>
              <a:rPr lang="zh-CN" altLang="en-US" b="1" dirty="0">
                <a:latin typeface="微软雅黑" panose="020B0503020204020204" pitchFamily="34" charset="-122"/>
                <a:ea typeface="微软雅黑" panose="020B0503020204020204" pitchFamily="34" charset="-122"/>
              </a:rPr>
              <a:t>分组交换网</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25000"/>
              </a:lnSpc>
            </a:pPr>
            <a:r>
              <a:rPr lang="en-US" altLang="zh-CN" b="1" dirty="0">
                <a:ea typeface="宋体" panose="02010600030101010101" pitchFamily="2" charset="-122"/>
              </a:rPr>
              <a:t>Sharing of network bandwidth between users according to the statistics of their demand:</a:t>
            </a:r>
          </a:p>
          <a:p>
            <a:pPr lvl="1">
              <a:lnSpc>
                <a:spcPct val="125000"/>
              </a:lnSpc>
              <a:buFont typeface="等线" panose="02010600030101010101" pitchFamily="2" charset="-122"/>
              <a:buChar char="–"/>
            </a:pPr>
            <a:r>
              <a:rPr lang="en-US" altLang="zh-CN" dirty="0">
                <a:ea typeface="宋体" panose="02010600030101010101" pitchFamily="2" charset="-122"/>
              </a:rPr>
              <a:t>Multiplexing just means sharing</a:t>
            </a:r>
          </a:p>
          <a:p>
            <a:pPr lvl="1">
              <a:lnSpc>
                <a:spcPct val="125000"/>
              </a:lnSpc>
              <a:buFont typeface="等线" panose="02010600030101010101" pitchFamily="2" charset="-122"/>
              <a:buChar char="–"/>
            </a:pPr>
            <a:r>
              <a:rPr lang="en-US" altLang="zh-CN" dirty="0">
                <a:ea typeface="宋体" panose="02010600030101010101" pitchFamily="2" charset="-122"/>
              </a:rPr>
              <a:t>Useful because users are mostly idle and their traffic is </a:t>
            </a:r>
            <a:r>
              <a:rPr lang="en-US" altLang="zh-CN" dirty="0" err="1">
                <a:ea typeface="宋体" panose="02010600030101010101" pitchFamily="2" charset="-122"/>
              </a:rPr>
              <a:t>bursty</a:t>
            </a:r>
            <a:r>
              <a:rPr lang="en-US" altLang="zh-CN" dirty="0">
                <a:ea typeface="宋体" panose="02010600030101010101" pitchFamily="2" charset="-122"/>
              </a:rPr>
              <a:t>.</a:t>
            </a:r>
          </a:p>
          <a:p>
            <a:pPr>
              <a:lnSpc>
                <a:spcPct val="125000"/>
              </a:lnSpc>
            </a:pPr>
            <a:r>
              <a:rPr lang="en-US" altLang="zh-CN" b="1" dirty="0">
                <a:ea typeface="宋体" panose="02010600030101010101" pitchFamily="2" charset="-122"/>
              </a:rPr>
              <a:t>Key questions:</a:t>
            </a:r>
          </a:p>
          <a:p>
            <a:pPr lvl="1">
              <a:lnSpc>
                <a:spcPct val="125000"/>
              </a:lnSpc>
              <a:buFont typeface="等线" panose="02010600030101010101" pitchFamily="2" charset="-122"/>
              <a:buChar char="–"/>
            </a:pPr>
            <a:r>
              <a:rPr lang="en-US" altLang="zh-CN" dirty="0">
                <a:ea typeface="宋体" panose="02010600030101010101" pitchFamily="2" charset="-122"/>
              </a:rPr>
              <a:t>How much does it help?</a:t>
            </a:r>
          </a:p>
        </p:txBody>
      </p:sp>
      <p:sp>
        <p:nvSpPr>
          <p:cNvPr id="16389"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dirty="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A8DB6719-D7F2-4466-89EE-6E9041E44FE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Statistical Multiplexing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1940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612843" y="1143001"/>
            <a:ext cx="11138170" cy="3371849"/>
          </a:xfrm>
        </p:spPr>
        <p:txBody>
          <a:bodyPr>
            <a:normAutofit/>
          </a:bodyPr>
          <a:lstStyle/>
          <a:p>
            <a:pPr>
              <a:lnSpc>
                <a:spcPct val="125000"/>
              </a:lnSpc>
            </a:pPr>
            <a:r>
              <a:rPr lang="en-US" altLang="zh-CN" b="1" dirty="0">
                <a:ea typeface="宋体" panose="02010600030101010101" pitchFamily="2" charset="-122"/>
              </a:rPr>
              <a:t>Same content is delivered to many users</a:t>
            </a:r>
          </a:p>
          <a:p>
            <a:pPr lvl="1">
              <a:lnSpc>
                <a:spcPct val="125000"/>
              </a:lnSpc>
              <a:buFont typeface="等线" panose="02010600030101010101" pitchFamily="2" charset="-122"/>
              <a:buChar char="–"/>
            </a:pPr>
            <a:r>
              <a:rPr lang="en-US" altLang="zh-CN" dirty="0">
                <a:latin typeface="微软雅黑" panose="020B0503020204020204" pitchFamily="34" charset="-122"/>
                <a:ea typeface="微软雅黑" panose="020B0503020204020204" pitchFamily="34" charset="-122"/>
              </a:rPr>
              <a:t>Videos (large), songs, apps and upgrades, web pages…</a:t>
            </a:r>
          </a:p>
          <a:p>
            <a:pPr>
              <a:lnSpc>
                <a:spcPct val="125000"/>
              </a:lnSpc>
            </a:pPr>
            <a:endParaRPr lang="en-US" altLang="zh-CN" b="1" dirty="0">
              <a:ea typeface="宋体" panose="02010600030101010101" pitchFamily="2" charset="-122"/>
            </a:endParaRPr>
          </a:p>
          <a:p>
            <a:pPr>
              <a:lnSpc>
                <a:spcPct val="125000"/>
              </a:lnSpc>
            </a:pPr>
            <a:r>
              <a:rPr lang="en-US" altLang="zh-CN" b="1" dirty="0">
                <a:ea typeface="宋体" panose="02010600030101010101" pitchFamily="2" charset="-122"/>
              </a:rPr>
              <a:t>More efficient than sending a copy all the way to each user:</a:t>
            </a:r>
          </a:p>
          <a:p>
            <a:pPr lvl="1">
              <a:lnSpc>
                <a:spcPct val="125000"/>
              </a:lnSpc>
              <a:buFont typeface="等线" panose="02010600030101010101" pitchFamily="2" charset="-122"/>
              <a:buChar char="–"/>
            </a:pPr>
            <a:r>
              <a:rPr lang="en-US" altLang="zh-CN" dirty="0">
                <a:ea typeface="宋体" panose="02010600030101010101" pitchFamily="2" charset="-122"/>
              </a:rPr>
              <a:t>Uses replicas in the network</a:t>
            </a:r>
          </a:p>
        </p:txBody>
      </p:sp>
      <p:sp>
        <p:nvSpPr>
          <p:cNvPr id="16389"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dirty="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A8DB6719-D7F2-4466-89EE-6E9041E44FE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For Content Delivery</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213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612843" y="1143001"/>
            <a:ext cx="11138170" cy="3371849"/>
          </a:xfrm>
        </p:spPr>
        <p:txBody>
          <a:bodyPr>
            <a:normAutofit/>
          </a:bodyPr>
          <a:lstStyle/>
          <a:p>
            <a:pPr>
              <a:lnSpc>
                <a:spcPct val="125000"/>
              </a:lnSpc>
            </a:pPr>
            <a:r>
              <a:rPr lang="en-US" altLang="zh-CN" b="1" dirty="0">
                <a:ea typeface="宋体" panose="02010600030101010101" pitchFamily="2" charset="-122"/>
              </a:rPr>
              <a:t>To let computers interact with other computers</a:t>
            </a:r>
          </a:p>
          <a:p>
            <a:pPr lvl="1">
              <a:lnSpc>
                <a:spcPct val="125000"/>
              </a:lnSpc>
              <a:buFont typeface="等线" panose="02010600030101010101" pitchFamily="2" charset="-122"/>
              <a:buChar char="–"/>
            </a:pPr>
            <a:r>
              <a:rPr lang="en-US" altLang="zh-CN" dirty="0">
                <a:latin typeface="微软雅黑" panose="020B0503020204020204" pitchFamily="34" charset="-122"/>
                <a:ea typeface="微软雅黑" panose="020B0503020204020204" pitchFamily="34" charset="-122"/>
              </a:rPr>
              <a:t>E.g., e-commerce, distributed computing, M2M, …</a:t>
            </a:r>
          </a:p>
          <a:p>
            <a:pPr>
              <a:lnSpc>
                <a:spcPct val="125000"/>
              </a:lnSpc>
            </a:pPr>
            <a:endParaRPr lang="en-US" altLang="zh-CN" b="1" dirty="0">
              <a:ea typeface="宋体" panose="02010600030101010101" pitchFamily="2" charset="-122"/>
            </a:endParaRPr>
          </a:p>
          <a:p>
            <a:pPr>
              <a:lnSpc>
                <a:spcPct val="125000"/>
              </a:lnSpc>
            </a:pPr>
            <a:r>
              <a:rPr lang="en-US" altLang="zh-CN" b="1" dirty="0">
                <a:ea typeface="宋体" panose="02010600030101010101" pitchFamily="2" charset="-122"/>
              </a:rPr>
              <a:t>Enables automated information processing across different parties:</a:t>
            </a:r>
          </a:p>
        </p:txBody>
      </p:sp>
      <p:sp>
        <p:nvSpPr>
          <p:cNvPr id="16389"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dirty="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A8DB6719-D7F2-4466-89EE-6E9041E44FE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For Computer Communication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1972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Footer Placeholder 7"/>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18436" name="Content Placeholder 2"/>
          <p:cNvSpPr>
            <a:spLocks noGrp="1"/>
          </p:cNvSpPr>
          <p:nvPr>
            <p:ph idx="1"/>
          </p:nvPr>
        </p:nvSpPr>
        <p:spPr>
          <a:xfrm>
            <a:off x="579454" y="1491863"/>
            <a:ext cx="11033092" cy="4171938"/>
          </a:xfrm>
        </p:spPr>
        <p:txBody>
          <a:bodyPr>
            <a:normAutofit/>
          </a:bodyPr>
          <a:lstStyle/>
          <a:p>
            <a:pPr lvl="1">
              <a:lnSpc>
                <a:spcPct val="120000"/>
              </a:lnSpc>
            </a:pPr>
            <a:r>
              <a:rPr lang="en-US" altLang="zh-CN" sz="2800" dirty="0">
                <a:latin typeface="Arial" panose="020B0604020202020204" pitchFamily="34" charset="0"/>
                <a:ea typeface="微软雅黑" panose="020B0503020204020204" pitchFamily="34" charset="-122"/>
              </a:rPr>
              <a:t>Network neutrality – no network restrictions</a:t>
            </a:r>
          </a:p>
          <a:p>
            <a:pPr lvl="1">
              <a:lnSpc>
                <a:spcPct val="120000"/>
              </a:lnSpc>
            </a:pPr>
            <a:r>
              <a:rPr lang="en-US" altLang="zh-CN" sz="2800" dirty="0">
                <a:latin typeface="Arial" panose="020B0604020202020204" pitchFamily="34" charset="0"/>
                <a:ea typeface="微软雅黑" panose="020B0503020204020204" pitchFamily="34" charset="-122"/>
              </a:rPr>
              <a:t>Content ownership, e.g., DMCA (Digital Millennium Copyright Act</a:t>
            </a:r>
            <a:r>
              <a:rPr lang="zh-CN" altLang="en-US" sz="2800" dirty="0">
                <a:latin typeface="Arial" panose="020B0604020202020204" pitchFamily="34" charset="0"/>
                <a:ea typeface="微软雅黑" panose="020B0503020204020204" pitchFamily="34" charset="-122"/>
              </a:rPr>
              <a:t>数字千年版权法案</a:t>
            </a:r>
            <a:r>
              <a:rPr lang="en-US" altLang="zh-CN" sz="2800" dirty="0">
                <a:latin typeface="Arial" panose="020B0604020202020204" pitchFamily="34" charset="0"/>
                <a:ea typeface="微软雅黑" panose="020B0503020204020204" pitchFamily="34" charset="-122"/>
              </a:rPr>
              <a:t>, 1998) takedowns</a:t>
            </a:r>
          </a:p>
          <a:p>
            <a:pPr lvl="1">
              <a:lnSpc>
                <a:spcPct val="120000"/>
              </a:lnSpc>
            </a:pPr>
            <a:r>
              <a:rPr lang="en-US" altLang="zh-CN" sz="2800" dirty="0">
                <a:latin typeface="Arial" panose="020B0604020202020204" pitchFamily="34" charset="0"/>
                <a:ea typeface="微软雅黑" panose="020B0503020204020204" pitchFamily="34" charset="-122"/>
              </a:rPr>
              <a:t>Anonymity and censorship </a:t>
            </a:r>
            <a:r>
              <a:rPr lang="zh-CN" altLang="en-US" sz="2800" dirty="0">
                <a:latin typeface="Arial" panose="020B0604020202020204" pitchFamily="34" charset="0"/>
                <a:ea typeface="微软雅黑" panose="020B0503020204020204" pitchFamily="34" charset="-122"/>
              </a:rPr>
              <a:t>匿名和审查</a:t>
            </a:r>
            <a:endParaRPr lang="en-US" altLang="zh-CN" sz="2800" dirty="0">
              <a:latin typeface="Arial" panose="020B0604020202020204" pitchFamily="34" charset="0"/>
              <a:ea typeface="微软雅黑" panose="020B0503020204020204" pitchFamily="34" charset="-122"/>
            </a:endParaRPr>
          </a:p>
          <a:p>
            <a:pPr lvl="1">
              <a:lnSpc>
                <a:spcPct val="120000"/>
              </a:lnSpc>
            </a:pPr>
            <a:r>
              <a:rPr lang="en-US" altLang="zh-CN" sz="2800" dirty="0">
                <a:latin typeface="Arial" panose="020B0604020202020204" pitchFamily="34" charset="0"/>
                <a:ea typeface="微软雅黑" panose="020B0503020204020204" pitchFamily="34" charset="-122"/>
              </a:rPr>
              <a:t>Privacy, e.g., Web tracking and profiling</a:t>
            </a:r>
            <a:r>
              <a:rPr lang="zh-CN" altLang="en-US" sz="2800" dirty="0">
                <a:latin typeface="Arial" panose="020B0604020202020204" pitchFamily="34" charset="0"/>
                <a:ea typeface="微软雅黑" panose="020B0503020204020204" pitchFamily="34" charset="-122"/>
              </a:rPr>
              <a:t>网络跟踪和资料收集</a:t>
            </a:r>
            <a:endParaRPr lang="en-US" altLang="zh-CN" sz="2800" dirty="0">
              <a:latin typeface="Arial" panose="020B0604020202020204" pitchFamily="34" charset="0"/>
              <a:ea typeface="微软雅黑" panose="020B0503020204020204" pitchFamily="34" charset="-122"/>
            </a:endParaRPr>
          </a:p>
          <a:p>
            <a:pPr lvl="1">
              <a:lnSpc>
                <a:spcPct val="120000"/>
              </a:lnSpc>
            </a:pPr>
            <a:r>
              <a:rPr lang="en-US" altLang="zh-CN" sz="2800" dirty="0">
                <a:latin typeface="Arial" panose="020B0604020202020204" pitchFamily="34" charset="0"/>
                <a:ea typeface="微软雅黑" panose="020B0503020204020204" pitchFamily="34" charset="-122"/>
              </a:rPr>
              <a:t>Theft, e.g., botnets and phishing </a:t>
            </a:r>
            <a:r>
              <a:rPr lang="zh-CN" altLang="en-US" sz="2800" dirty="0">
                <a:latin typeface="Arial" panose="020B0604020202020204" pitchFamily="34" charset="0"/>
                <a:ea typeface="微软雅黑" panose="020B0503020204020204" pitchFamily="34" charset="-122"/>
              </a:rPr>
              <a:t>僵尸网络和网络钓鱼</a:t>
            </a:r>
            <a:endParaRPr lang="en-US" altLang="zh-CN" sz="2800" dirty="0">
              <a:latin typeface="Arial" panose="020B0604020202020204" pitchFamily="34" charset="0"/>
              <a:ea typeface="微软雅黑" panose="020B0503020204020204" pitchFamily="34" charset="-122"/>
            </a:endParaRPr>
          </a:p>
          <a:p>
            <a:pPr lvl="1">
              <a:lnSpc>
                <a:spcPct val="120000"/>
              </a:lnSpc>
            </a:pPr>
            <a:endParaRPr lang="en-US" altLang="zh-CN" sz="2800" dirty="0">
              <a:latin typeface="Arial" panose="020B0604020202020204" pitchFamily="34" charset="0"/>
              <a:ea typeface="微软雅黑" panose="020B0503020204020204" pitchFamily="34" charset="-122"/>
            </a:endParaRPr>
          </a:p>
        </p:txBody>
      </p:sp>
      <p:sp>
        <p:nvSpPr>
          <p:cNvPr id="2" name="矩形 1">
            <a:extLst>
              <a:ext uri="{FF2B5EF4-FFF2-40B4-BE49-F238E27FC236}">
                <a16:creationId xmlns:a16="http://schemas.microsoft.com/office/drawing/2014/main" id="{B933964B-C984-4074-8C01-AD2D2453AC3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Social Issues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DE6CC9F-C075-468A-99D6-33D6F8B03B29}"/>
              </a:ext>
            </a:extLst>
          </p:cNvPr>
          <p:cNvSpPr/>
          <p:nvPr/>
        </p:nvSpPr>
        <p:spPr>
          <a:xfrm>
            <a:off x="957869" y="5526135"/>
            <a:ext cx="10404232" cy="646331"/>
          </a:xfrm>
          <a:prstGeom prst="rect">
            <a:avLst/>
          </a:prstGeom>
        </p:spPr>
        <p:txBody>
          <a:bodyPr wrap="square">
            <a:spAutoFit/>
          </a:bodyPr>
          <a:lstStyle/>
          <a:p>
            <a:pPr lvl="0">
              <a:spcBef>
                <a:spcPct val="0"/>
              </a:spcBef>
              <a:defRPr/>
            </a:pPr>
            <a:r>
              <a:rPr lang="zh-CN" altLang="en-US" dirty="0">
                <a:latin typeface="微软雅黑" panose="020B0503020204020204" pitchFamily="34" charset="-122"/>
                <a:ea typeface="微软雅黑" panose="020B0503020204020204" pitchFamily="34" charset="-122"/>
              </a:rPr>
              <a:t>随着全球各国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个人数据保护法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的陆续实施，欧盟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一般数据保护法案</a:t>
            </a:r>
            <a:r>
              <a:rPr lang="en-US" altLang="zh-CN" dirty="0">
                <a:latin typeface="微软雅黑" panose="020B0503020204020204" pitchFamily="34" charset="-122"/>
                <a:ea typeface="微软雅黑" panose="020B0503020204020204" pitchFamily="34" charset="-122"/>
              </a:rPr>
              <a:t>(General Data Protection Regulation, 679/2016, GDPR )》</a:t>
            </a:r>
            <a:r>
              <a:rPr lang="zh-CN" altLang="en-US" dirty="0">
                <a:latin typeface="微软雅黑" panose="020B0503020204020204" pitchFamily="34" charset="-122"/>
                <a:ea typeface="微软雅黑" panose="020B0503020204020204" pitchFamily="34" charset="-122"/>
              </a:rPr>
              <a:t>（简称</a:t>
            </a:r>
            <a:r>
              <a:rPr lang="en-US" altLang="zh-CN" dirty="0">
                <a:latin typeface="微软雅黑" panose="020B0503020204020204" pitchFamily="34" charset="-122"/>
                <a:ea typeface="微软雅黑" panose="020B0503020204020204" pitchFamily="34" charset="-122"/>
              </a:rPr>
              <a:t>GDPR</a:t>
            </a:r>
            <a:r>
              <a:rPr lang="zh-CN" altLang="en-US" dirty="0">
                <a:latin typeface="微软雅黑" panose="020B0503020204020204" pitchFamily="34" charset="-122"/>
                <a:ea typeface="微软雅黑" panose="020B0503020204020204" pitchFamily="34" charset="-122"/>
              </a:rPr>
              <a:t>）于 </a:t>
            </a:r>
            <a:r>
              <a:rPr lang="en-US" altLang="zh-CN" dirty="0">
                <a:latin typeface="微软雅黑" panose="020B0503020204020204" pitchFamily="34" charset="-122"/>
                <a:ea typeface="微软雅黑" panose="020B0503020204020204" pitchFamily="34" charset="-122"/>
              </a:rPr>
              <a:t>2018 </a:t>
            </a:r>
            <a:r>
              <a:rPr lang="zh-CN" altLang="en-US" dirty="0">
                <a:latin typeface="微软雅黑" panose="020B0503020204020204" pitchFamily="34" charset="-122"/>
                <a:ea typeface="微软雅黑" panose="020B0503020204020204" pitchFamily="34" charset="-122"/>
              </a:rPr>
              <a:t>年 </a:t>
            </a:r>
            <a:r>
              <a:rPr lang="en-US" altLang="zh-CN" dirty="0">
                <a:latin typeface="微软雅黑" panose="020B0503020204020204" pitchFamily="34" charset="-122"/>
                <a:ea typeface="微软雅黑" panose="020B0503020204020204" pitchFamily="34" charset="-122"/>
              </a:rPr>
              <a:t>5 </a:t>
            </a:r>
            <a:r>
              <a:rPr lang="zh-CN" altLang="en-US" dirty="0">
                <a:latin typeface="微软雅黑" panose="020B0503020204020204" pitchFamily="34" charset="-122"/>
                <a:ea typeface="微软雅黑" panose="020B0503020204020204" pitchFamily="34" charset="-122"/>
              </a:rPr>
              <a:t>月 </a:t>
            </a:r>
            <a:r>
              <a:rPr lang="en-US" altLang="zh-CN" dirty="0">
                <a:latin typeface="微软雅黑" panose="020B0503020204020204" pitchFamily="34" charset="-122"/>
                <a:ea typeface="微软雅黑" panose="020B0503020204020204" pitchFamily="34" charset="-122"/>
              </a:rPr>
              <a:t>25 </a:t>
            </a:r>
            <a:r>
              <a:rPr lang="zh-CN" altLang="en-US" dirty="0">
                <a:latin typeface="微软雅黑" panose="020B0503020204020204" pitchFamily="34" charset="-122"/>
                <a:ea typeface="微软雅黑" panose="020B0503020204020204" pitchFamily="34" charset="-122"/>
              </a:rPr>
              <a:t>日全面实施。</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Footer Placeholder 7"/>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B933964B-C984-4074-8C01-AD2D2453AC3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Internet – Societal Impact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Picture 2">
            <a:extLst>
              <a:ext uri="{FF2B5EF4-FFF2-40B4-BE49-F238E27FC236}">
                <a16:creationId xmlns:a16="http://schemas.microsoft.com/office/drawing/2014/main" id="{670663C4-B1BD-4FFD-9C3A-4E1AE65CB3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59"/>
          <a:stretch/>
        </p:blipFill>
        <p:spPr bwMode="auto">
          <a:xfrm>
            <a:off x="520201" y="1301750"/>
            <a:ext cx="10914561"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5465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099" name="Subtitle 2"/>
          <p:cNvSpPr>
            <a:spLocks noGrp="1"/>
          </p:cNvSpPr>
          <p:nvPr>
            <p:ph idx="1"/>
          </p:nvPr>
        </p:nvSpPr>
        <p:spPr>
          <a:xfrm>
            <a:off x="1594525" y="1224144"/>
            <a:ext cx="7170095" cy="4145524"/>
          </a:xfrm>
        </p:spPr>
        <p:txBody>
          <a:bodyPr>
            <a:normAutofit fontScale="92500" lnSpcReduction="20000"/>
          </a:bodyPr>
          <a:lstStyle/>
          <a:p>
            <a:pPr lvl="1">
              <a:lnSpc>
                <a:spcPct val="150000"/>
              </a:lnSpc>
              <a:defRPr/>
            </a:pPr>
            <a:r>
              <a:rPr lang="en-US" sz="2800" b="1" dirty="0"/>
              <a:t>Uses of Computer Networks</a:t>
            </a:r>
          </a:p>
          <a:p>
            <a:pPr lvl="1">
              <a:lnSpc>
                <a:spcPct val="150000"/>
              </a:lnSpc>
              <a:defRPr/>
            </a:pPr>
            <a:r>
              <a:rPr lang="en-US" sz="2800" dirty="0"/>
              <a:t>Network Hardware</a:t>
            </a:r>
          </a:p>
          <a:p>
            <a:pPr lvl="1">
              <a:lnSpc>
                <a:spcPct val="150000"/>
              </a:lnSpc>
              <a:defRPr/>
            </a:pPr>
            <a:r>
              <a:rPr lang="en-US" sz="2800" dirty="0"/>
              <a:t>Network Software</a:t>
            </a:r>
          </a:p>
          <a:p>
            <a:pPr lvl="1">
              <a:lnSpc>
                <a:spcPct val="150000"/>
              </a:lnSpc>
              <a:defRPr/>
            </a:pPr>
            <a:r>
              <a:rPr lang="en-US" sz="2800" dirty="0"/>
              <a:t>Reference Models</a:t>
            </a:r>
          </a:p>
          <a:p>
            <a:pPr lvl="1">
              <a:lnSpc>
                <a:spcPct val="150000"/>
              </a:lnSpc>
              <a:defRPr/>
            </a:pPr>
            <a:r>
              <a:rPr lang="en-US" sz="2800" dirty="0"/>
              <a:t>Example Networks</a:t>
            </a:r>
          </a:p>
          <a:p>
            <a:pPr lvl="1">
              <a:lnSpc>
                <a:spcPct val="150000"/>
              </a:lnSpc>
              <a:defRPr/>
            </a:pPr>
            <a:r>
              <a:rPr lang="en-US" sz="2800" dirty="0"/>
              <a:t>Network Standardization</a:t>
            </a:r>
          </a:p>
          <a:p>
            <a:pPr lvl="1">
              <a:lnSpc>
                <a:spcPct val="150000"/>
              </a:lnSpc>
              <a:defRPr/>
            </a:pPr>
            <a:r>
              <a:rPr lang="en-US" sz="2800" dirty="0"/>
              <a:t>Metric Units</a:t>
            </a: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Chapter1</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Introduction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Footer Placeholder 7"/>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B933964B-C984-4074-8C01-AD2D2453AC3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Internet – Economic Impact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195A6799-6B08-4CF0-B5FC-A8F21A91CE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93"/>
          <a:stretch/>
        </p:blipFill>
        <p:spPr bwMode="auto">
          <a:xfrm>
            <a:off x="849313" y="1206500"/>
            <a:ext cx="9393237" cy="344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77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Footer Placeholder 7"/>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B933964B-C984-4074-8C01-AD2D2453AC3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Focus of the course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4" name="Picture 4" descr="1-01">
            <a:extLst>
              <a:ext uri="{FF2B5EF4-FFF2-40B4-BE49-F238E27FC236}">
                <a16:creationId xmlns:a16="http://schemas.microsoft.com/office/drawing/2014/main" id="{4468B28B-4731-4B19-82BB-A82722167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1" y="1769669"/>
            <a:ext cx="65278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a:extLst>
              <a:ext uri="{FF2B5EF4-FFF2-40B4-BE49-F238E27FC236}">
                <a16:creationId xmlns:a16="http://schemas.microsoft.com/office/drawing/2014/main" id="{EF4C7479-EEA3-4515-AA23-BB3A496023F0}"/>
              </a:ext>
            </a:extLst>
          </p:cNvPr>
          <p:cNvSpPr/>
          <p:nvPr/>
        </p:nvSpPr>
        <p:spPr>
          <a:xfrm>
            <a:off x="2870200" y="2628506"/>
            <a:ext cx="3130550" cy="1984375"/>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rPr>
              <a:t>? ? ?</a:t>
            </a:r>
            <a:endParaRPr lang="zh-CN" altLang="en-US" sz="5400" dirty="0">
              <a:solidFill>
                <a:schemeClr val="tx1"/>
              </a:solidFill>
            </a:endParaRPr>
          </a:p>
        </p:txBody>
      </p:sp>
      <p:sp>
        <p:nvSpPr>
          <p:cNvPr id="7" name="文本框 6">
            <a:extLst>
              <a:ext uri="{FF2B5EF4-FFF2-40B4-BE49-F238E27FC236}">
                <a16:creationId xmlns:a16="http://schemas.microsoft.com/office/drawing/2014/main" id="{86DA58A2-6094-488D-9D83-77FFA56A18FC}"/>
              </a:ext>
            </a:extLst>
          </p:cNvPr>
          <p:cNvSpPr txBox="1"/>
          <p:nvPr/>
        </p:nvSpPr>
        <p:spPr>
          <a:xfrm>
            <a:off x="7524750" y="1769669"/>
            <a:ext cx="4256293" cy="461665"/>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a:t>Three “Networking” topics:</a:t>
            </a:r>
          </a:p>
        </p:txBody>
      </p:sp>
      <p:graphicFrame>
        <p:nvGraphicFramePr>
          <p:cNvPr id="9" name="表格 9">
            <a:extLst>
              <a:ext uri="{FF2B5EF4-FFF2-40B4-BE49-F238E27FC236}">
                <a16:creationId xmlns:a16="http://schemas.microsoft.com/office/drawing/2014/main" id="{4891DFB7-F03B-4182-8A0C-144DE39ACED9}"/>
              </a:ext>
            </a:extLst>
          </p:cNvPr>
          <p:cNvGraphicFramePr>
            <a:graphicFrameLocks noGrp="1"/>
          </p:cNvGraphicFramePr>
          <p:nvPr>
            <p:extLst>
              <p:ext uri="{D42A27DB-BD31-4B8C-83A1-F6EECF244321}">
                <p14:modId xmlns:p14="http://schemas.microsoft.com/office/powerpoint/2010/main" val="933126458"/>
              </p:ext>
            </p:extLst>
          </p:nvPr>
        </p:nvGraphicFramePr>
        <p:xfrm>
          <a:off x="8153400" y="2641206"/>
          <a:ext cx="3054350" cy="1371600"/>
        </p:xfrm>
        <a:graphic>
          <a:graphicData uri="http://schemas.openxmlformats.org/drawingml/2006/table">
            <a:tbl>
              <a:tblPr firstRow="1" bandRow="1">
                <a:tableStyleId>{5940675A-B579-460E-94D1-54222C63F5DA}</a:tableStyleId>
              </a:tblPr>
              <a:tblGrid>
                <a:gridCol w="3054350">
                  <a:extLst>
                    <a:ext uri="{9D8B030D-6E8A-4147-A177-3AD203B41FA5}">
                      <a16:colId xmlns:a16="http://schemas.microsoft.com/office/drawing/2014/main" val="434298719"/>
                    </a:ext>
                  </a:extLst>
                </a:gridCol>
              </a:tblGrid>
              <a:tr h="370840">
                <a:tc>
                  <a:txBody>
                    <a:bodyPr/>
                    <a:lstStyle/>
                    <a:p>
                      <a:pPr algn="ctr"/>
                      <a:r>
                        <a:rPr lang="en-US" altLang="zh-CN" sz="2400" b="1" dirty="0"/>
                        <a:t>Distributed Systems</a:t>
                      </a:r>
                      <a:endParaRPr lang="zh-CN" altLang="en-US" sz="2400" b="1" dirty="0"/>
                    </a:p>
                  </a:txBody>
                  <a:tcPr/>
                </a:tc>
                <a:extLst>
                  <a:ext uri="{0D108BD9-81ED-4DB2-BD59-A6C34878D82A}">
                    <a16:rowId xmlns:a16="http://schemas.microsoft.com/office/drawing/2014/main" val="2838274653"/>
                  </a:ext>
                </a:extLst>
              </a:tr>
              <a:tr h="370840">
                <a:tc>
                  <a:txBody>
                    <a:bodyPr/>
                    <a:lstStyle/>
                    <a:p>
                      <a:pPr algn="ctr"/>
                      <a:r>
                        <a:rPr lang="en-US" altLang="zh-CN" sz="2400" b="1" dirty="0"/>
                        <a:t>Networking</a:t>
                      </a:r>
                      <a:endParaRPr lang="zh-CN" altLang="en-US" sz="2400" b="1" dirty="0"/>
                    </a:p>
                  </a:txBody>
                  <a:tcPr>
                    <a:solidFill>
                      <a:schemeClr val="accent2">
                        <a:lumMod val="60000"/>
                        <a:lumOff val="40000"/>
                      </a:schemeClr>
                    </a:solidFill>
                  </a:tcPr>
                </a:tc>
                <a:extLst>
                  <a:ext uri="{0D108BD9-81ED-4DB2-BD59-A6C34878D82A}">
                    <a16:rowId xmlns:a16="http://schemas.microsoft.com/office/drawing/2014/main" val="2293048600"/>
                  </a:ext>
                </a:extLst>
              </a:tr>
              <a:tr h="370840">
                <a:tc>
                  <a:txBody>
                    <a:bodyPr/>
                    <a:lstStyle/>
                    <a:p>
                      <a:pPr algn="ctr"/>
                      <a:r>
                        <a:rPr lang="en-US" altLang="zh-CN" sz="2400" b="1" dirty="0"/>
                        <a:t>Communications</a:t>
                      </a:r>
                      <a:endParaRPr lang="zh-CN" altLang="en-US" sz="2400" b="1" dirty="0"/>
                    </a:p>
                  </a:txBody>
                  <a:tcPr/>
                </a:tc>
                <a:extLst>
                  <a:ext uri="{0D108BD9-81ED-4DB2-BD59-A6C34878D82A}">
                    <a16:rowId xmlns:a16="http://schemas.microsoft.com/office/drawing/2014/main" val="8724259"/>
                  </a:ext>
                </a:extLst>
              </a:tr>
            </a:tbl>
          </a:graphicData>
        </a:graphic>
      </p:graphicFrame>
      <p:sp>
        <p:nvSpPr>
          <p:cNvPr id="11" name="文本框 10">
            <a:extLst>
              <a:ext uri="{FF2B5EF4-FFF2-40B4-BE49-F238E27FC236}">
                <a16:creationId xmlns:a16="http://schemas.microsoft.com/office/drawing/2014/main" id="{4BFDCB37-94BD-47A0-B8F5-783701F8B2DE}"/>
              </a:ext>
            </a:extLst>
          </p:cNvPr>
          <p:cNvSpPr txBox="1"/>
          <p:nvPr/>
        </p:nvSpPr>
        <p:spPr>
          <a:xfrm>
            <a:off x="7524749" y="4397278"/>
            <a:ext cx="3225563" cy="461665"/>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a:t>We’re in the middle</a:t>
            </a:r>
          </a:p>
        </p:txBody>
      </p:sp>
    </p:spTree>
    <p:extLst>
      <p:ext uri="{BB962C8B-B14F-4D97-AF65-F5344CB8AC3E}">
        <p14:creationId xmlns:p14="http://schemas.microsoft.com/office/powerpoint/2010/main" val="78162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33964B-C984-4074-8C01-AD2D2453AC3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The main point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04191EA0-7E0B-47F9-B0D6-13F17AD08932}"/>
              </a:ext>
            </a:extLst>
          </p:cNvPr>
          <p:cNvSpPr>
            <a:spLocks noGrp="1"/>
          </p:cNvSpPr>
          <p:nvPr>
            <p:ph idx="1"/>
          </p:nvPr>
        </p:nvSpPr>
        <p:spPr>
          <a:xfrm>
            <a:off x="612843" y="1104902"/>
            <a:ext cx="10537757" cy="2628898"/>
          </a:xfrm>
        </p:spPr>
        <p:txBody>
          <a:bodyPr>
            <a:normAutofit fontScale="85000" lnSpcReduction="20000"/>
          </a:bodyPr>
          <a:lstStyle/>
          <a:p>
            <a:pPr marL="514350" indent="-514350">
              <a:lnSpc>
                <a:spcPct val="125000"/>
              </a:lnSpc>
              <a:buFont typeface="+mj-lt"/>
              <a:buAutoNum type="arabicPeriod"/>
            </a:pPr>
            <a:r>
              <a:rPr lang="en-US" altLang="zh-CN" b="1" dirty="0">
                <a:ea typeface="宋体" panose="02010600030101010101" pitchFamily="2" charset="-122"/>
              </a:rPr>
              <a:t>To learn how the Internet works</a:t>
            </a:r>
          </a:p>
          <a:p>
            <a:pPr lvl="1">
              <a:lnSpc>
                <a:spcPct val="125000"/>
              </a:lnSpc>
              <a:buFont typeface="等线" panose="02010600030101010101" pitchFamily="2" charset="-122"/>
              <a:buChar char="–"/>
            </a:pPr>
            <a:r>
              <a:rPr lang="en-US" altLang="zh-CN" dirty="0">
                <a:latin typeface="微软雅黑" panose="020B0503020204020204" pitchFamily="34" charset="-122"/>
                <a:ea typeface="微软雅黑" panose="020B0503020204020204" pitchFamily="34" charset="-122"/>
              </a:rPr>
              <a:t>What really happens when you “browse the web”?</a:t>
            </a:r>
          </a:p>
          <a:p>
            <a:pPr lvl="1">
              <a:lnSpc>
                <a:spcPct val="125000"/>
              </a:lnSpc>
              <a:buFont typeface="等线" panose="02010600030101010101" pitchFamily="2" charset="-122"/>
              <a:buChar char="–"/>
            </a:pPr>
            <a:r>
              <a:rPr lang="en-US" altLang="zh-CN" dirty="0">
                <a:latin typeface="微软雅黑" panose="020B0503020204020204" pitchFamily="34" charset="-122"/>
                <a:ea typeface="微软雅黑" panose="020B0503020204020204" pitchFamily="34" charset="-122"/>
              </a:rPr>
              <a:t>What are TCP/IP, DNS, HTTP, NAT, VPNs, 802.11 </a:t>
            </a:r>
            <a:r>
              <a:rPr lang="en-US" altLang="zh-CN" dirty="0" err="1">
                <a:latin typeface="微软雅黑" panose="020B0503020204020204" pitchFamily="34" charset="-122"/>
                <a:ea typeface="微软雅黑" panose="020B0503020204020204" pitchFamily="34" charset="-122"/>
              </a:rPr>
              <a:t>etc</a:t>
            </a:r>
            <a:r>
              <a:rPr lang="en-US" altLang="zh-CN" dirty="0">
                <a:latin typeface="微软雅黑" panose="020B0503020204020204" pitchFamily="34" charset="-122"/>
                <a:ea typeface="微软雅黑" panose="020B0503020204020204" pitchFamily="34" charset="-122"/>
              </a:rPr>
              <a:t>…</a:t>
            </a:r>
          </a:p>
          <a:p>
            <a:pPr marL="514350" indent="-514350">
              <a:lnSpc>
                <a:spcPct val="135000"/>
              </a:lnSpc>
              <a:buFont typeface="+mj-lt"/>
              <a:buAutoNum type="arabicPeriod" startAt="2"/>
            </a:pPr>
            <a:r>
              <a:rPr lang="en-US" altLang="zh-CN" b="1" dirty="0">
                <a:ea typeface="宋体" panose="02010600030101010101" pitchFamily="2" charset="-122"/>
              </a:rPr>
              <a:t>To learn the fundamental of computer networks:</a:t>
            </a:r>
          </a:p>
          <a:p>
            <a:pPr lvl="1">
              <a:lnSpc>
                <a:spcPct val="125000"/>
              </a:lnSpc>
              <a:buFont typeface="等线" panose="02010600030101010101" pitchFamily="2" charset="-122"/>
              <a:buChar char="–"/>
            </a:pPr>
            <a:r>
              <a:rPr lang="en-US" altLang="zh-CN" dirty="0">
                <a:ea typeface="宋体" panose="02010600030101010101" pitchFamily="2" charset="-122"/>
              </a:rPr>
              <a:t>What hard problems must they solve?</a:t>
            </a:r>
          </a:p>
          <a:p>
            <a:pPr lvl="1">
              <a:lnSpc>
                <a:spcPct val="125000"/>
              </a:lnSpc>
              <a:buFont typeface="等线" panose="02010600030101010101" pitchFamily="2" charset="-122"/>
              <a:buChar char="–"/>
            </a:pPr>
            <a:r>
              <a:rPr lang="en-US" altLang="zh-CN" dirty="0">
                <a:ea typeface="宋体" panose="02010600030101010101" pitchFamily="2" charset="-122"/>
              </a:rPr>
              <a:t>What design strategies have proven valuable?</a:t>
            </a:r>
          </a:p>
        </p:txBody>
      </p:sp>
      <p:graphicFrame>
        <p:nvGraphicFramePr>
          <p:cNvPr id="6" name="Table 4">
            <a:extLst>
              <a:ext uri="{FF2B5EF4-FFF2-40B4-BE49-F238E27FC236}">
                <a16:creationId xmlns:a16="http://schemas.microsoft.com/office/drawing/2014/main" id="{8C84B3CC-BDE3-406E-B6DE-706CEEAA55D9}"/>
              </a:ext>
            </a:extLst>
          </p:cNvPr>
          <p:cNvGraphicFramePr>
            <a:graphicFrameLocks noGrp="1"/>
          </p:cNvGraphicFramePr>
          <p:nvPr>
            <p:extLst>
              <p:ext uri="{D42A27DB-BD31-4B8C-83A1-F6EECF244321}">
                <p14:modId xmlns:p14="http://schemas.microsoft.com/office/powerpoint/2010/main" val="2386654535"/>
              </p:ext>
            </p:extLst>
          </p:nvPr>
        </p:nvGraphicFramePr>
        <p:xfrm>
          <a:off x="1101725" y="3803650"/>
          <a:ext cx="7432675" cy="2651760"/>
        </p:xfrm>
        <a:graphic>
          <a:graphicData uri="http://schemas.openxmlformats.org/drawingml/2006/table">
            <a:tbl>
              <a:tblPr/>
              <a:tblGrid>
                <a:gridCol w="2494465">
                  <a:extLst>
                    <a:ext uri="{9D8B030D-6E8A-4147-A177-3AD203B41FA5}">
                      <a16:colId xmlns:a16="http://schemas.microsoft.com/office/drawing/2014/main" val="20000"/>
                    </a:ext>
                  </a:extLst>
                </a:gridCol>
                <a:gridCol w="4938210">
                  <a:extLst>
                    <a:ext uri="{9D8B030D-6E8A-4147-A177-3AD203B41FA5}">
                      <a16:colId xmlns:a16="http://schemas.microsoft.com/office/drawing/2014/main" val="20001"/>
                    </a:ext>
                  </a:extLst>
                </a:gridCol>
              </a:tblGrid>
              <a:tr h="284163">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Issue</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Example mechanisms at different layers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7284">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Reliability despite failures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Codes for error detection/correction (§3.2, 3.3)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Routing around failures (§5.2)</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7284">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Network growth             and evolution</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Addressing (§5.6) and naming (§7.1)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Protocol layering (§1.3)</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284">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Allocation of resources like bandwidth </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Multiple access (§4.2)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Congestion control (§5.3, 6.3)</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7284">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Security against various threats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Confidentiality of messages (§8.2, 8.6)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Authentication of communicating parties (§8.7)</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83964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099" name="Subtitle 2"/>
          <p:cNvSpPr>
            <a:spLocks noGrp="1"/>
          </p:cNvSpPr>
          <p:nvPr>
            <p:ph idx="1"/>
          </p:nvPr>
        </p:nvSpPr>
        <p:spPr>
          <a:xfrm>
            <a:off x="1594525" y="1224144"/>
            <a:ext cx="7170095" cy="4145524"/>
          </a:xfrm>
        </p:spPr>
        <p:txBody>
          <a:bodyPr>
            <a:normAutofit fontScale="92500" lnSpcReduction="20000"/>
          </a:bodyPr>
          <a:lstStyle/>
          <a:p>
            <a:pPr lvl="1">
              <a:lnSpc>
                <a:spcPct val="150000"/>
              </a:lnSpc>
              <a:defRPr/>
            </a:pPr>
            <a:r>
              <a:rPr lang="en-US" sz="2800" dirty="0"/>
              <a:t>Uses of Computer Networks</a:t>
            </a:r>
          </a:p>
          <a:p>
            <a:pPr lvl="1">
              <a:lnSpc>
                <a:spcPct val="150000"/>
              </a:lnSpc>
              <a:defRPr/>
            </a:pPr>
            <a:r>
              <a:rPr lang="en-US" sz="2800" b="1" dirty="0"/>
              <a:t>Network Hardware</a:t>
            </a:r>
          </a:p>
          <a:p>
            <a:pPr lvl="1">
              <a:lnSpc>
                <a:spcPct val="150000"/>
              </a:lnSpc>
              <a:defRPr/>
            </a:pPr>
            <a:r>
              <a:rPr lang="en-US" sz="2800" dirty="0"/>
              <a:t>Network Software</a:t>
            </a:r>
          </a:p>
          <a:p>
            <a:pPr lvl="1">
              <a:lnSpc>
                <a:spcPct val="150000"/>
              </a:lnSpc>
              <a:defRPr/>
            </a:pPr>
            <a:r>
              <a:rPr lang="en-US" sz="2800" dirty="0"/>
              <a:t>Reference Models</a:t>
            </a:r>
          </a:p>
          <a:p>
            <a:pPr lvl="1">
              <a:lnSpc>
                <a:spcPct val="150000"/>
              </a:lnSpc>
              <a:defRPr/>
            </a:pPr>
            <a:r>
              <a:rPr lang="en-US" sz="2800" dirty="0"/>
              <a:t>Example Networks</a:t>
            </a:r>
          </a:p>
          <a:p>
            <a:pPr lvl="1">
              <a:lnSpc>
                <a:spcPct val="150000"/>
              </a:lnSpc>
              <a:defRPr/>
            </a:pPr>
            <a:r>
              <a:rPr lang="en-US" sz="2800" dirty="0"/>
              <a:t>Network Standardization</a:t>
            </a:r>
          </a:p>
          <a:p>
            <a:pPr lvl="1">
              <a:lnSpc>
                <a:spcPct val="150000"/>
              </a:lnSpc>
              <a:defRPr/>
            </a:pPr>
            <a:r>
              <a:rPr lang="en-US" sz="2800" dirty="0"/>
              <a:t>Metric Units</a:t>
            </a: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Chapter1</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Introduction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421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p:cNvSpPr>
            <a:spLocks noGrp="1"/>
          </p:cNvSpPr>
          <p:nvPr>
            <p:ph idx="1"/>
          </p:nvPr>
        </p:nvSpPr>
        <p:spPr>
          <a:xfrm>
            <a:off x="4218560" y="2266545"/>
            <a:ext cx="4747639" cy="2159405"/>
          </a:xfrm>
        </p:spPr>
        <p:txBody>
          <a:bodyPr>
            <a:normAutofit/>
          </a:bodyPr>
          <a:lstStyle/>
          <a:p>
            <a:pPr marL="342900" indent="-342900">
              <a:buFont typeface="Arial" pitchFamily="34" charset="0"/>
              <a:buChar char="•"/>
            </a:pPr>
            <a:r>
              <a:rPr lang="en-US" altLang="zh-CN" sz="3200" dirty="0">
                <a:ea typeface="宋体" panose="02010600030101010101" pitchFamily="2" charset="-122"/>
              </a:rPr>
              <a:t>Types of connection</a:t>
            </a:r>
          </a:p>
          <a:p>
            <a:pPr marL="342900" indent="-342900">
              <a:buFont typeface="Arial" pitchFamily="34" charset="0"/>
              <a:buChar char="•"/>
            </a:pPr>
            <a:r>
              <a:rPr lang="en-US" altLang="zh-CN" sz="3200" dirty="0">
                <a:ea typeface="宋体" panose="02010600030101010101" pitchFamily="2" charset="-122"/>
              </a:rPr>
              <a:t>Network Topologies</a:t>
            </a:r>
          </a:p>
          <a:p>
            <a:pPr marL="342900" indent="-342900">
              <a:buFont typeface="Arial" pitchFamily="34" charset="0"/>
              <a:buChar char="•"/>
            </a:pPr>
            <a:r>
              <a:rPr lang="en-US" altLang="zh-CN" sz="3200" dirty="0">
                <a:ea typeface="宋体" panose="02010600030101010101" pitchFamily="2" charset="-122"/>
              </a:rPr>
              <a:t>Types of network</a:t>
            </a:r>
            <a:endParaRPr lang="zh-CN" altLang="en-US" sz="3200" dirty="0">
              <a:ea typeface="宋体" panose="02010600030101010101" pitchFamily="2" charset="-122"/>
            </a:endParaRPr>
          </a:p>
        </p:txBody>
      </p:sp>
      <p:sp>
        <p:nvSpPr>
          <p:cNvPr id="2048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3" name="矩形 2">
            <a:extLst>
              <a:ext uri="{FF2B5EF4-FFF2-40B4-BE49-F238E27FC236}">
                <a16:creationId xmlns:a16="http://schemas.microsoft.com/office/drawing/2014/main" id="{9F02F492-7FFB-4482-870B-D760F477B53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Network Hardware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p:cNvSpPr>
            <a:spLocks noGrp="1"/>
          </p:cNvSpPr>
          <p:nvPr>
            <p:ph idx="1"/>
          </p:nvPr>
        </p:nvSpPr>
        <p:spPr>
          <a:xfrm>
            <a:off x="2905125" y="1990725"/>
            <a:ext cx="7315200" cy="4019550"/>
          </a:xfrm>
        </p:spPr>
        <p:txBody>
          <a:bodyPr/>
          <a:lstStyle/>
          <a:p>
            <a:endParaRPr lang="zh-CN" altLang="en-US" dirty="0">
              <a:ea typeface="宋体" panose="02010600030101010101" pitchFamily="2" charset="-122"/>
            </a:endParaRPr>
          </a:p>
        </p:txBody>
      </p:sp>
      <p:sp>
        <p:nvSpPr>
          <p:cNvPr id="2150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025" y="1557338"/>
            <a:ext cx="82042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0" y="3690939"/>
            <a:ext cx="80454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E5DAC9E-DA00-4A01-98E7-C1EBE3106F3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Types of connection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zh-CN">
                <a:ea typeface="宋体" panose="02010600030101010101" pitchFamily="2" charset="-122"/>
              </a:rPr>
              <a:t>Computer Networks, Chapter 1 Introduction</a:t>
            </a:r>
            <a:endParaRPr lang="en-US" altLang="zh-CN" i="0">
              <a:ea typeface="宋体" panose="02010600030101010101" pitchFamily="2" charset="-122"/>
            </a:endParaRPr>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744" y="2071992"/>
            <a:ext cx="6389688" cy="217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98812196-00E0-454D-AF1D-9034D3FDD81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Network Topologies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73643"/>
            <a:ext cx="4670481" cy="380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1902241"/>
            <a:ext cx="1092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414" y="1886366"/>
            <a:ext cx="16017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r>
              <a:rPr lang="en-US" altLang="zh-CN"/>
              <a:t>Computer Networks, Chapter 1 Introduction</a:t>
            </a:r>
            <a:endParaRPr lang="en-US" altLang="zh-CN" dirty="0"/>
          </a:p>
        </p:txBody>
      </p:sp>
      <p:sp>
        <p:nvSpPr>
          <p:cNvPr id="3" name="矩形 2">
            <a:extLst>
              <a:ext uri="{FF2B5EF4-FFF2-40B4-BE49-F238E27FC236}">
                <a16:creationId xmlns:a16="http://schemas.microsoft.com/office/drawing/2014/main" id="{0E56120E-1241-4C90-8D36-4DD628222A4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 fully-connected mesh topology</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A7145BE-68F6-415F-973A-1F2FE0A163D8}"/>
              </a:ext>
            </a:extLst>
          </p:cNvPr>
          <p:cNvSpPr txBox="1"/>
          <p:nvPr/>
        </p:nvSpPr>
        <p:spPr>
          <a:xfrm>
            <a:off x="7743420" y="3417918"/>
            <a:ext cx="4274891" cy="1815882"/>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优点：</a:t>
            </a:r>
            <a:endParaRPr lang="en-US" altLang="zh-CN" sz="16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最短路径多，路由效率高；</a:t>
            </a:r>
            <a:endParaRPr lang="en-US" altLang="zh-CN" sz="1600"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缺点：</a:t>
            </a:r>
            <a:endParaRPr lang="en-US" altLang="zh-CN" sz="16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连线复杂，容易出错；</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链路故障定位困难；</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网卡端口数受限，影响组网规模；</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大量环路，易产生广播风暴，破坏代价高；</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777" y="1747837"/>
            <a:ext cx="7754937"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r>
              <a:rPr lang="en-US" altLang="zh-CN"/>
              <a:t>Computer Networks, Chapter 1 Introduction</a:t>
            </a:r>
            <a:endParaRPr lang="en-US" altLang="zh-CN" dirty="0"/>
          </a:p>
        </p:txBody>
      </p:sp>
      <p:sp>
        <p:nvSpPr>
          <p:cNvPr id="5" name="矩形 4">
            <a:extLst>
              <a:ext uri="{FF2B5EF4-FFF2-40B4-BE49-F238E27FC236}">
                <a16:creationId xmlns:a16="http://schemas.microsoft.com/office/drawing/2014/main" id="{4E1F5CCD-7827-44BA-8467-1B91B004760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 star topology</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4B1CEC5-0DA8-46E8-AE47-DCB62B60C1CA}"/>
              </a:ext>
            </a:extLst>
          </p:cNvPr>
          <p:cNvSpPr txBox="1"/>
          <p:nvPr/>
        </p:nvSpPr>
        <p:spPr>
          <a:xfrm>
            <a:off x="7918911" y="2105560"/>
            <a:ext cx="3589598" cy="1323439"/>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优点：</a:t>
            </a:r>
            <a:endParaRPr lang="en-US" altLang="zh-CN" sz="16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组网简单；</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数据交互简单。</a:t>
            </a:r>
            <a:endParaRPr lang="en-US" altLang="zh-CN" sz="1600"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缺点：</a:t>
            </a:r>
            <a:endParaRPr lang="en-US" altLang="zh-CN" sz="16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Hub</a:t>
            </a:r>
            <a:r>
              <a:rPr lang="zh-CN" altLang="en-US" sz="1600" dirty="0">
                <a:latin typeface="微软雅黑" panose="020B0503020204020204" pitchFamily="34" charset="-122"/>
                <a:ea typeface="微软雅黑" panose="020B0503020204020204" pitchFamily="34" charset="-122"/>
              </a:rPr>
              <a:t>端口数受限，组网规模小；</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741" y="2333390"/>
            <a:ext cx="9105185" cy="147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r>
              <a:rPr lang="en-US" altLang="zh-CN"/>
              <a:t>Computer Networks, Chapter 1 Introduction</a:t>
            </a:r>
            <a:endParaRPr lang="en-US" altLang="zh-CN" dirty="0"/>
          </a:p>
        </p:txBody>
      </p:sp>
      <p:sp>
        <p:nvSpPr>
          <p:cNvPr id="3" name="矩形 2">
            <a:extLst>
              <a:ext uri="{FF2B5EF4-FFF2-40B4-BE49-F238E27FC236}">
                <a16:creationId xmlns:a16="http://schemas.microsoft.com/office/drawing/2014/main" id="{B51C9964-CDEB-46F3-98B6-64F122767C9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 bus topology</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5D5737-B7AD-42C5-AFB2-417E579BBD76}"/>
              </a:ext>
            </a:extLst>
          </p:cNvPr>
          <p:cNvSpPr txBox="1"/>
          <p:nvPr/>
        </p:nvSpPr>
        <p:spPr>
          <a:xfrm>
            <a:off x="1471259" y="4094941"/>
            <a:ext cx="7266341" cy="2031325"/>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优点：</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网络结构简单，易于网络扩展；</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设备少、造价低，安装和使用方便；</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具有较高的可靠性。因为单个节点的故障不会涉及整个网络。</a:t>
            </a:r>
          </a:p>
          <a:p>
            <a:r>
              <a:rPr lang="zh-CN" altLang="en-US" sz="1400" b="1" dirty="0">
                <a:latin typeface="微软雅黑" panose="020B0503020204020204" pitchFamily="34" charset="-122"/>
                <a:ea typeface="微软雅黑" panose="020B0503020204020204" pitchFamily="34" charset="-122"/>
              </a:rPr>
              <a:t>缺点：</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总线传输距离有限，通信范围受到限制；</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故障诊断和隔离比较困难。当节点发生故障，隔离起来还比较方便，一旦传输介质出现故障时，就需要将整个总线切断；</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易于发生数据碰撞，线路争用现象比较严重</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E:\00CNet\mixed_wrls_network.gif">
            <a:extLst>
              <a:ext uri="{FF2B5EF4-FFF2-40B4-BE49-F238E27FC236}">
                <a16:creationId xmlns:a16="http://schemas.microsoft.com/office/drawing/2014/main" id="{960068DF-77DD-4BA4-AC27-704EA3C81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977" y="1143000"/>
            <a:ext cx="6882877" cy="474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077" y="1242319"/>
            <a:ext cx="8640756" cy="2969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r>
              <a:rPr lang="en-US" altLang="zh-CN"/>
              <a:t>Computer Networks, Chapter 1 Introduction</a:t>
            </a:r>
            <a:endParaRPr lang="en-US" altLang="zh-CN" dirty="0"/>
          </a:p>
        </p:txBody>
      </p:sp>
      <p:sp>
        <p:nvSpPr>
          <p:cNvPr id="3" name="矩形 2">
            <a:extLst>
              <a:ext uri="{FF2B5EF4-FFF2-40B4-BE49-F238E27FC236}">
                <a16:creationId xmlns:a16="http://schemas.microsoft.com/office/drawing/2014/main" id="{E2DE3FBA-60BA-4034-B703-ACF64DEC135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 ring topology</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3C41EE7-A0BD-4CCD-B1AF-CC7EDC5D000F}"/>
              </a:ext>
            </a:extLst>
          </p:cNvPr>
          <p:cNvSpPr txBox="1"/>
          <p:nvPr/>
        </p:nvSpPr>
        <p:spPr>
          <a:xfrm>
            <a:off x="1914167" y="4376110"/>
            <a:ext cx="7266341" cy="1815882"/>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优点：</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电缆长度短，只需要将各节点逐次相连；</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可使用光纤。光纤的传输速率很高，十分适合于环形拓扑的单方面传输；</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所有站点都能公平访问网络的其他部分，网络性能稳定。</a:t>
            </a:r>
          </a:p>
          <a:p>
            <a:r>
              <a:rPr lang="zh-CN" altLang="en-US" sz="1400" b="1" dirty="0">
                <a:latin typeface="微软雅黑" panose="020B0503020204020204" pitchFamily="34" charset="-122"/>
                <a:ea typeface="微软雅黑" panose="020B0503020204020204" pitchFamily="34" charset="-122"/>
              </a:rPr>
              <a:t>缺点：</a:t>
            </a:r>
            <a:endParaRPr lang="en-US" altLang="zh-CN" sz="1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节点故障会引起全网故障，是因为数据传输需要通过环上的每一个节点，如某一节点故障，则引起全网故障；</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节点的加入和撤出过程复杂；</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a:t>Computer Networks, Chapter 1 Introduction</a:t>
            </a:r>
            <a:endParaRPr lang="en-US" altLang="zh-CN" dirty="0"/>
          </a:p>
        </p:txBody>
      </p:sp>
      <p:sp>
        <p:nvSpPr>
          <p:cNvPr id="3" name="矩形 2">
            <a:extLst>
              <a:ext uri="{FF2B5EF4-FFF2-40B4-BE49-F238E27FC236}">
                <a16:creationId xmlns:a16="http://schemas.microsoft.com/office/drawing/2014/main" id="{E2DE3FBA-60BA-4034-B703-ACF64DEC135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传统数据中心网络拓扑结构</a:t>
            </a:r>
          </a:p>
        </p:txBody>
      </p:sp>
      <p:sp>
        <p:nvSpPr>
          <p:cNvPr id="176" name="矩形 175">
            <a:extLst>
              <a:ext uri="{FF2B5EF4-FFF2-40B4-BE49-F238E27FC236}">
                <a16:creationId xmlns:a16="http://schemas.microsoft.com/office/drawing/2014/main" id="{36130EEB-2C69-4FA3-8957-443D12754C32}"/>
              </a:ext>
            </a:extLst>
          </p:cNvPr>
          <p:cNvSpPr/>
          <p:nvPr/>
        </p:nvSpPr>
        <p:spPr bwMode="auto">
          <a:xfrm>
            <a:off x="980925" y="2193276"/>
            <a:ext cx="1445050" cy="1884268"/>
          </a:xfrm>
          <a:prstGeom prst="rect">
            <a:avLst/>
          </a:prstGeom>
          <a:solidFill>
            <a:srgbClr val="E0E0E0">
              <a:alpha val="60000"/>
            </a:srgbClr>
          </a:solidFill>
          <a:ln w="9525" cap="flat" cmpd="sng" algn="ctr">
            <a:solidFill>
              <a:srgbClr val="000000"/>
            </a:solidFill>
            <a:prstDash val="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POD1</a:t>
            </a:r>
            <a:endParaRPr kumimoji="0" lang="zh-CN" altLang="en-US" sz="12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7" name="矩形 176">
            <a:extLst>
              <a:ext uri="{FF2B5EF4-FFF2-40B4-BE49-F238E27FC236}">
                <a16:creationId xmlns:a16="http://schemas.microsoft.com/office/drawing/2014/main" id="{B22B2809-DD4F-4614-8C40-B49A975A6625}"/>
              </a:ext>
            </a:extLst>
          </p:cNvPr>
          <p:cNvSpPr/>
          <p:nvPr/>
        </p:nvSpPr>
        <p:spPr bwMode="auto">
          <a:xfrm>
            <a:off x="1858198" y="1483897"/>
            <a:ext cx="482254"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78" name="矩形 177">
            <a:extLst>
              <a:ext uri="{FF2B5EF4-FFF2-40B4-BE49-F238E27FC236}">
                <a16:creationId xmlns:a16="http://schemas.microsoft.com/office/drawing/2014/main" id="{7995DCDA-3D8F-49EF-9F6C-9E367A7EABFF}"/>
              </a:ext>
            </a:extLst>
          </p:cNvPr>
          <p:cNvSpPr/>
          <p:nvPr/>
        </p:nvSpPr>
        <p:spPr bwMode="auto">
          <a:xfrm>
            <a:off x="2545665" y="1483897"/>
            <a:ext cx="482254"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79" name="矩形 178">
            <a:extLst>
              <a:ext uri="{FF2B5EF4-FFF2-40B4-BE49-F238E27FC236}">
                <a16:creationId xmlns:a16="http://schemas.microsoft.com/office/drawing/2014/main" id="{2EBB7DA1-FB2F-4230-A1AF-24F2966C26CE}"/>
              </a:ext>
            </a:extLst>
          </p:cNvPr>
          <p:cNvSpPr/>
          <p:nvPr/>
        </p:nvSpPr>
        <p:spPr bwMode="auto">
          <a:xfrm>
            <a:off x="1177572" y="2348480"/>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80" name="矩形 179">
            <a:extLst>
              <a:ext uri="{FF2B5EF4-FFF2-40B4-BE49-F238E27FC236}">
                <a16:creationId xmlns:a16="http://schemas.microsoft.com/office/drawing/2014/main" id="{BDD49B5D-3307-4501-BDDE-17547C5DBBE5}"/>
              </a:ext>
            </a:extLst>
          </p:cNvPr>
          <p:cNvSpPr/>
          <p:nvPr/>
        </p:nvSpPr>
        <p:spPr bwMode="auto">
          <a:xfrm>
            <a:off x="1793214" y="2348480"/>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181" name="直接连接符 180">
            <a:extLst>
              <a:ext uri="{FF2B5EF4-FFF2-40B4-BE49-F238E27FC236}">
                <a16:creationId xmlns:a16="http://schemas.microsoft.com/office/drawing/2014/main" id="{230F5367-DEC7-4C5F-9803-104B42477781}"/>
              </a:ext>
            </a:extLst>
          </p:cNvPr>
          <p:cNvCxnSpPr>
            <a:stCxn id="179" idx="3"/>
            <a:endCxn id="180" idx="1"/>
          </p:cNvCxnSpPr>
          <p:nvPr/>
        </p:nvCxnSpPr>
        <p:spPr bwMode="auto">
          <a:xfrm>
            <a:off x="1557223" y="2497835"/>
            <a:ext cx="235996"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2" name="矩形 181">
            <a:extLst>
              <a:ext uri="{FF2B5EF4-FFF2-40B4-BE49-F238E27FC236}">
                <a16:creationId xmlns:a16="http://schemas.microsoft.com/office/drawing/2014/main" id="{E5F768BB-A6E6-4426-9A84-949BD769A028}"/>
              </a:ext>
            </a:extLst>
          </p:cNvPr>
          <p:cNvSpPr/>
          <p:nvPr/>
        </p:nvSpPr>
        <p:spPr bwMode="auto">
          <a:xfrm>
            <a:off x="1109172"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83" name="矩形 182">
            <a:extLst>
              <a:ext uri="{FF2B5EF4-FFF2-40B4-BE49-F238E27FC236}">
                <a16:creationId xmlns:a16="http://schemas.microsoft.com/office/drawing/2014/main" id="{5179FBF6-EFE6-48D3-88C7-F5115E6936A0}"/>
              </a:ext>
            </a:extLst>
          </p:cNvPr>
          <p:cNvSpPr/>
          <p:nvPr/>
        </p:nvSpPr>
        <p:spPr bwMode="auto">
          <a:xfrm>
            <a:off x="1451195"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84" name="矩形 183">
            <a:extLst>
              <a:ext uri="{FF2B5EF4-FFF2-40B4-BE49-F238E27FC236}">
                <a16:creationId xmlns:a16="http://schemas.microsoft.com/office/drawing/2014/main" id="{4858BC2A-FE6D-40CA-A917-FBAD07A5679E}"/>
              </a:ext>
            </a:extLst>
          </p:cNvPr>
          <p:cNvSpPr/>
          <p:nvPr/>
        </p:nvSpPr>
        <p:spPr bwMode="auto">
          <a:xfrm>
            <a:off x="1793218"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85" name="矩形 184">
            <a:extLst>
              <a:ext uri="{FF2B5EF4-FFF2-40B4-BE49-F238E27FC236}">
                <a16:creationId xmlns:a16="http://schemas.microsoft.com/office/drawing/2014/main" id="{BE2ADDFD-DC16-47D6-AB88-CC4C84758595}"/>
              </a:ext>
            </a:extLst>
          </p:cNvPr>
          <p:cNvSpPr/>
          <p:nvPr/>
        </p:nvSpPr>
        <p:spPr bwMode="auto">
          <a:xfrm>
            <a:off x="2135241"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186" name="直接连接符 185">
            <a:extLst>
              <a:ext uri="{FF2B5EF4-FFF2-40B4-BE49-F238E27FC236}">
                <a16:creationId xmlns:a16="http://schemas.microsoft.com/office/drawing/2014/main" id="{DCAB7CFF-1195-448A-B78B-C1C957BAB9D8}"/>
              </a:ext>
            </a:extLst>
          </p:cNvPr>
          <p:cNvCxnSpPr>
            <a:stCxn id="179" idx="2"/>
            <a:endCxn id="182" idx="0"/>
          </p:cNvCxnSpPr>
          <p:nvPr/>
        </p:nvCxnSpPr>
        <p:spPr bwMode="auto">
          <a:xfrm flipH="1">
            <a:off x="1216907" y="2647194"/>
            <a:ext cx="150489"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直接连接符 186">
            <a:extLst>
              <a:ext uri="{FF2B5EF4-FFF2-40B4-BE49-F238E27FC236}">
                <a16:creationId xmlns:a16="http://schemas.microsoft.com/office/drawing/2014/main" id="{C7D960F7-A344-4FA1-B201-195D1E1A39C4}"/>
              </a:ext>
            </a:extLst>
          </p:cNvPr>
          <p:cNvCxnSpPr>
            <a:stCxn id="182" idx="0"/>
            <a:endCxn id="180" idx="2"/>
          </p:cNvCxnSpPr>
          <p:nvPr/>
        </p:nvCxnSpPr>
        <p:spPr bwMode="auto">
          <a:xfrm flipV="1">
            <a:off x="1216909" y="2647194"/>
            <a:ext cx="766131" cy="677839"/>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8" name="直接连接符 187">
            <a:extLst>
              <a:ext uri="{FF2B5EF4-FFF2-40B4-BE49-F238E27FC236}">
                <a16:creationId xmlns:a16="http://schemas.microsoft.com/office/drawing/2014/main" id="{D3DCE61D-140B-4304-80A4-0EECCC263C12}"/>
              </a:ext>
            </a:extLst>
          </p:cNvPr>
          <p:cNvCxnSpPr>
            <a:stCxn id="179" idx="2"/>
            <a:endCxn id="183" idx="0"/>
          </p:cNvCxnSpPr>
          <p:nvPr/>
        </p:nvCxnSpPr>
        <p:spPr bwMode="auto">
          <a:xfrm>
            <a:off x="1367394" y="2647194"/>
            <a:ext cx="191534"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 name="直接连接符 188">
            <a:extLst>
              <a:ext uri="{FF2B5EF4-FFF2-40B4-BE49-F238E27FC236}">
                <a16:creationId xmlns:a16="http://schemas.microsoft.com/office/drawing/2014/main" id="{0693D608-72BB-49CE-80FA-596958CDE35F}"/>
              </a:ext>
            </a:extLst>
          </p:cNvPr>
          <p:cNvCxnSpPr>
            <a:stCxn id="183" idx="0"/>
            <a:endCxn id="180" idx="2"/>
          </p:cNvCxnSpPr>
          <p:nvPr/>
        </p:nvCxnSpPr>
        <p:spPr bwMode="auto">
          <a:xfrm flipV="1">
            <a:off x="1558934" y="2647194"/>
            <a:ext cx="424108" cy="677839"/>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0" name="直接连接符 189">
            <a:extLst>
              <a:ext uri="{FF2B5EF4-FFF2-40B4-BE49-F238E27FC236}">
                <a16:creationId xmlns:a16="http://schemas.microsoft.com/office/drawing/2014/main" id="{BAB139E5-2F59-4100-BCB1-6D384D78BD14}"/>
              </a:ext>
            </a:extLst>
          </p:cNvPr>
          <p:cNvCxnSpPr>
            <a:stCxn id="184" idx="0"/>
            <a:endCxn id="179" idx="2"/>
          </p:cNvCxnSpPr>
          <p:nvPr/>
        </p:nvCxnSpPr>
        <p:spPr bwMode="auto">
          <a:xfrm flipH="1" flipV="1">
            <a:off x="1367394" y="2647194"/>
            <a:ext cx="533557"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直接连接符 190">
            <a:extLst>
              <a:ext uri="{FF2B5EF4-FFF2-40B4-BE49-F238E27FC236}">
                <a16:creationId xmlns:a16="http://schemas.microsoft.com/office/drawing/2014/main" id="{6009F352-7697-4351-A497-8A9F57E87225}"/>
              </a:ext>
            </a:extLst>
          </p:cNvPr>
          <p:cNvCxnSpPr>
            <a:stCxn id="184" idx="0"/>
            <a:endCxn id="180" idx="2"/>
          </p:cNvCxnSpPr>
          <p:nvPr/>
        </p:nvCxnSpPr>
        <p:spPr bwMode="auto">
          <a:xfrm flipV="1">
            <a:off x="1900955" y="2647194"/>
            <a:ext cx="82085" cy="677839"/>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直接连接符 191">
            <a:extLst>
              <a:ext uri="{FF2B5EF4-FFF2-40B4-BE49-F238E27FC236}">
                <a16:creationId xmlns:a16="http://schemas.microsoft.com/office/drawing/2014/main" id="{C310A479-9921-4894-A4D2-3D7D9B8DBD37}"/>
              </a:ext>
            </a:extLst>
          </p:cNvPr>
          <p:cNvCxnSpPr>
            <a:stCxn id="185" idx="0"/>
            <a:endCxn id="179" idx="2"/>
          </p:cNvCxnSpPr>
          <p:nvPr/>
        </p:nvCxnSpPr>
        <p:spPr bwMode="auto">
          <a:xfrm flipH="1" flipV="1">
            <a:off x="1367394" y="2647194"/>
            <a:ext cx="875580"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直接连接符 192">
            <a:extLst>
              <a:ext uri="{FF2B5EF4-FFF2-40B4-BE49-F238E27FC236}">
                <a16:creationId xmlns:a16="http://schemas.microsoft.com/office/drawing/2014/main" id="{BB8B1027-A114-46B4-999D-4E5AE1DB69B5}"/>
              </a:ext>
            </a:extLst>
          </p:cNvPr>
          <p:cNvCxnSpPr>
            <a:stCxn id="180" idx="2"/>
            <a:endCxn id="185" idx="0"/>
          </p:cNvCxnSpPr>
          <p:nvPr/>
        </p:nvCxnSpPr>
        <p:spPr bwMode="auto">
          <a:xfrm>
            <a:off x="1983042" y="2647194"/>
            <a:ext cx="259938" cy="677839"/>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 name="矩形 193">
            <a:extLst>
              <a:ext uri="{FF2B5EF4-FFF2-40B4-BE49-F238E27FC236}">
                <a16:creationId xmlns:a16="http://schemas.microsoft.com/office/drawing/2014/main" id="{57AC5F5F-CF31-4535-85F3-62CF9080C18A}"/>
              </a:ext>
            </a:extLst>
          </p:cNvPr>
          <p:cNvSpPr/>
          <p:nvPr/>
        </p:nvSpPr>
        <p:spPr bwMode="auto">
          <a:xfrm>
            <a:off x="2552522" y="2193276"/>
            <a:ext cx="1445050" cy="1884268"/>
          </a:xfrm>
          <a:prstGeom prst="rect">
            <a:avLst/>
          </a:prstGeom>
          <a:solidFill>
            <a:srgbClr val="E0E0E0">
              <a:alpha val="60000"/>
            </a:srgbClr>
          </a:solidFill>
          <a:ln w="9525" cap="flat" cmpd="sng" algn="ctr">
            <a:solidFill>
              <a:srgbClr val="000000"/>
            </a:solidFill>
            <a:prstDash val="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POD2</a:t>
            </a:r>
            <a:endParaRPr kumimoji="0" lang="zh-CN" altLang="en-US" sz="12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95" name="矩形 194">
            <a:extLst>
              <a:ext uri="{FF2B5EF4-FFF2-40B4-BE49-F238E27FC236}">
                <a16:creationId xmlns:a16="http://schemas.microsoft.com/office/drawing/2014/main" id="{94D94FFD-48BA-459D-B4C3-607480B36E88}"/>
              </a:ext>
            </a:extLst>
          </p:cNvPr>
          <p:cNvSpPr/>
          <p:nvPr/>
        </p:nvSpPr>
        <p:spPr bwMode="auto">
          <a:xfrm>
            <a:off x="2749168" y="2348480"/>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96" name="矩形 195">
            <a:extLst>
              <a:ext uri="{FF2B5EF4-FFF2-40B4-BE49-F238E27FC236}">
                <a16:creationId xmlns:a16="http://schemas.microsoft.com/office/drawing/2014/main" id="{1817C831-3C3F-4B8A-A99F-3BE77344D964}"/>
              </a:ext>
            </a:extLst>
          </p:cNvPr>
          <p:cNvSpPr/>
          <p:nvPr/>
        </p:nvSpPr>
        <p:spPr bwMode="auto">
          <a:xfrm>
            <a:off x="3364812" y="2348480"/>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197" name="直接连接符 196">
            <a:extLst>
              <a:ext uri="{FF2B5EF4-FFF2-40B4-BE49-F238E27FC236}">
                <a16:creationId xmlns:a16="http://schemas.microsoft.com/office/drawing/2014/main" id="{807848F2-D8EA-47BA-9657-881E690E874F}"/>
              </a:ext>
            </a:extLst>
          </p:cNvPr>
          <p:cNvCxnSpPr>
            <a:stCxn id="195" idx="3"/>
            <a:endCxn id="196" idx="1"/>
          </p:cNvCxnSpPr>
          <p:nvPr/>
        </p:nvCxnSpPr>
        <p:spPr bwMode="auto">
          <a:xfrm>
            <a:off x="3128820" y="2497835"/>
            <a:ext cx="235996"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8" name="矩形 197">
            <a:extLst>
              <a:ext uri="{FF2B5EF4-FFF2-40B4-BE49-F238E27FC236}">
                <a16:creationId xmlns:a16="http://schemas.microsoft.com/office/drawing/2014/main" id="{763016A0-740E-4619-A178-2D94B8E86C8C}"/>
              </a:ext>
            </a:extLst>
          </p:cNvPr>
          <p:cNvSpPr/>
          <p:nvPr/>
        </p:nvSpPr>
        <p:spPr bwMode="auto">
          <a:xfrm>
            <a:off x="2680770"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99" name="矩形 198">
            <a:extLst>
              <a:ext uri="{FF2B5EF4-FFF2-40B4-BE49-F238E27FC236}">
                <a16:creationId xmlns:a16="http://schemas.microsoft.com/office/drawing/2014/main" id="{42F0235C-CCCC-47FA-B59E-0ED500AC97D3}"/>
              </a:ext>
            </a:extLst>
          </p:cNvPr>
          <p:cNvSpPr/>
          <p:nvPr/>
        </p:nvSpPr>
        <p:spPr bwMode="auto">
          <a:xfrm>
            <a:off x="3022793"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00" name="矩形 199">
            <a:extLst>
              <a:ext uri="{FF2B5EF4-FFF2-40B4-BE49-F238E27FC236}">
                <a16:creationId xmlns:a16="http://schemas.microsoft.com/office/drawing/2014/main" id="{9312B268-AE55-4F17-BD27-A3EC819BA26A}"/>
              </a:ext>
            </a:extLst>
          </p:cNvPr>
          <p:cNvSpPr/>
          <p:nvPr/>
        </p:nvSpPr>
        <p:spPr bwMode="auto">
          <a:xfrm>
            <a:off x="3364816"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01" name="矩形 200">
            <a:extLst>
              <a:ext uri="{FF2B5EF4-FFF2-40B4-BE49-F238E27FC236}">
                <a16:creationId xmlns:a16="http://schemas.microsoft.com/office/drawing/2014/main" id="{453BFDEB-EC28-495C-A48E-38ED07B06BE0}"/>
              </a:ext>
            </a:extLst>
          </p:cNvPr>
          <p:cNvSpPr/>
          <p:nvPr/>
        </p:nvSpPr>
        <p:spPr bwMode="auto">
          <a:xfrm>
            <a:off x="3706839"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202" name="直接连接符 201">
            <a:extLst>
              <a:ext uri="{FF2B5EF4-FFF2-40B4-BE49-F238E27FC236}">
                <a16:creationId xmlns:a16="http://schemas.microsoft.com/office/drawing/2014/main" id="{019BE84D-6F10-41F4-AA71-A1741AD0586F}"/>
              </a:ext>
            </a:extLst>
          </p:cNvPr>
          <p:cNvCxnSpPr>
            <a:stCxn id="195" idx="2"/>
            <a:endCxn id="198" idx="0"/>
          </p:cNvCxnSpPr>
          <p:nvPr/>
        </p:nvCxnSpPr>
        <p:spPr bwMode="auto">
          <a:xfrm flipH="1">
            <a:off x="2788505" y="2647194"/>
            <a:ext cx="150489"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直接连接符 202">
            <a:extLst>
              <a:ext uri="{FF2B5EF4-FFF2-40B4-BE49-F238E27FC236}">
                <a16:creationId xmlns:a16="http://schemas.microsoft.com/office/drawing/2014/main" id="{BBD49F2C-96E6-4FB8-ABCC-CB69C0AD8C4C}"/>
              </a:ext>
            </a:extLst>
          </p:cNvPr>
          <p:cNvCxnSpPr>
            <a:stCxn id="198" idx="0"/>
            <a:endCxn id="196" idx="2"/>
          </p:cNvCxnSpPr>
          <p:nvPr/>
        </p:nvCxnSpPr>
        <p:spPr bwMode="auto">
          <a:xfrm flipV="1">
            <a:off x="2788508" y="2647194"/>
            <a:ext cx="766131" cy="677839"/>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 name="直接连接符 203">
            <a:extLst>
              <a:ext uri="{FF2B5EF4-FFF2-40B4-BE49-F238E27FC236}">
                <a16:creationId xmlns:a16="http://schemas.microsoft.com/office/drawing/2014/main" id="{1B893820-8D85-48A9-9495-32892F3E196E}"/>
              </a:ext>
            </a:extLst>
          </p:cNvPr>
          <p:cNvCxnSpPr>
            <a:stCxn id="195" idx="2"/>
            <a:endCxn id="199" idx="0"/>
          </p:cNvCxnSpPr>
          <p:nvPr/>
        </p:nvCxnSpPr>
        <p:spPr bwMode="auto">
          <a:xfrm>
            <a:off x="2938993" y="2647194"/>
            <a:ext cx="191534"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直接连接符 204">
            <a:extLst>
              <a:ext uri="{FF2B5EF4-FFF2-40B4-BE49-F238E27FC236}">
                <a16:creationId xmlns:a16="http://schemas.microsoft.com/office/drawing/2014/main" id="{034A2012-9A93-411F-81AA-E1CEF3B62685}"/>
              </a:ext>
            </a:extLst>
          </p:cNvPr>
          <p:cNvCxnSpPr>
            <a:stCxn id="199" idx="0"/>
            <a:endCxn id="196" idx="2"/>
          </p:cNvCxnSpPr>
          <p:nvPr/>
        </p:nvCxnSpPr>
        <p:spPr bwMode="auto">
          <a:xfrm flipV="1">
            <a:off x="3130530" y="2647194"/>
            <a:ext cx="424108" cy="677839"/>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 name="直接连接符 205">
            <a:extLst>
              <a:ext uri="{FF2B5EF4-FFF2-40B4-BE49-F238E27FC236}">
                <a16:creationId xmlns:a16="http://schemas.microsoft.com/office/drawing/2014/main" id="{A146BAB2-BF8E-477D-8E80-2DE174F6BDA6}"/>
              </a:ext>
            </a:extLst>
          </p:cNvPr>
          <p:cNvCxnSpPr>
            <a:stCxn id="200" idx="0"/>
            <a:endCxn id="195" idx="2"/>
          </p:cNvCxnSpPr>
          <p:nvPr/>
        </p:nvCxnSpPr>
        <p:spPr bwMode="auto">
          <a:xfrm flipH="1" flipV="1">
            <a:off x="2938993" y="2647194"/>
            <a:ext cx="533557"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直接连接符 206">
            <a:extLst>
              <a:ext uri="{FF2B5EF4-FFF2-40B4-BE49-F238E27FC236}">
                <a16:creationId xmlns:a16="http://schemas.microsoft.com/office/drawing/2014/main" id="{4A825823-F1FF-457A-AB29-25A24B1A8BC3}"/>
              </a:ext>
            </a:extLst>
          </p:cNvPr>
          <p:cNvCxnSpPr>
            <a:stCxn id="200" idx="0"/>
            <a:endCxn id="196" idx="2"/>
          </p:cNvCxnSpPr>
          <p:nvPr/>
        </p:nvCxnSpPr>
        <p:spPr bwMode="auto">
          <a:xfrm flipV="1">
            <a:off x="3472552" y="2647194"/>
            <a:ext cx="82085" cy="677839"/>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直接连接符 207">
            <a:extLst>
              <a:ext uri="{FF2B5EF4-FFF2-40B4-BE49-F238E27FC236}">
                <a16:creationId xmlns:a16="http://schemas.microsoft.com/office/drawing/2014/main" id="{EDCB53CF-0AD2-44F4-AAE2-920DB593F5C8}"/>
              </a:ext>
            </a:extLst>
          </p:cNvPr>
          <p:cNvCxnSpPr>
            <a:stCxn id="201" idx="0"/>
            <a:endCxn id="195" idx="2"/>
          </p:cNvCxnSpPr>
          <p:nvPr/>
        </p:nvCxnSpPr>
        <p:spPr bwMode="auto">
          <a:xfrm flipH="1" flipV="1">
            <a:off x="2938992" y="2647194"/>
            <a:ext cx="875580"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直接连接符 208">
            <a:extLst>
              <a:ext uri="{FF2B5EF4-FFF2-40B4-BE49-F238E27FC236}">
                <a16:creationId xmlns:a16="http://schemas.microsoft.com/office/drawing/2014/main" id="{71AF41FD-3AAB-45A0-850A-035A593E7E4B}"/>
              </a:ext>
            </a:extLst>
          </p:cNvPr>
          <p:cNvCxnSpPr>
            <a:stCxn id="196" idx="2"/>
            <a:endCxn id="201" idx="0"/>
          </p:cNvCxnSpPr>
          <p:nvPr/>
        </p:nvCxnSpPr>
        <p:spPr bwMode="auto">
          <a:xfrm>
            <a:off x="3554640" y="2647194"/>
            <a:ext cx="259938" cy="677839"/>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直接连接符 209">
            <a:extLst>
              <a:ext uri="{FF2B5EF4-FFF2-40B4-BE49-F238E27FC236}">
                <a16:creationId xmlns:a16="http://schemas.microsoft.com/office/drawing/2014/main" id="{DF3CF7E1-CB14-4E3E-85D9-1FFD670CE1C9}"/>
              </a:ext>
            </a:extLst>
          </p:cNvPr>
          <p:cNvCxnSpPr>
            <a:stCxn id="179" idx="0"/>
            <a:endCxn id="177" idx="2"/>
          </p:cNvCxnSpPr>
          <p:nvPr/>
        </p:nvCxnSpPr>
        <p:spPr bwMode="auto">
          <a:xfrm flipV="1">
            <a:off x="1367396" y="1782605"/>
            <a:ext cx="731930"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 name="直接连接符 210">
            <a:extLst>
              <a:ext uri="{FF2B5EF4-FFF2-40B4-BE49-F238E27FC236}">
                <a16:creationId xmlns:a16="http://schemas.microsoft.com/office/drawing/2014/main" id="{FC10F864-6373-446F-B1D5-C9A55059FDEB}"/>
              </a:ext>
            </a:extLst>
          </p:cNvPr>
          <p:cNvCxnSpPr>
            <a:stCxn id="179" idx="0"/>
            <a:endCxn id="178" idx="2"/>
          </p:cNvCxnSpPr>
          <p:nvPr/>
        </p:nvCxnSpPr>
        <p:spPr bwMode="auto">
          <a:xfrm flipV="1">
            <a:off x="1367394" y="1782605"/>
            <a:ext cx="1419398"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2" name="直接连接符 211">
            <a:extLst>
              <a:ext uri="{FF2B5EF4-FFF2-40B4-BE49-F238E27FC236}">
                <a16:creationId xmlns:a16="http://schemas.microsoft.com/office/drawing/2014/main" id="{77BA1A36-929B-4B62-9068-6461037F074E}"/>
              </a:ext>
            </a:extLst>
          </p:cNvPr>
          <p:cNvCxnSpPr>
            <a:stCxn id="177" idx="2"/>
            <a:endCxn id="180" idx="0"/>
          </p:cNvCxnSpPr>
          <p:nvPr/>
        </p:nvCxnSpPr>
        <p:spPr bwMode="auto">
          <a:xfrm flipH="1">
            <a:off x="1983041" y="1782605"/>
            <a:ext cx="116288"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 name="直接连接符 212">
            <a:extLst>
              <a:ext uri="{FF2B5EF4-FFF2-40B4-BE49-F238E27FC236}">
                <a16:creationId xmlns:a16="http://schemas.microsoft.com/office/drawing/2014/main" id="{C9A76DB2-901C-4CDC-8052-8941674CCC9B}"/>
              </a:ext>
            </a:extLst>
          </p:cNvPr>
          <p:cNvCxnSpPr>
            <a:stCxn id="180" idx="0"/>
            <a:endCxn id="178" idx="2"/>
          </p:cNvCxnSpPr>
          <p:nvPr/>
        </p:nvCxnSpPr>
        <p:spPr bwMode="auto">
          <a:xfrm flipV="1">
            <a:off x="1983042" y="1782605"/>
            <a:ext cx="803755"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直接连接符 213">
            <a:extLst>
              <a:ext uri="{FF2B5EF4-FFF2-40B4-BE49-F238E27FC236}">
                <a16:creationId xmlns:a16="http://schemas.microsoft.com/office/drawing/2014/main" id="{45B24F71-16C5-466E-A5D9-AC0CA4998FB2}"/>
              </a:ext>
            </a:extLst>
          </p:cNvPr>
          <p:cNvCxnSpPr>
            <a:stCxn id="195" idx="0"/>
            <a:endCxn id="177" idx="2"/>
          </p:cNvCxnSpPr>
          <p:nvPr/>
        </p:nvCxnSpPr>
        <p:spPr bwMode="auto">
          <a:xfrm flipH="1" flipV="1">
            <a:off x="2099330" y="1782605"/>
            <a:ext cx="839667"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直接连接符 214">
            <a:extLst>
              <a:ext uri="{FF2B5EF4-FFF2-40B4-BE49-F238E27FC236}">
                <a16:creationId xmlns:a16="http://schemas.microsoft.com/office/drawing/2014/main" id="{DE2B66E1-2983-4191-9C37-1F6AB53F6F31}"/>
              </a:ext>
            </a:extLst>
          </p:cNvPr>
          <p:cNvCxnSpPr>
            <a:stCxn id="195" idx="0"/>
            <a:endCxn id="178" idx="2"/>
          </p:cNvCxnSpPr>
          <p:nvPr/>
        </p:nvCxnSpPr>
        <p:spPr bwMode="auto">
          <a:xfrm flipH="1" flipV="1">
            <a:off x="2786796" y="1782605"/>
            <a:ext cx="152200"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直接连接符 215">
            <a:extLst>
              <a:ext uri="{FF2B5EF4-FFF2-40B4-BE49-F238E27FC236}">
                <a16:creationId xmlns:a16="http://schemas.microsoft.com/office/drawing/2014/main" id="{31CEE484-9B1E-4EBC-B4FF-DC5C50432BF8}"/>
              </a:ext>
            </a:extLst>
          </p:cNvPr>
          <p:cNvCxnSpPr>
            <a:cxnSpLocks/>
            <a:stCxn id="196" idx="0"/>
            <a:endCxn id="177" idx="2"/>
          </p:cNvCxnSpPr>
          <p:nvPr/>
        </p:nvCxnSpPr>
        <p:spPr bwMode="auto">
          <a:xfrm flipH="1" flipV="1">
            <a:off x="2099325" y="1782605"/>
            <a:ext cx="1455310"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直接连接符 216">
            <a:extLst>
              <a:ext uri="{FF2B5EF4-FFF2-40B4-BE49-F238E27FC236}">
                <a16:creationId xmlns:a16="http://schemas.microsoft.com/office/drawing/2014/main" id="{31694A35-EADB-457D-A221-C13D416FB2A6}"/>
              </a:ext>
            </a:extLst>
          </p:cNvPr>
          <p:cNvCxnSpPr>
            <a:stCxn id="196" idx="0"/>
            <a:endCxn id="178" idx="2"/>
          </p:cNvCxnSpPr>
          <p:nvPr/>
        </p:nvCxnSpPr>
        <p:spPr bwMode="auto">
          <a:xfrm flipH="1" flipV="1">
            <a:off x="2786792" y="1782605"/>
            <a:ext cx="767842"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8" name="文本框 217">
            <a:extLst>
              <a:ext uri="{FF2B5EF4-FFF2-40B4-BE49-F238E27FC236}">
                <a16:creationId xmlns:a16="http://schemas.microsoft.com/office/drawing/2014/main" id="{F95E3AD1-20E6-4046-A6DF-60C83EB9CC5D}"/>
              </a:ext>
            </a:extLst>
          </p:cNvPr>
          <p:cNvSpPr txBox="1"/>
          <p:nvPr/>
        </p:nvSpPr>
        <p:spPr>
          <a:xfrm>
            <a:off x="3540818" y="2723752"/>
            <a:ext cx="578196" cy="306266"/>
          </a:xfrm>
          <a:prstGeom prst="rect">
            <a:avLst/>
          </a:prstGeom>
          <a:noFill/>
        </p:spPr>
        <p:txBody>
          <a:bodyPr wrap="square" rtlCol="0">
            <a:spAutoFit/>
          </a:bodyPr>
          <a:lstStyle/>
          <a:p>
            <a:pPr fontAlgn="base">
              <a:spcBef>
                <a:spcPct val="0"/>
              </a:spcBef>
              <a:spcAft>
                <a:spcPct val="0"/>
              </a:spcAft>
            </a:pPr>
            <a:r>
              <a:rPr lang="en-US" altLang="zh-CN" sz="1050" b="1" dirty="0">
                <a:solidFill>
                  <a:srgbClr val="990000">
                    <a:lumMod val="60000"/>
                    <a:lumOff val="40000"/>
                  </a:srgbClr>
                </a:solidFill>
                <a:latin typeface="Arial" pitchFamily="34" charset="0"/>
                <a:ea typeface="宋体" pitchFamily="2" charset="-122"/>
              </a:rPr>
              <a:t>STP</a:t>
            </a:r>
            <a:endParaRPr lang="zh-CN" altLang="en-US" sz="1050" b="1" dirty="0">
              <a:solidFill>
                <a:srgbClr val="990000">
                  <a:lumMod val="60000"/>
                  <a:lumOff val="40000"/>
                </a:srgbClr>
              </a:solidFill>
              <a:latin typeface="Arial" pitchFamily="34" charset="0"/>
              <a:ea typeface="宋体" pitchFamily="2" charset="-122"/>
            </a:endParaRPr>
          </a:p>
        </p:txBody>
      </p:sp>
      <p:sp>
        <p:nvSpPr>
          <p:cNvPr id="219" name="文本框 218">
            <a:extLst>
              <a:ext uri="{FF2B5EF4-FFF2-40B4-BE49-F238E27FC236}">
                <a16:creationId xmlns:a16="http://schemas.microsoft.com/office/drawing/2014/main" id="{372412D8-1035-47A3-AC77-72CB727DA0DB}"/>
              </a:ext>
            </a:extLst>
          </p:cNvPr>
          <p:cNvSpPr txBox="1"/>
          <p:nvPr/>
        </p:nvSpPr>
        <p:spPr>
          <a:xfrm>
            <a:off x="3034764" y="1449489"/>
            <a:ext cx="566793" cy="315547"/>
          </a:xfrm>
          <a:prstGeom prst="rect">
            <a:avLst/>
          </a:prstGeom>
          <a:noFill/>
        </p:spPr>
        <p:txBody>
          <a:bodyPr wrap="none" rtlCol="0">
            <a:spAutoFit/>
          </a:bodyPr>
          <a:lstStyle/>
          <a:p>
            <a:pPr fontAlgn="base">
              <a:spcBef>
                <a:spcPct val="0"/>
              </a:spcBef>
              <a:spcAft>
                <a:spcPct val="0"/>
              </a:spcAft>
            </a:pPr>
            <a:r>
              <a:rPr lang="zh-CN" altLang="en-US" sz="1100" b="1" dirty="0">
                <a:solidFill>
                  <a:srgbClr val="000000"/>
                </a:solidFill>
                <a:latin typeface="Arial" pitchFamily="34" charset="0"/>
                <a:ea typeface="宋体" pitchFamily="2" charset="-122"/>
              </a:rPr>
              <a:t>核心</a:t>
            </a:r>
          </a:p>
        </p:txBody>
      </p:sp>
      <p:sp>
        <p:nvSpPr>
          <p:cNvPr id="220" name="矩形 219">
            <a:extLst>
              <a:ext uri="{FF2B5EF4-FFF2-40B4-BE49-F238E27FC236}">
                <a16:creationId xmlns:a16="http://schemas.microsoft.com/office/drawing/2014/main" id="{55BA9886-79FD-4F6B-84D0-F583F88B62AE}"/>
              </a:ext>
            </a:extLst>
          </p:cNvPr>
          <p:cNvSpPr/>
          <p:nvPr/>
        </p:nvSpPr>
        <p:spPr bwMode="auto">
          <a:xfrm>
            <a:off x="4478613" y="2193276"/>
            <a:ext cx="1445050" cy="1884268"/>
          </a:xfrm>
          <a:prstGeom prst="rect">
            <a:avLst/>
          </a:prstGeom>
          <a:solidFill>
            <a:srgbClr val="E0E0E0">
              <a:alpha val="60000"/>
            </a:srgbClr>
          </a:solidFill>
          <a:ln w="9525" cap="flat" cmpd="sng" algn="ctr">
            <a:solidFill>
              <a:srgbClr val="000000"/>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POD1</a:t>
            </a:r>
            <a:endParaRPr kumimoji="0" lang="zh-CN" altLang="en-US" sz="1200" b="0" i="0" u="none" strike="noStrike" kern="0" cap="none" spc="0" normalizeH="0" baseline="0" noProof="0" dirty="0">
              <a:ln>
                <a:noFill/>
              </a:ln>
              <a:solidFill>
                <a:srgbClr val="000000"/>
              </a:solidFill>
              <a:effectLst/>
              <a:uLnTx/>
              <a:uFillTx/>
              <a:latin typeface="Arial" charset="0"/>
              <a:ea typeface="宋体" charset="-122"/>
            </a:endParaRPr>
          </a:p>
        </p:txBody>
      </p:sp>
      <p:sp>
        <p:nvSpPr>
          <p:cNvPr id="221" name="矩形 220">
            <a:extLst>
              <a:ext uri="{FF2B5EF4-FFF2-40B4-BE49-F238E27FC236}">
                <a16:creationId xmlns:a16="http://schemas.microsoft.com/office/drawing/2014/main" id="{27567B0C-18FE-4C49-808A-604AEC353745}"/>
              </a:ext>
            </a:extLst>
          </p:cNvPr>
          <p:cNvSpPr/>
          <p:nvPr/>
        </p:nvSpPr>
        <p:spPr bwMode="auto">
          <a:xfrm>
            <a:off x="5355886" y="1483897"/>
            <a:ext cx="482254"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22" name="矩形 221">
            <a:extLst>
              <a:ext uri="{FF2B5EF4-FFF2-40B4-BE49-F238E27FC236}">
                <a16:creationId xmlns:a16="http://schemas.microsoft.com/office/drawing/2014/main" id="{1673679E-C833-439A-8AC5-B0665AACF31D}"/>
              </a:ext>
            </a:extLst>
          </p:cNvPr>
          <p:cNvSpPr/>
          <p:nvPr/>
        </p:nvSpPr>
        <p:spPr bwMode="auto">
          <a:xfrm>
            <a:off x="6043354" y="1483897"/>
            <a:ext cx="482254"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23" name="矩形 222">
            <a:extLst>
              <a:ext uri="{FF2B5EF4-FFF2-40B4-BE49-F238E27FC236}">
                <a16:creationId xmlns:a16="http://schemas.microsoft.com/office/drawing/2014/main" id="{84011F7C-86DC-44BC-BD9E-AC737CA64CF4}"/>
              </a:ext>
            </a:extLst>
          </p:cNvPr>
          <p:cNvSpPr/>
          <p:nvPr/>
        </p:nvSpPr>
        <p:spPr bwMode="auto">
          <a:xfrm>
            <a:off x="4675259" y="2348480"/>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24" name="矩形 223">
            <a:extLst>
              <a:ext uri="{FF2B5EF4-FFF2-40B4-BE49-F238E27FC236}">
                <a16:creationId xmlns:a16="http://schemas.microsoft.com/office/drawing/2014/main" id="{5BEF1372-24F9-443E-A4F7-8B31BF0B5584}"/>
              </a:ext>
            </a:extLst>
          </p:cNvPr>
          <p:cNvSpPr/>
          <p:nvPr/>
        </p:nvSpPr>
        <p:spPr bwMode="auto">
          <a:xfrm>
            <a:off x="5290903" y="2348480"/>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225" name="直接连接符 224">
            <a:extLst>
              <a:ext uri="{FF2B5EF4-FFF2-40B4-BE49-F238E27FC236}">
                <a16:creationId xmlns:a16="http://schemas.microsoft.com/office/drawing/2014/main" id="{18132289-F655-4BD7-ADD7-EF1488A90E3E}"/>
              </a:ext>
            </a:extLst>
          </p:cNvPr>
          <p:cNvCxnSpPr>
            <a:stCxn id="223" idx="3"/>
            <a:endCxn id="224" idx="1"/>
          </p:cNvCxnSpPr>
          <p:nvPr/>
        </p:nvCxnSpPr>
        <p:spPr bwMode="auto">
          <a:xfrm>
            <a:off x="5054911" y="2497835"/>
            <a:ext cx="235996"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6" name="矩形 225">
            <a:extLst>
              <a:ext uri="{FF2B5EF4-FFF2-40B4-BE49-F238E27FC236}">
                <a16:creationId xmlns:a16="http://schemas.microsoft.com/office/drawing/2014/main" id="{6C2FE3F1-21F3-443B-9710-01D1DB4CE47F}"/>
              </a:ext>
            </a:extLst>
          </p:cNvPr>
          <p:cNvSpPr/>
          <p:nvPr/>
        </p:nvSpPr>
        <p:spPr bwMode="auto">
          <a:xfrm>
            <a:off x="4606861"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27" name="矩形 226">
            <a:extLst>
              <a:ext uri="{FF2B5EF4-FFF2-40B4-BE49-F238E27FC236}">
                <a16:creationId xmlns:a16="http://schemas.microsoft.com/office/drawing/2014/main" id="{BF5138E6-7D10-4A13-BCF7-303CC758BBAC}"/>
              </a:ext>
            </a:extLst>
          </p:cNvPr>
          <p:cNvSpPr/>
          <p:nvPr/>
        </p:nvSpPr>
        <p:spPr bwMode="auto">
          <a:xfrm>
            <a:off x="4948884"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28" name="矩形 227">
            <a:extLst>
              <a:ext uri="{FF2B5EF4-FFF2-40B4-BE49-F238E27FC236}">
                <a16:creationId xmlns:a16="http://schemas.microsoft.com/office/drawing/2014/main" id="{4B883BF1-B04B-48E0-A316-F75D0880AE5D}"/>
              </a:ext>
            </a:extLst>
          </p:cNvPr>
          <p:cNvSpPr/>
          <p:nvPr/>
        </p:nvSpPr>
        <p:spPr bwMode="auto">
          <a:xfrm>
            <a:off x="5290907"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29" name="矩形 228">
            <a:extLst>
              <a:ext uri="{FF2B5EF4-FFF2-40B4-BE49-F238E27FC236}">
                <a16:creationId xmlns:a16="http://schemas.microsoft.com/office/drawing/2014/main" id="{46B33F57-EDF1-4FF0-A8D9-C57463096078}"/>
              </a:ext>
            </a:extLst>
          </p:cNvPr>
          <p:cNvSpPr/>
          <p:nvPr/>
        </p:nvSpPr>
        <p:spPr bwMode="auto">
          <a:xfrm>
            <a:off x="5632930"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230" name="直接连接符 229">
            <a:extLst>
              <a:ext uri="{FF2B5EF4-FFF2-40B4-BE49-F238E27FC236}">
                <a16:creationId xmlns:a16="http://schemas.microsoft.com/office/drawing/2014/main" id="{5EB82C91-11DE-4B2A-A48E-BD0170198620}"/>
              </a:ext>
            </a:extLst>
          </p:cNvPr>
          <p:cNvCxnSpPr>
            <a:stCxn id="223" idx="2"/>
            <a:endCxn id="226" idx="0"/>
          </p:cNvCxnSpPr>
          <p:nvPr/>
        </p:nvCxnSpPr>
        <p:spPr bwMode="auto">
          <a:xfrm flipH="1">
            <a:off x="4714595" y="2647194"/>
            <a:ext cx="150489"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直接连接符 230">
            <a:extLst>
              <a:ext uri="{FF2B5EF4-FFF2-40B4-BE49-F238E27FC236}">
                <a16:creationId xmlns:a16="http://schemas.microsoft.com/office/drawing/2014/main" id="{1C7C9B4A-9DA3-4843-8E22-4A714698AA19}"/>
              </a:ext>
            </a:extLst>
          </p:cNvPr>
          <p:cNvCxnSpPr>
            <a:stCxn id="226" idx="0"/>
            <a:endCxn id="224" idx="2"/>
          </p:cNvCxnSpPr>
          <p:nvPr/>
        </p:nvCxnSpPr>
        <p:spPr bwMode="auto">
          <a:xfrm flipV="1">
            <a:off x="4714599" y="2647194"/>
            <a:ext cx="766131"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 name="直接连接符 231">
            <a:extLst>
              <a:ext uri="{FF2B5EF4-FFF2-40B4-BE49-F238E27FC236}">
                <a16:creationId xmlns:a16="http://schemas.microsoft.com/office/drawing/2014/main" id="{A52AA5F2-A746-4ACD-B363-EC0FFDEC88A8}"/>
              </a:ext>
            </a:extLst>
          </p:cNvPr>
          <p:cNvCxnSpPr>
            <a:stCxn id="223" idx="2"/>
            <a:endCxn id="227" idx="0"/>
          </p:cNvCxnSpPr>
          <p:nvPr/>
        </p:nvCxnSpPr>
        <p:spPr bwMode="auto">
          <a:xfrm>
            <a:off x="4865084" y="2647194"/>
            <a:ext cx="191534"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 name="直接连接符 232">
            <a:extLst>
              <a:ext uri="{FF2B5EF4-FFF2-40B4-BE49-F238E27FC236}">
                <a16:creationId xmlns:a16="http://schemas.microsoft.com/office/drawing/2014/main" id="{5B69C9A0-2A66-4EC1-A9FB-E20ECEF88985}"/>
              </a:ext>
            </a:extLst>
          </p:cNvPr>
          <p:cNvCxnSpPr>
            <a:stCxn id="227" idx="0"/>
            <a:endCxn id="224" idx="2"/>
          </p:cNvCxnSpPr>
          <p:nvPr/>
        </p:nvCxnSpPr>
        <p:spPr bwMode="auto">
          <a:xfrm flipV="1">
            <a:off x="5056621" y="2647194"/>
            <a:ext cx="424108"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 name="直接连接符 233">
            <a:extLst>
              <a:ext uri="{FF2B5EF4-FFF2-40B4-BE49-F238E27FC236}">
                <a16:creationId xmlns:a16="http://schemas.microsoft.com/office/drawing/2014/main" id="{45D1A45C-9A88-4FC7-BF37-EC6D08A1F6B1}"/>
              </a:ext>
            </a:extLst>
          </p:cNvPr>
          <p:cNvCxnSpPr>
            <a:stCxn id="228" idx="0"/>
            <a:endCxn id="223" idx="2"/>
          </p:cNvCxnSpPr>
          <p:nvPr/>
        </p:nvCxnSpPr>
        <p:spPr bwMode="auto">
          <a:xfrm flipH="1" flipV="1">
            <a:off x="4865084" y="2647194"/>
            <a:ext cx="533557"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直接连接符 234">
            <a:extLst>
              <a:ext uri="{FF2B5EF4-FFF2-40B4-BE49-F238E27FC236}">
                <a16:creationId xmlns:a16="http://schemas.microsoft.com/office/drawing/2014/main" id="{9EA0BE04-44CD-4CD0-93F5-9856392FF2AD}"/>
              </a:ext>
            </a:extLst>
          </p:cNvPr>
          <p:cNvCxnSpPr>
            <a:stCxn id="228" idx="0"/>
            <a:endCxn id="224" idx="2"/>
          </p:cNvCxnSpPr>
          <p:nvPr/>
        </p:nvCxnSpPr>
        <p:spPr bwMode="auto">
          <a:xfrm flipV="1">
            <a:off x="5398642" y="2647194"/>
            <a:ext cx="82085"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直接连接符 235">
            <a:extLst>
              <a:ext uri="{FF2B5EF4-FFF2-40B4-BE49-F238E27FC236}">
                <a16:creationId xmlns:a16="http://schemas.microsoft.com/office/drawing/2014/main" id="{3C48D813-670E-4D84-AF35-E5B90C47B6B7}"/>
              </a:ext>
            </a:extLst>
          </p:cNvPr>
          <p:cNvCxnSpPr>
            <a:stCxn id="229" idx="0"/>
            <a:endCxn id="223" idx="2"/>
          </p:cNvCxnSpPr>
          <p:nvPr/>
        </p:nvCxnSpPr>
        <p:spPr bwMode="auto">
          <a:xfrm flipH="1" flipV="1">
            <a:off x="4865083" y="2647194"/>
            <a:ext cx="875580"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直接连接符 236">
            <a:extLst>
              <a:ext uri="{FF2B5EF4-FFF2-40B4-BE49-F238E27FC236}">
                <a16:creationId xmlns:a16="http://schemas.microsoft.com/office/drawing/2014/main" id="{7557642B-1728-4DE7-93C1-A9E5F9812293}"/>
              </a:ext>
            </a:extLst>
          </p:cNvPr>
          <p:cNvCxnSpPr>
            <a:stCxn id="224" idx="2"/>
            <a:endCxn id="229" idx="0"/>
          </p:cNvCxnSpPr>
          <p:nvPr/>
        </p:nvCxnSpPr>
        <p:spPr bwMode="auto">
          <a:xfrm>
            <a:off x="5480730" y="2647194"/>
            <a:ext cx="259938"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8" name="矩形 237">
            <a:extLst>
              <a:ext uri="{FF2B5EF4-FFF2-40B4-BE49-F238E27FC236}">
                <a16:creationId xmlns:a16="http://schemas.microsoft.com/office/drawing/2014/main" id="{4301A443-4912-44F7-B8E7-8D700513C34C}"/>
              </a:ext>
            </a:extLst>
          </p:cNvPr>
          <p:cNvSpPr/>
          <p:nvPr/>
        </p:nvSpPr>
        <p:spPr bwMode="auto">
          <a:xfrm>
            <a:off x="6050209" y="2193276"/>
            <a:ext cx="1445050" cy="1884268"/>
          </a:xfrm>
          <a:prstGeom prst="rect">
            <a:avLst/>
          </a:prstGeom>
          <a:solidFill>
            <a:srgbClr val="E0E0E0">
              <a:alpha val="60000"/>
            </a:srgbClr>
          </a:solidFill>
          <a:ln w="9525" cap="flat" cmpd="sng" algn="ctr">
            <a:solidFill>
              <a:srgbClr val="000000"/>
            </a:solidFill>
            <a:prstDash val="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POD2</a:t>
            </a:r>
            <a:endParaRPr kumimoji="0" lang="zh-CN" altLang="en-US" sz="1200" b="0" i="0" u="none" strike="noStrike" kern="0" cap="none" spc="0" normalizeH="0" baseline="0" noProof="0" dirty="0">
              <a:ln>
                <a:noFill/>
              </a:ln>
              <a:solidFill>
                <a:srgbClr val="000000"/>
              </a:solidFill>
              <a:effectLst/>
              <a:uLnTx/>
              <a:uFillTx/>
              <a:latin typeface="Arial" charset="0"/>
              <a:ea typeface="宋体" charset="-122"/>
            </a:endParaRPr>
          </a:p>
        </p:txBody>
      </p:sp>
      <p:sp>
        <p:nvSpPr>
          <p:cNvPr id="239" name="矩形 238">
            <a:extLst>
              <a:ext uri="{FF2B5EF4-FFF2-40B4-BE49-F238E27FC236}">
                <a16:creationId xmlns:a16="http://schemas.microsoft.com/office/drawing/2014/main" id="{5EC96CD1-1219-4E54-A2BD-DB65233E2037}"/>
              </a:ext>
            </a:extLst>
          </p:cNvPr>
          <p:cNvSpPr/>
          <p:nvPr/>
        </p:nvSpPr>
        <p:spPr bwMode="auto">
          <a:xfrm>
            <a:off x="6246858" y="2348480"/>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40" name="矩形 239">
            <a:extLst>
              <a:ext uri="{FF2B5EF4-FFF2-40B4-BE49-F238E27FC236}">
                <a16:creationId xmlns:a16="http://schemas.microsoft.com/office/drawing/2014/main" id="{67981952-B42A-48C0-8430-7AAFBEAA66AB}"/>
              </a:ext>
            </a:extLst>
          </p:cNvPr>
          <p:cNvSpPr/>
          <p:nvPr/>
        </p:nvSpPr>
        <p:spPr bwMode="auto">
          <a:xfrm>
            <a:off x="6862501" y="2348480"/>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241" name="直接连接符 240">
            <a:extLst>
              <a:ext uri="{FF2B5EF4-FFF2-40B4-BE49-F238E27FC236}">
                <a16:creationId xmlns:a16="http://schemas.microsoft.com/office/drawing/2014/main" id="{88133F09-2141-492F-8172-E611DEBC9F1B}"/>
              </a:ext>
            </a:extLst>
          </p:cNvPr>
          <p:cNvCxnSpPr>
            <a:stCxn id="239" idx="3"/>
            <a:endCxn id="240" idx="1"/>
          </p:cNvCxnSpPr>
          <p:nvPr/>
        </p:nvCxnSpPr>
        <p:spPr bwMode="auto">
          <a:xfrm>
            <a:off x="6626507" y="2497835"/>
            <a:ext cx="235996"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2" name="矩形 241">
            <a:extLst>
              <a:ext uri="{FF2B5EF4-FFF2-40B4-BE49-F238E27FC236}">
                <a16:creationId xmlns:a16="http://schemas.microsoft.com/office/drawing/2014/main" id="{6FC5ADDD-5BBE-48EF-A32A-EAF16C1592DD}"/>
              </a:ext>
            </a:extLst>
          </p:cNvPr>
          <p:cNvSpPr/>
          <p:nvPr/>
        </p:nvSpPr>
        <p:spPr bwMode="auto">
          <a:xfrm>
            <a:off x="6178458"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43" name="矩形 242">
            <a:extLst>
              <a:ext uri="{FF2B5EF4-FFF2-40B4-BE49-F238E27FC236}">
                <a16:creationId xmlns:a16="http://schemas.microsoft.com/office/drawing/2014/main" id="{E0AD3090-5D3A-44FE-925B-2656D7D7EAF2}"/>
              </a:ext>
            </a:extLst>
          </p:cNvPr>
          <p:cNvSpPr/>
          <p:nvPr/>
        </p:nvSpPr>
        <p:spPr bwMode="auto">
          <a:xfrm>
            <a:off x="6520481"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44" name="矩形 243">
            <a:extLst>
              <a:ext uri="{FF2B5EF4-FFF2-40B4-BE49-F238E27FC236}">
                <a16:creationId xmlns:a16="http://schemas.microsoft.com/office/drawing/2014/main" id="{34856CC0-5C22-4742-89B6-C47DA45F88B5}"/>
              </a:ext>
            </a:extLst>
          </p:cNvPr>
          <p:cNvSpPr/>
          <p:nvPr/>
        </p:nvSpPr>
        <p:spPr bwMode="auto">
          <a:xfrm>
            <a:off x="6862504"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45" name="矩形 244">
            <a:extLst>
              <a:ext uri="{FF2B5EF4-FFF2-40B4-BE49-F238E27FC236}">
                <a16:creationId xmlns:a16="http://schemas.microsoft.com/office/drawing/2014/main" id="{7DE748BA-FE83-4AB5-A374-26C0A49C8C98}"/>
              </a:ext>
            </a:extLst>
          </p:cNvPr>
          <p:cNvSpPr/>
          <p:nvPr/>
        </p:nvSpPr>
        <p:spPr bwMode="auto">
          <a:xfrm>
            <a:off x="7204527" y="3325029"/>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246" name="直接连接符 245">
            <a:extLst>
              <a:ext uri="{FF2B5EF4-FFF2-40B4-BE49-F238E27FC236}">
                <a16:creationId xmlns:a16="http://schemas.microsoft.com/office/drawing/2014/main" id="{03F52BB7-C27C-4974-8F00-129D659A8717}"/>
              </a:ext>
            </a:extLst>
          </p:cNvPr>
          <p:cNvCxnSpPr>
            <a:stCxn id="239" idx="2"/>
            <a:endCxn id="242" idx="0"/>
          </p:cNvCxnSpPr>
          <p:nvPr/>
        </p:nvCxnSpPr>
        <p:spPr bwMode="auto">
          <a:xfrm flipH="1">
            <a:off x="6286192" y="2647194"/>
            <a:ext cx="150489"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 name="直接连接符 246">
            <a:extLst>
              <a:ext uri="{FF2B5EF4-FFF2-40B4-BE49-F238E27FC236}">
                <a16:creationId xmlns:a16="http://schemas.microsoft.com/office/drawing/2014/main" id="{6748CA9E-CB2D-4871-ACF1-AF6D56C7873F}"/>
              </a:ext>
            </a:extLst>
          </p:cNvPr>
          <p:cNvCxnSpPr>
            <a:stCxn id="242" idx="0"/>
            <a:endCxn id="240" idx="2"/>
          </p:cNvCxnSpPr>
          <p:nvPr/>
        </p:nvCxnSpPr>
        <p:spPr bwMode="auto">
          <a:xfrm flipV="1">
            <a:off x="6286196" y="2647194"/>
            <a:ext cx="766131"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 name="直接连接符 247">
            <a:extLst>
              <a:ext uri="{FF2B5EF4-FFF2-40B4-BE49-F238E27FC236}">
                <a16:creationId xmlns:a16="http://schemas.microsoft.com/office/drawing/2014/main" id="{A6EE3AEB-4143-4E5F-91CD-64AB1CD8600B}"/>
              </a:ext>
            </a:extLst>
          </p:cNvPr>
          <p:cNvCxnSpPr>
            <a:stCxn id="239" idx="2"/>
            <a:endCxn id="243" idx="0"/>
          </p:cNvCxnSpPr>
          <p:nvPr/>
        </p:nvCxnSpPr>
        <p:spPr bwMode="auto">
          <a:xfrm>
            <a:off x="6436680" y="2647194"/>
            <a:ext cx="191534"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直接连接符 248">
            <a:extLst>
              <a:ext uri="{FF2B5EF4-FFF2-40B4-BE49-F238E27FC236}">
                <a16:creationId xmlns:a16="http://schemas.microsoft.com/office/drawing/2014/main" id="{30539E11-E59F-4ED6-9D6F-729C5611C9AF}"/>
              </a:ext>
            </a:extLst>
          </p:cNvPr>
          <p:cNvCxnSpPr>
            <a:stCxn id="243" idx="0"/>
            <a:endCxn id="240" idx="2"/>
          </p:cNvCxnSpPr>
          <p:nvPr/>
        </p:nvCxnSpPr>
        <p:spPr bwMode="auto">
          <a:xfrm flipV="1">
            <a:off x="6628219" y="2647194"/>
            <a:ext cx="424108"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直接连接符 249">
            <a:extLst>
              <a:ext uri="{FF2B5EF4-FFF2-40B4-BE49-F238E27FC236}">
                <a16:creationId xmlns:a16="http://schemas.microsoft.com/office/drawing/2014/main" id="{9E832285-D327-44EF-AF9F-136EB939C619}"/>
              </a:ext>
            </a:extLst>
          </p:cNvPr>
          <p:cNvCxnSpPr>
            <a:stCxn id="244" idx="0"/>
            <a:endCxn id="239" idx="2"/>
          </p:cNvCxnSpPr>
          <p:nvPr/>
        </p:nvCxnSpPr>
        <p:spPr bwMode="auto">
          <a:xfrm flipH="1" flipV="1">
            <a:off x="6436680" y="2647194"/>
            <a:ext cx="533557"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直接连接符 250">
            <a:extLst>
              <a:ext uri="{FF2B5EF4-FFF2-40B4-BE49-F238E27FC236}">
                <a16:creationId xmlns:a16="http://schemas.microsoft.com/office/drawing/2014/main" id="{8D60C62D-FEFC-448A-A306-CA3D269D9F66}"/>
              </a:ext>
            </a:extLst>
          </p:cNvPr>
          <p:cNvCxnSpPr>
            <a:stCxn id="244" idx="0"/>
            <a:endCxn id="240" idx="2"/>
          </p:cNvCxnSpPr>
          <p:nvPr/>
        </p:nvCxnSpPr>
        <p:spPr bwMode="auto">
          <a:xfrm flipV="1">
            <a:off x="6970241" y="2647194"/>
            <a:ext cx="82085"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直接连接符 251">
            <a:extLst>
              <a:ext uri="{FF2B5EF4-FFF2-40B4-BE49-F238E27FC236}">
                <a16:creationId xmlns:a16="http://schemas.microsoft.com/office/drawing/2014/main" id="{7407270C-63F8-456F-862D-885D8EFEE0FF}"/>
              </a:ext>
            </a:extLst>
          </p:cNvPr>
          <p:cNvCxnSpPr>
            <a:stCxn id="245" idx="0"/>
            <a:endCxn id="239" idx="2"/>
          </p:cNvCxnSpPr>
          <p:nvPr/>
        </p:nvCxnSpPr>
        <p:spPr bwMode="auto">
          <a:xfrm flipH="1" flipV="1">
            <a:off x="6436680" y="2647194"/>
            <a:ext cx="875580"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3" name="直接连接符 252">
            <a:extLst>
              <a:ext uri="{FF2B5EF4-FFF2-40B4-BE49-F238E27FC236}">
                <a16:creationId xmlns:a16="http://schemas.microsoft.com/office/drawing/2014/main" id="{3A1E7A43-F1F4-4008-B5B4-7E3B93C05663}"/>
              </a:ext>
            </a:extLst>
          </p:cNvPr>
          <p:cNvCxnSpPr>
            <a:stCxn id="240" idx="2"/>
            <a:endCxn id="245" idx="0"/>
          </p:cNvCxnSpPr>
          <p:nvPr/>
        </p:nvCxnSpPr>
        <p:spPr bwMode="auto">
          <a:xfrm>
            <a:off x="7052328" y="2647194"/>
            <a:ext cx="259938"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 name="直接连接符 253">
            <a:extLst>
              <a:ext uri="{FF2B5EF4-FFF2-40B4-BE49-F238E27FC236}">
                <a16:creationId xmlns:a16="http://schemas.microsoft.com/office/drawing/2014/main" id="{89F17834-C385-4741-A65E-195E961AA5E2}"/>
              </a:ext>
            </a:extLst>
          </p:cNvPr>
          <p:cNvCxnSpPr>
            <a:stCxn id="223" idx="0"/>
            <a:endCxn id="221" idx="2"/>
          </p:cNvCxnSpPr>
          <p:nvPr/>
        </p:nvCxnSpPr>
        <p:spPr bwMode="auto">
          <a:xfrm flipV="1">
            <a:off x="4865083" y="1782605"/>
            <a:ext cx="731930"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5" name="直接连接符 254">
            <a:extLst>
              <a:ext uri="{FF2B5EF4-FFF2-40B4-BE49-F238E27FC236}">
                <a16:creationId xmlns:a16="http://schemas.microsoft.com/office/drawing/2014/main" id="{EC4FA60F-B8A0-4178-A99A-A1ADA0170EDA}"/>
              </a:ext>
            </a:extLst>
          </p:cNvPr>
          <p:cNvCxnSpPr>
            <a:stCxn id="223" idx="0"/>
            <a:endCxn id="222" idx="2"/>
          </p:cNvCxnSpPr>
          <p:nvPr/>
        </p:nvCxnSpPr>
        <p:spPr bwMode="auto">
          <a:xfrm flipV="1">
            <a:off x="4865083" y="1782605"/>
            <a:ext cx="1419398"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直接连接符 255">
            <a:extLst>
              <a:ext uri="{FF2B5EF4-FFF2-40B4-BE49-F238E27FC236}">
                <a16:creationId xmlns:a16="http://schemas.microsoft.com/office/drawing/2014/main" id="{9A413592-6DB5-4D26-90BD-B970218FE1A6}"/>
              </a:ext>
            </a:extLst>
          </p:cNvPr>
          <p:cNvCxnSpPr>
            <a:stCxn id="221" idx="2"/>
            <a:endCxn id="224" idx="0"/>
          </p:cNvCxnSpPr>
          <p:nvPr/>
        </p:nvCxnSpPr>
        <p:spPr bwMode="auto">
          <a:xfrm flipH="1">
            <a:off x="5480730" y="1782605"/>
            <a:ext cx="116288"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直接连接符 256">
            <a:extLst>
              <a:ext uri="{FF2B5EF4-FFF2-40B4-BE49-F238E27FC236}">
                <a16:creationId xmlns:a16="http://schemas.microsoft.com/office/drawing/2014/main" id="{68B1FBD5-BB82-4546-9C5E-129D6E8BEDFD}"/>
              </a:ext>
            </a:extLst>
          </p:cNvPr>
          <p:cNvCxnSpPr>
            <a:stCxn id="224" idx="0"/>
            <a:endCxn id="222" idx="2"/>
          </p:cNvCxnSpPr>
          <p:nvPr/>
        </p:nvCxnSpPr>
        <p:spPr bwMode="auto">
          <a:xfrm flipV="1">
            <a:off x="5480730" y="1782605"/>
            <a:ext cx="803755"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直接连接符 257">
            <a:extLst>
              <a:ext uri="{FF2B5EF4-FFF2-40B4-BE49-F238E27FC236}">
                <a16:creationId xmlns:a16="http://schemas.microsoft.com/office/drawing/2014/main" id="{D91CA8E5-6E99-4841-9B3D-D87ECFDD2283}"/>
              </a:ext>
            </a:extLst>
          </p:cNvPr>
          <p:cNvCxnSpPr>
            <a:stCxn id="239" idx="0"/>
            <a:endCxn id="221" idx="2"/>
          </p:cNvCxnSpPr>
          <p:nvPr/>
        </p:nvCxnSpPr>
        <p:spPr bwMode="auto">
          <a:xfrm flipH="1" flipV="1">
            <a:off x="5597018" y="1782605"/>
            <a:ext cx="839667"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直接连接符 258">
            <a:extLst>
              <a:ext uri="{FF2B5EF4-FFF2-40B4-BE49-F238E27FC236}">
                <a16:creationId xmlns:a16="http://schemas.microsoft.com/office/drawing/2014/main" id="{FA0CEC6A-287B-4608-8F0F-645B7525B5EA}"/>
              </a:ext>
            </a:extLst>
          </p:cNvPr>
          <p:cNvCxnSpPr>
            <a:stCxn id="239" idx="0"/>
            <a:endCxn id="222" idx="2"/>
          </p:cNvCxnSpPr>
          <p:nvPr/>
        </p:nvCxnSpPr>
        <p:spPr bwMode="auto">
          <a:xfrm flipH="1" flipV="1">
            <a:off x="6284486" y="1782605"/>
            <a:ext cx="152200"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0" name="直接连接符 259">
            <a:extLst>
              <a:ext uri="{FF2B5EF4-FFF2-40B4-BE49-F238E27FC236}">
                <a16:creationId xmlns:a16="http://schemas.microsoft.com/office/drawing/2014/main" id="{3DA5115E-971A-4BDB-8D6D-62719E3031AB}"/>
              </a:ext>
            </a:extLst>
          </p:cNvPr>
          <p:cNvCxnSpPr>
            <a:cxnSpLocks/>
            <a:stCxn id="240" idx="0"/>
            <a:endCxn id="221" idx="2"/>
          </p:cNvCxnSpPr>
          <p:nvPr/>
        </p:nvCxnSpPr>
        <p:spPr bwMode="auto">
          <a:xfrm flipH="1" flipV="1">
            <a:off x="5597013" y="1782605"/>
            <a:ext cx="1455310"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 name="直接连接符 260">
            <a:extLst>
              <a:ext uri="{FF2B5EF4-FFF2-40B4-BE49-F238E27FC236}">
                <a16:creationId xmlns:a16="http://schemas.microsoft.com/office/drawing/2014/main" id="{1560EBF1-A40B-410A-94D2-7562735D4FF0}"/>
              </a:ext>
            </a:extLst>
          </p:cNvPr>
          <p:cNvCxnSpPr>
            <a:stCxn id="240" idx="0"/>
            <a:endCxn id="222" idx="2"/>
          </p:cNvCxnSpPr>
          <p:nvPr/>
        </p:nvCxnSpPr>
        <p:spPr bwMode="auto">
          <a:xfrm flipH="1" flipV="1">
            <a:off x="6284481" y="1782605"/>
            <a:ext cx="767842"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 name="文本框 261">
            <a:extLst>
              <a:ext uri="{FF2B5EF4-FFF2-40B4-BE49-F238E27FC236}">
                <a16:creationId xmlns:a16="http://schemas.microsoft.com/office/drawing/2014/main" id="{B906A315-4D68-42F5-8590-9E87F534ED20}"/>
              </a:ext>
            </a:extLst>
          </p:cNvPr>
          <p:cNvSpPr txBox="1"/>
          <p:nvPr/>
        </p:nvSpPr>
        <p:spPr>
          <a:xfrm>
            <a:off x="6862504" y="2813427"/>
            <a:ext cx="733282" cy="306266"/>
          </a:xfrm>
          <a:prstGeom prst="rect">
            <a:avLst/>
          </a:prstGeom>
          <a:noFill/>
        </p:spPr>
        <p:txBody>
          <a:bodyPr wrap="square" rtlCol="0">
            <a:spAutoFit/>
          </a:bodyPr>
          <a:lstStyle/>
          <a:p>
            <a:pPr fontAlgn="base">
              <a:spcBef>
                <a:spcPct val="0"/>
              </a:spcBef>
              <a:spcAft>
                <a:spcPct val="0"/>
              </a:spcAft>
            </a:pPr>
            <a:r>
              <a:rPr lang="en-US" altLang="zh-CN" sz="1050" b="1" dirty="0" err="1">
                <a:solidFill>
                  <a:srgbClr val="990000">
                    <a:lumMod val="60000"/>
                    <a:lumOff val="40000"/>
                  </a:srgbClr>
                </a:solidFill>
                <a:latin typeface="Arial" pitchFamily="34" charset="0"/>
                <a:ea typeface="宋体" pitchFamily="2" charset="-122"/>
              </a:rPr>
              <a:t>iStack</a:t>
            </a:r>
            <a:endParaRPr lang="zh-CN" altLang="en-US" sz="1050" b="1" dirty="0">
              <a:solidFill>
                <a:srgbClr val="990000">
                  <a:lumMod val="60000"/>
                  <a:lumOff val="40000"/>
                </a:srgbClr>
              </a:solidFill>
              <a:latin typeface="Arial" pitchFamily="34" charset="0"/>
              <a:ea typeface="宋体" pitchFamily="2" charset="-122"/>
            </a:endParaRPr>
          </a:p>
        </p:txBody>
      </p:sp>
      <p:sp>
        <p:nvSpPr>
          <p:cNvPr id="263" name="文本框 262">
            <a:extLst>
              <a:ext uri="{FF2B5EF4-FFF2-40B4-BE49-F238E27FC236}">
                <a16:creationId xmlns:a16="http://schemas.microsoft.com/office/drawing/2014/main" id="{E269A808-AB2D-449D-A04D-EF60768BB14D}"/>
              </a:ext>
            </a:extLst>
          </p:cNvPr>
          <p:cNvSpPr txBox="1"/>
          <p:nvPr/>
        </p:nvSpPr>
        <p:spPr>
          <a:xfrm>
            <a:off x="6532453" y="1449489"/>
            <a:ext cx="566793" cy="315547"/>
          </a:xfrm>
          <a:prstGeom prst="rect">
            <a:avLst/>
          </a:prstGeom>
          <a:noFill/>
        </p:spPr>
        <p:txBody>
          <a:bodyPr wrap="none" rtlCol="0">
            <a:spAutoFit/>
          </a:bodyPr>
          <a:lstStyle/>
          <a:p>
            <a:pPr fontAlgn="base">
              <a:spcBef>
                <a:spcPct val="0"/>
              </a:spcBef>
              <a:spcAft>
                <a:spcPct val="0"/>
              </a:spcAft>
            </a:pPr>
            <a:r>
              <a:rPr lang="zh-CN" altLang="en-US" sz="1100" b="1" dirty="0">
                <a:solidFill>
                  <a:srgbClr val="000000"/>
                </a:solidFill>
                <a:latin typeface="Arial" pitchFamily="34" charset="0"/>
                <a:ea typeface="宋体" pitchFamily="2" charset="-122"/>
              </a:rPr>
              <a:t>核心</a:t>
            </a:r>
          </a:p>
        </p:txBody>
      </p:sp>
      <p:sp>
        <p:nvSpPr>
          <p:cNvPr id="264" name="椭圆 263">
            <a:extLst>
              <a:ext uri="{FF2B5EF4-FFF2-40B4-BE49-F238E27FC236}">
                <a16:creationId xmlns:a16="http://schemas.microsoft.com/office/drawing/2014/main" id="{DCB81D4B-17F1-4787-83D9-9CFD0820DF5D}"/>
              </a:ext>
            </a:extLst>
          </p:cNvPr>
          <p:cNvSpPr/>
          <p:nvPr/>
        </p:nvSpPr>
        <p:spPr bwMode="auto">
          <a:xfrm>
            <a:off x="5135106" y="2380076"/>
            <a:ext cx="92524" cy="229776"/>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65" name="椭圆 264">
            <a:extLst>
              <a:ext uri="{FF2B5EF4-FFF2-40B4-BE49-F238E27FC236}">
                <a16:creationId xmlns:a16="http://schemas.microsoft.com/office/drawing/2014/main" id="{876F334E-1E7D-4C78-9020-D4E4B07B5018}"/>
              </a:ext>
            </a:extLst>
          </p:cNvPr>
          <p:cNvSpPr/>
          <p:nvPr/>
        </p:nvSpPr>
        <p:spPr bwMode="auto">
          <a:xfrm>
            <a:off x="6706798" y="2388700"/>
            <a:ext cx="92524" cy="229776"/>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66" name="椭圆 265">
            <a:extLst>
              <a:ext uri="{FF2B5EF4-FFF2-40B4-BE49-F238E27FC236}">
                <a16:creationId xmlns:a16="http://schemas.microsoft.com/office/drawing/2014/main" id="{12E5FFB5-D963-4A8A-BA42-38AEC95DCDFB}"/>
              </a:ext>
            </a:extLst>
          </p:cNvPr>
          <p:cNvSpPr/>
          <p:nvPr/>
        </p:nvSpPr>
        <p:spPr bwMode="auto">
          <a:xfrm rot="5400000">
            <a:off x="4743884" y="3115548"/>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67" name="椭圆 266">
            <a:extLst>
              <a:ext uri="{FF2B5EF4-FFF2-40B4-BE49-F238E27FC236}">
                <a16:creationId xmlns:a16="http://schemas.microsoft.com/office/drawing/2014/main" id="{AC931552-4E25-4F77-9EFE-550EC0E5A613}"/>
              </a:ext>
            </a:extLst>
          </p:cNvPr>
          <p:cNvSpPr/>
          <p:nvPr/>
        </p:nvSpPr>
        <p:spPr bwMode="auto">
          <a:xfrm rot="5400000">
            <a:off x="5028931" y="3115069"/>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68" name="椭圆 267">
            <a:extLst>
              <a:ext uri="{FF2B5EF4-FFF2-40B4-BE49-F238E27FC236}">
                <a16:creationId xmlns:a16="http://schemas.microsoft.com/office/drawing/2014/main" id="{5B15F72E-0F8E-4349-A91A-8B29D12297A3}"/>
              </a:ext>
            </a:extLst>
          </p:cNvPr>
          <p:cNvSpPr/>
          <p:nvPr/>
        </p:nvSpPr>
        <p:spPr bwMode="auto">
          <a:xfrm rot="5400000">
            <a:off x="5338370" y="3122251"/>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69" name="椭圆 268">
            <a:extLst>
              <a:ext uri="{FF2B5EF4-FFF2-40B4-BE49-F238E27FC236}">
                <a16:creationId xmlns:a16="http://schemas.microsoft.com/office/drawing/2014/main" id="{11B669B3-2407-4415-B01D-F1B85ABA53FD}"/>
              </a:ext>
            </a:extLst>
          </p:cNvPr>
          <p:cNvSpPr/>
          <p:nvPr/>
        </p:nvSpPr>
        <p:spPr bwMode="auto">
          <a:xfrm rot="5400000">
            <a:off x="5629316" y="3115069"/>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70" name="椭圆 269">
            <a:extLst>
              <a:ext uri="{FF2B5EF4-FFF2-40B4-BE49-F238E27FC236}">
                <a16:creationId xmlns:a16="http://schemas.microsoft.com/office/drawing/2014/main" id="{FBB91815-7555-4AFC-86E6-D481B57FA046}"/>
              </a:ext>
            </a:extLst>
          </p:cNvPr>
          <p:cNvSpPr/>
          <p:nvPr/>
        </p:nvSpPr>
        <p:spPr bwMode="auto">
          <a:xfrm rot="5400000">
            <a:off x="6287629" y="3118421"/>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71" name="椭圆 270">
            <a:extLst>
              <a:ext uri="{FF2B5EF4-FFF2-40B4-BE49-F238E27FC236}">
                <a16:creationId xmlns:a16="http://schemas.microsoft.com/office/drawing/2014/main" id="{6E8E4209-5558-4C90-A596-80B05E7AD65B}"/>
              </a:ext>
            </a:extLst>
          </p:cNvPr>
          <p:cNvSpPr/>
          <p:nvPr/>
        </p:nvSpPr>
        <p:spPr bwMode="auto">
          <a:xfrm rot="5400000">
            <a:off x="6598659" y="3116506"/>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72" name="椭圆 271">
            <a:extLst>
              <a:ext uri="{FF2B5EF4-FFF2-40B4-BE49-F238E27FC236}">
                <a16:creationId xmlns:a16="http://schemas.microsoft.com/office/drawing/2014/main" id="{D1EA7C85-1071-410B-8CC3-F7FC56F0D135}"/>
              </a:ext>
            </a:extLst>
          </p:cNvPr>
          <p:cNvSpPr/>
          <p:nvPr/>
        </p:nvSpPr>
        <p:spPr bwMode="auto">
          <a:xfrm rot="5400000">
            <a:off x="6888227" y="3120011"/>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73" name="椭圆 272">
            <a:extLst>
              <a:ext uri="{FF2B5EF4-FFF2-40B4-BE49-F238E27FC236}">
                <a16:creationId xmlns:a16="http://schemas.microsoft.com/office/drawing/2014/main" id="{F3D84ED9-F398-474A-A97A-85129A2CD3D7}"/>
              </a:ext>
            </a:extLst>
          </p:cNvPr>
          <p:cNvSpPr/>
          <p:nvPr/>
        </p:nvSpPr>
        <p:spPr bwMode="auto">
          <a:xfrm rot="5400000">
            <a:off x="7191931" y="3124320"/>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74" name="矩形 273">
            <a:extLst>
              <a:ext uri="{FF2B5EF4-FFF2-40B4-BE49-F238E27FC236}">
                <a16:creationId xmlns:a16="http://schemas.microsoft.com/office/drawing/2014/main" id="{B6FBC0D8-00D1-43A3-B2F5-DD1EF4A1701E}"/>
              </a:ext>
            </a:extLst>
          </p:cNvPr>
          <p:cNvSpPr/>
          <p:nvPr/>
        </p:nvSpPr>
        <p:spPr bwMode="auto">
          <a:xfrm>
            <a:off x="8036863" y="2177560"/>
            <a:ext cx="1445050" cy="1884268"/>
          </a:xfrm>
          <a:prstGeom prst="rect">
            <a:avLst/>
          </a:prstGeom>
          <a:solidFill>
            <a:srgbClr val="E0E0E0">
              <a:alpha val="60000"/>
            </a:srgbClr>
          </a:solidFill>
          <a:ln w="9525" cap="flat" cmpd="sng" algn="ctr">
            <a:solidFill>
              <a:srgbClr val="000000"/>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POD1</a:t>
            </a:r>
            <a:endParaRPr kumimoji="0" lang="zh-CN" altLang="en-US" sz="1200" b="0" i="0" u="none" strike="noStrike" kern="0" cap="none" spc="0" normalizeH="0" baseline="0" noProof="0" dirty="0">
              <a:ln>
                <a:noFill/>
              </a:ln>
              <a:solidFill>
                <a:srgbClr val="000000"/>
              </a:solidFill>
              <a:effectLst/>
              <a:uLnTx/>
              <a:uFillTx/>
              <a:latin typeface="Arial" charset="0"/>
              <a:ea typeface="宋体" charset="-122"/>
            </a:endParaRPr>
          </a:p>
        </p:txBody>
      </p:sp>
      <p:sp>
        <p:nvSpPr>
          <p:cNvPr id="275" name="矩形 274">
            <a:extLst>
              <a:ext uri="{FF2B5EF4-FFF2-40B4-BE49-F238E27FC236}">
                <a16:creationId xmlns:a16="http://schemas.microsoft.com/office/drawing/2014/main" id="{C9D01CFA-53B2-4007-A230-08E631ADFAB2}"/>
              </a:ext>
            </a:extLst>
          </p:cNvPr>
          <p:cNvSpPr/>
          <p:nvPr/>
        </p:nvSpPr>
        <p:spPr bwMode="auto">
          <a:xfrm>
            <a:off x="8914136" y="1468181"/>
            <a:ext cx="482254"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76" name="矩形 275">
            <a:extLst>
              <a:ext uri="{FF2B5EF4-FFF2-40B4-BE49-F238E27FC236}">
                <a16:creationId xmlns:a16="http://schemas.microsoft.com/office/drawing/2014/main" id="{6D2B5D90-97C8-4A49-A8C0-7FB8A52B43D9}"/>
              </a:ext>
            </a:extLst>
          </p:cNvPr>
          <p:cNvSpPr/>
          <p:nvPr/>
        </p:nvSpPr>
        <p:spPr bwMode="auto">
          <a:xfrm>
            <a:off x="9601604" y="1468181"/>
            <a:ext cx="482254"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77" name="矩形 276">
            <a:extLst>
              <a:ext uri="{FF2B5EF4-FFF2-40B4-BE49-F238E27FC236}">
                <a16:creationId xmlns:a16="http://schemas.microsoft.com/office/drawing/2014/main" id="{F60E59A6-0A76-4C0F-905F-5CFEB9CC4012}"/>
              </a:ext>
            </a:extLst>
          </p:cNvPr>
          <p:cNvSpPr/>
          <p:nvPr/>
        </p:nvSpPr>
        <p:spPr bwMode="auto">
          <a:xfrm>
            <a:off x="8233509" y="2332764"/>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78" name="矩形 277">
            <a:extLst>
              <a:ext uri="{FF2B5EF4-FFF2-40B4-BE49-F238E27FC236}">
                <a16:creationId xmlns:a16="http://schemas.microsoft.com/office/drawing/2014/main" id="{3A70143E-474C-4687-AC49-CF4A2FA611A9}"/>
              </a:ext>
            </a:extLst>
          </p:cNvPr>
          <p:cNvSpPr/>
          <p:nvPr/>
        </p:nvSpPr>
        <p:spPr bwMode="auto">
          <a:xfrm>
            <a:off x="8849153" y="2332764"/>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279" name="直接连接符 278">
            <a:extLst>
              <a:ext uri="{FF2B5EF4-FFF2-40B4-BE49-F238E27FC236}">
                <a16:creationId xmlns:a16="http://schemas.microsoft.com/office/drawing/2014/main" id="{80BFEDAC-8DFD-400D-B5BF-EDC00C394B9B}"/>
              </a:ext>
            </a:extLst>
          </p:cNvPr>
          <p:cNvCxnSpPr>
            <a:stCxn id="277" idx="3"/>
            <a:endCxn id="278" idx="1"/>
          </p:cNvCxnSpPr>
          <p:nvPr/>
        </p:nvCxnSpPr>
        <p:spPr bwMode="auto">
          <a:xfrm>
            <a:off x="8613161" y="2482118"/>
            <a:ext cx="235996"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 name="矩形 279">
            <a:extLst>
              <a:ext uri="{FF2B5EF4-FFF2-40B4-BE49-F238E27FC236}">
                <a16:creationId xmlns:a16="http://schemas.microsoft.com/office/drawing/2014/main" id="{8C26CED3-06F8-49A1-B4D9-AEADCDD46CD4}"/>
              </a:ext>
            </a:extLst>
          </p:cNvPr>
          <p:cNvSpPr/>
          <p:nvPr/>
        </p:nvSpPr>
        <p:spPr bwMode="auto">
          <a:xfrm>
            <a:off x="8165111" y="3309313"/>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81" name="矩形 280">
            <a:extLst>
              <a:ext uri="{FF2B5EF4-FFF2-40B4-BE49-F238E27FC236}">
                <a16:creationId xmlns:a16="http://schemas.microsoft.com/office/drawing/2014/main" id="{E91B72FC-648A-4D29-952F-FFD1AA6D04B0}"/>
              </a:ext>
            </a:extLst>
          </p:cNvPr>
          <p:cNvSpPr/>
          <p:nvPr/>
        </p:nvSpPr>
        <p:spPr bwMode="auto">
          <a:xfrm>
            <a:off x="8507134" y="3309313"/>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82" name="矩形 281">
            <a:extLst>
              <a:ext uri="{FF2B5EF4-FFF2-40B4-BE49-F238E27FC236}">
                <a16:creationId xmlns:a16="http://schemas.microsoft.com/office/drawing/2014/main" id="{3135FD65-D63E-4F17-A219-9A99114D4EFB}"/>
              </a:ext>
            </a:extLst>
          </p:cNvPr>
          <p:cNvSpPr/>
          <p:nvPr/>
        </p:nvSpPr>
        <p:spPr bwMode="auto">
          <a:xfrm>
            <a:off x="8849157" y="3309313"/>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83" name="矩形 282">
            <a:extLst>
              <a:ext uri="{FF2B5EF4-FFF2-40B4-BE49-F238E27FC236}">
                <a16:creationId xmlns:a16="http://schemas.microsoft.com/office/drawing/2014/main" id="{0AA6BC25-BC24-4C0C-835F-7CEC66A77961}"/>
              </a:ext>
            </a:extLst>
          </p:cNvPr>
          <p:cNvSpPr/>
          <p:nvPr/>
        </p:nvSpPr>
        <p:spPr bwMode="auto">
          <a:xfrm>
            <a:off x="9191180" y="3309313"/>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284" name="直接连接符 283">
            <a:extLst>
              <a:ext uri="{FF2B5EF4-FFF2-40B4-BE49-F238E27FC236}">
                <a16:creationId xmlns:a16="http://schemas.microsoft.com/office/drawing/2014/main" id="{11224477-4F83-4A00-95D1-D3CB3A1D71B6}"/>
              </a:ext>
            </a:extLst>
          </p:cNvPr>
          <p:cNvCxnSpPr>
            <a:stCxn id="277" idx="2"/>
            <a:endCxn id="280" idx="0"/>
          </p:cNvCxnSpPr>
          <p:nvPr/>
        </p:nvCxnSpPr>
        <p:spPr bwMode="auto">
          <a:xfrm flipH="1">
            <a:off x="8272845" y="2631477"/>
            <a:ext cx="150489"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直接连接符 284">
            <a:extLst>
              <a:ext uri="{FF2B5EF4-FFF2-40B4-BE49-F238E27FC236}">
                <a16:creationId xmlns:a16="http://schemas.microsoft.com/office/drawing/2014/main" id="{F8BC1E2B-B05E-48BB-BD69-B1D2487072EF}"/>
              </a:ext>
            </a:extLst>
          </p:cNvPr>
          <p:cNvCxnSpPr>
            <a:stCxn id="280" idx="0"/>
            <a:endCxn id="278" idx="2"/>
          </p:cNvCxnSpPr>
          <p:nvPr/>
        </p:nvCxnSpPr>
        <p:spPr bwMode="auto">
          <a:xfrm flipV="1">
            <a:off x="8272849" y="2631477"/>
            <a:ext cx="766131"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 name="直接连接符 285">
            <a:extLst>
              <a:ext uri="{FF2B5EF4-FFF2-40B4-BE49-F238E27FC236}">
                <a16:creationId xmlns:a16="http://schemas.microsoft.com/office/drawing/2014/main" id="{C704E4CB-0D16-404A-A172-BB7F2B88F5FB}"/>
              </a:ext>
            </a:extLst>
          </p:cNvPr>
          <p:cNvCxnSpPr>
            <a:stCxn id="277" idx="2"/>
            <a:endCxn id="281" idx="0"/>
          </p:cNvCxnSpPr>
          <p:nvPr/>
        </p:nvCxnSpPr>
        <p:spPr bwMode="auto">
          <a:xfrm>
            <a:off x="8423334" y="2631477"/>
            <a:ext cx="191534"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直接连接符 286">
            <a:extLst>
              <a:ext uri="{FF2B5EF4-FFF2-40B4-BE49-F238E27FC236}">
                <a16:creationId xmlns:a16="http://schemas.microsoft.com/office/drawing/2014/main" id="{6F256B3C-262A-43C8-8E71-B3F2EA8DB66E}"/>
              </a:ext>
            </a:extLst>
          </p:cNvPr>
          <p:cNvCxnSpPr>
            <a:stCxn id="281" idx="0"/>
            <a:endCxn id="278" idx="2"/>
          </p:cNvCxnSpPr>
          <p:nvPr/>
        </p:nvCxnSpPr>
        <p:spPr bwMode="auto">
          <a:xfrm flipV="1">
            <a:off x="8614871" y="2631477"/>
            <a:ext cx="424108"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 name="直接连接符 287">
            <a:extLst>
              <a:ext uri="{FF2B5EF4-FFF2-40B4-BE49-F238E27FC236}">
                <a16:creationId xmlns:a16="http://schemas.microsoft.com/office/drawing/2014/main" id="{95DF605D-E913-473E-9481-A3C64C87C4AC}"/>
              </a:ext>
            </a:extLst>
          </p:cNvPr>
          <p:cNvCxnSpPr>
            <a:stCxn id="282" idx="0"/>
            <a:endCxn id="277" idx="2"/>
          </p:cNvCxnSpPr>
          <p:nvPr/>
        </p:nvCxnSpPr>
        <p:spPr bwMode="auto">
          <a:xfrm flipH="1" flipV="1">
            <a:off x="8423334" y="2631477"/>
            <a:ext cx="533557"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9" name="直接连接符 288">
            <a:extLst>
              <a:ext uri="{FF2B5EF4-FFF2-40B4-BE49-F238E27FC236}">
                <a16:creationId xmlns:a16="http://schemas.microsoft.com/office/drawing/2014/main" id="{FCCECC62-FD44-42E8-BCAD-1F215F5826EB}"/>
              </a:ext>
            </a:extLst>
          </p:cNvPr>
          <p:cNvCxnSpPr>
            <a:stCxn id="282" idx="0"/>
            <a:endCxn id="278" idx="2"/>
          </p:cNvCxnSpPr>
          <p:nvPr/>
        </p:nvCxnSpPr>
        <p:spPr bwMode="auto">
          <a:xfrm flipV="1">
            <a:off x="8956893" y="2631477"/>
            <a:ext cx="82085"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0" name="直接连接符 289">
            <a:extLst>
              <a:ext uri="{FF2B5EF4-FFF2-40B4-BE49-F238E27FC236}">
                <a16:creationId xmlns:a16="http://schemas.microsoft.com/office/drawing/2014/main" id="{FEDCD668-C01F-4185-8997-84097C294649}"/>
              </a:ext>
            </a:extLst>
          </p:cNvPr>
          <p:cNvCxnSpPr>
            <a:stCxn id="283" idx="0"/>
            <a:endCxn id="277" idx="2"/>
          </p:cNvCxnSpPr>
          <p:nvPr/>
        </p:nvCxnSpPr>
        <p:spPr bwMode="auto">
          <a:xfrm flipH="1" flipV="1">
            <a:off x="8423333" y="2631477"/>
            <a:ext cx="875580"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 name="直接连接符 290">
            <a:extLst>
              <a:ext uri="{FF2B5EF4-FFF2-40B4-BE49-F238E27FC236}">
                <a16:creationId xmlns:a16="http://schemas.microsoft.com/office/drawing/2014/main" id="{1B207738-CD9C-44DE-ABD3-0B31EB94BAD3}"/>
              </a:ext>
            </a:extLst>
          </p:cNvPr>
          <p:cNvCxnSpPr>
            <a:stCxn id="278" idx="2"/>
            <a:endCxn id="283" idx="0"/>
          </p:cNvCxnSpPr>
          <p:nvPr/>
        </p:nvCxnSpPr>
        <p:spPr bwMode="auto">
          <a:xfrm>
            <a:off x="9038980" y="2631477"/>
            <a:ext cx="259938"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2" name="矩形 291">
            <a:extLst>
              <a:ext uri="{FF2B5EF4-FFF2-40B4-BE49-F238E27FC236}">
                <a16:creationId xmlns:a16="http://schemas.microsoft.com/office/drawing/2014/main" id="{7CB6926A-AA4E-4681-B56C-D6EBA2D0A0F9}"/>
              </a:ext>
            </a:extLst>
          </p:cNvPr>
          <p:cNvSpPr/>
          <p:nvPr/>
        </p:nvSpPr>
        <p:spPr bwMode="auto">
          <a:xfrm>
            <a:off x="9608459" y="2177560"/>
            <a:ext cx="1445050" cy="1884268"/>
          </a:xfrm>
          <a:prstGeom prst="rect">
            <a:avLst/>
          </a:prstGeom>
          <a:solidFill>
            <a:srgbClr val="E0E0E0">
              <a:alpha val="60000"/>
            </a:srgbClr>
          </a:solidFill>
          <a:ln w="9525" cap="flat" cmpd="sng" algn="ctr">
            <a:solidFill>
              <a:srgbClr val="000000"/>
            </a:solidFill>
            <a:prstDash val="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POD2</a:t>
            </a:r>
            <a:endParaRPr kumimoji="0" lang="zh-CN" altLang="en-US" sz="1200" b="0" i="0" u="none" strike="noStrike" kern="0" cap="none" spc="0" normalizeH="0" baseline="0" noProof="0" dirty="0">
              <a:ln>
                <a:noFill/>
              </a:ln>
              <a:solidFill>
                <a:srgbClr val="000000"/>
              </a:solidFill>
              <a:effectLst/>
              <a:uLnTx/>
              <a:uFillTx/>
              <a:latin typeface="Arial" charset="0"/>
              <a:ea typeface="宋体" charset="-122"/>
            </a:endParaRPr>
          </a:p>
        </p:txBody>
      </p:sp>
      <p:sp>
        <p:nvSpPr>
          <p:cNvPr id="293" name="矩形 292">
            <a:extLst>
              <a:ext uri="{FF2B5EF4-FFF2-40B4-BE49-F238E27FC236}">
                <a16:creationId xmlns:a16="http://schemas.microsoft.com/office/drawing/2014/main" id="{2BB856E5-F772-4D6B-9540-99C9A0DC1992}"/>
              </a:ext>
            </a:extLst>
          </p:cNvPr>
          <p:cNvSpPr/>
          <p:nvPr/>
        </p:nvSpPr>
        <p:spPr bwMode="auto">
          <a:xfrm>
            <a:off x="9805108" y="2332764"/>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94" name="矩形 293">
            <a:extLst>
              <a:ext uri="{FF2B5EF4-FFF2-40B4-BE49-F238E27FC236}">
                <a16:creationId xmlns:a16="http://schemas.microsoft.com/office/drawing/2014/main" id="{82E0F63A-BE3B-4FD4-9F83-893A696778E8}"/>
              </a:ext>
            </a:extLst>
          </p:cNvPr>
          <p:cNvSpPr/>
          <p:nvPr/>
        </p:nvSpPr>
        <p:spPr bwMode="auto">
          <a:xfrm>
            <a:off x="10420751" y="2332764"/>
            <a:ext cx="379647"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295" name="直接连接符 294">
            <a:extLst>
              <a:ext uri="{FF2B5EF4-FFF2-40B4-BE49-F238E27FC236}">
                <a16:creationId xmlns:a16="http://schemas.microsoft.com/office/drawing/2014/main" id="{E7908BBD-5DA5-473B-9929-21C4E1B77817}"/>
              </a:ext>
            </a:extLst>
          </p:cNvPr>
          <p:cNvCxnSpPr>
            <a:stCxn id="293" idx="3"/>
            <a:endCxn id="294" idx="1"/>
          </p:cNvCxnSpPr>
          <p:nvPr/>
        </p:nvCxnSpPr>
        <p:spPr bwMode="auto">
          <a:xfrm>
            <a:off x="10184758" y="2482118"/>
            <a:ext cx="235996"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6" name="矩形 295">
            <a:extLst>
              <a:ext uri="{FF2B5EF4-FFF2-40B4-BE49-F238E27FC236}">
                <a16:creationId xmlns:a16="http://schemas.microsoft.com/office/drawing/2014/main" id="{2F2AFABE-4262-442D-8B67-1E464FCF1C3C}"/>
              </a:ext>
            </a:extLst>
          </p:cNvPr>
          <p:cNvSpPr/>
          <p:nvPr/>
        </p:nvSpPr>
        <p:spPr bwMode="auto">
          <a:xfrm>
            <a:off x="9736708" y="3309313"/>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97" name="矩形 296">
            <a:extLst>
              <a:ext uri="{FF2B5EF4-FFF2-40B4-BE49-F238E27FC236}">
                <a16:creationId xmlns:a16="http://schemas.microsoft.com/office/drawing/2014/main" id="{2E2A09BF-E188-4BCB-933E-E1678B25E578}"/>
              </a:ext>
            </a:extLst>
          </p:cNvPr>
          <p:cNvSpPr/>
          <p:nvPr/>
        </p:nvSpPr>
        <p:spPr bwMode="auto">
          <a:xfrm>
            <a:off x="10078731" y="3309313"/>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98" name="矩形 297">
            <a:extLst>
              <a:ext uri="{FF2B5EF4-FFF2-40B4-BE49-F238E27FC236}">
                <a16:creationId xmlns:a16="http://schemas.microsoft.com/office/drawing/2014/main" id="{F0D73F36-1199-4275-B63A-0A25F0ABC8E2}"/>
              </a:ext>
            </a:extLst>
          </p:cNvPr>
          <p:cNvSpPr/>
          <p:nvPr/>
        </p:nvSpPr>
        <p:spPr bwMode="auto">
          <a:xfrm>
            <a:off x="10420754" y="3309313"/>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99" name="矩形 298">
            <a:extLst>
              <a:ext uri="{FF2B5EF4-FFF2-40B4-BE49-F238E27FC236}">
                <a16:creationId xmlns:a16="http://schemas.microsoft.com/office/drawing/2014/main" id="{3FE9A499-5B9C-40E1-ABCD-4C3E31726E4A}"/>
              </a:ext>
            </a:extLst>
          </p:cNvPr>
          <p:cNvSpPr/>
          <p:nvPr/>
        </p:nvSpPr>
        <p:spPr bwMode="auto">
          <a:xfrm>
            <a:off x="10762777" y="3309313"/>
            <a:ext cx="215475" cy="298709"/>
          </a:xfrm>
          <a:prstGeom prst="rect">
            <a:avLst/>
          </a:prstGeom>
          <a:solidFill>
            <a:srgbClr val="FFCC6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300" name="直接连接符 299">
            <a:extLst>
              <a:ext uri="{FF2B5EF4-FFF2-40B4-BE49-F238E27FC236}">
                <a16:creationId xmlns:a16="http://schemas.microsoft.com/office/drawing/2014/main" id="{B0CE5D03-6C12-49EC-A135-BC5D826BAAB0}"/>
              </a:ext>
            </a:extLst>
          </p:cNvPr>
          <p:cNvCxnSpPr>
            <a:stCxn id="293" idx="2"/>
            <a:endCxn id="296" idx="0"/>
          </p:cNvCxnSpPr>
          <p:nvPr/>
        </p:nvCxnSpPr>
        <p:spPr bwMode="auto">
          <a:xfrm flipH="1">
            <a:off x="9844442" y="2631477"/>
            <a:ext cx="150489"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直接连接符 300">
            <a:extLst>
              <a:ext uri="{FF2B5EF4-FFF2-40B4-BE49-F238E27FC236}">
                <a16:creationId xmlns:a16="http://schemas.microsoft.com/office/drawing/2014/main" id="{1E084109-7614-4329-9032-9F588956945C}"/>
              </a:ext>
            </a:extLst>
          </p:cNvPr>
          <p:cNvCxnSpPr>
            <a:stCxn id="296" idx="0"/>
            <a:endCxn id="294" idx="2"/>
          </p:cNvCxnSpPr>
          <p:nvPr/>
        </p:nvCxnSpPr>
        <p:spPr bwMode="auto">
          <a:xfrm flipV="1">
            <a:off x="9844447" y="2631477"/>
            <a:ext cx="766131"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 name="直接连接符 301">
            <a:extLst>
              <a:ext uri="{FF2B5EF4-FFF2-40B4-BE49-F238E27FC236}">
                <a16:creationId xmlns:a16="http://schemas.microsoft.com/office/drawing/2014/main" id="{3ED506B1-44BD-4D37-A637-A4109B0FDCD5}"/>
              </a:ext>
            </a:extLst>
          </p:cNvPr>
          <p:cNvCxnSpPr>
            <a:stCxn id="293" idx="2"/>
            <a:endCxn id="297" idx="0"/>
          </p:cNvCxnSpPr>
          <p:nvPr/>
        </p:nvCxnSpPr>
        <p:spPr bwMode="auto">
          <a:xfrm>
            <a:off x="9994930" y="2631477"/>
            <a:ext cx="191534"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 name="直接连接符 302">
            <a:extLst>
              <a:ext uri="{FF2B5EF4-FFF2-40B4-BE49-F238E27FC236}">
                <a16:creationId xmlns:a16="http://schemas.microsoft.com/office/drawing/2014/main" id="{AB812E0C-2372-4047-BD9D-4FC4E84CE22B}"/>
              </a:ext>
            </a:extLst>
          </p:cNvPr>
          <p:cNvCxnSpPr>
            <a:stCxn id="297" idx="0"/>
            <a:endCxn id="294" idx="2"/>
          </p:cNvCxnSpPr>
          <p:nvPr/>
        </p:nvCxnSpPr>
        <p:spPr bwMode="auto">
          <a:xfrm flipV="1">
            <a:off x="10186470" y="2631477"/>
            <a:ext cx="424108"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 name="直接连接符 303">
            <a:extLst>
              <a:ext uri="{FF2B5EF4-FFF2-40B4-BE49-F238E27FC236}">
                <a16:creationId xmlns:a16="http://schemas.microsoft.com/office/drawing/2014/main" id="{5719E97F-A564-45BE-A673-3FC712926FC9}"/>
              </a:ext>
            </a:extLst>
          </p:cNvPr>
          <p:cNvCxnSpPr>
            <a:stCxn id="298" idx="0"/>
            <a:endCxn id="293" idx="2"/>
          </p:cNvCxnSpPr>
          <p:nvPr/>
        </p:nvCxnSpPr>
        <p:spPr bwMode="auto">
          <a:xfrm flipH="1" flipV="1">
            <a:off x="9994930" y="2631477"/>
            <a:ext cx="533557"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直接连接符 304">
            <a:extLst>
              <a:ext uri="{FF2B5EF4-FFF2-40B4-BE49-F238E27FC236}">
                <a16:creationId xmlns:a16="http://schemas.microsoft.com/office/drawing/2014/main" id="{B87E0DC2-D240-45F6-A898-EA34F8DE8B1A}"/>
              </a:ext>
            </a:extLst>
          </p:cNvPr>
          <p:cNvCxnSpPr>
            <a:stCxn id="298" idx="0"/>
            <a:endCxn id="294" idx="2"/>
          </p:cNvCxnSpPr>
          <p:nvPr/>
        </p:nvCxnSpPr>
        <p:spPr bwMode="auto">
          <a:xfrm flipV="1">
            <a:off x="10528491" y="2631477"/>
            <a:ext cx="82085"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直接连接符 305">
            <a:extLst>
              <a:ext uri="{FF2B5EF4-FFF2-40B4-BE49-F238E27FC236}">
                <a16:creationId xmlns:a16="http://schemas.microsoft.com/office/drawing/2014/main" id="{C63E475D-1344-4096-94A0-60E6D977E107}"/>
              </a:ext>
            </a:extLst>
          </p:cNvPr>
          <p:cNvCxnSpPr>
            <a:stCxn id="299" idx="0"/>
            <a:endCxn id="293" idx="2"/>
          </p:cNvCxnSpPr>
          <p:nvPr/>
        </p:nvCxnSpPr>
        <p:spPr bwMode="auto">
          <a:xfrm flipH="1" flipV="1">
            <a:off x="9994930" y="2631477"/>
            <a:ext cx="875580"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直接连接符 306">
            <a:extLst>
              <a:ext uri="{FF2B5EF4-FFF2-40B4-BE49-F238E27FC236}">
                <a16:creationId xmlns:a16="http://schemas.microsoft.com/office/drawing/2014/main" id="{00138913-4AAE-4F14-A99E-922080FA9B53}"/>
              </a:ext>
            </a:extLst>
          </p:cNvPr>
          <p:cNvCxnSpPr>
            <a:stCxn id="294" idx="2"/>
            <a:endCxn id="299" idx="0"/>
          </p:cNvCxnSpPr>
          <p:nvPr/>
        </p:nvCxnSpPr>
        <p:spPr bwMode="auto">
          <a:xfrm>
            <a:off x="10610578" y="2631477"/>
            <a:ext cx="259938" cy="67783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直接连接符 307">
            <a:extLst>
              <a:ext uri="{FF2B5EF4-FFF2-40B4-BE49-F238E27FC236}">
                <a16:creationId xmlns:a16="http://schemas.microsoft.com/office/drawing/2014/main" id="{0BC69757-4C87-4891-9286-BB02F0846ADE}"/>
              </a:ext>
            </a:extLst>
          </p:cNvPr>
          <p:cNvCxnSpPr>
            <a:stCxn id="277" idx="0"/>
            <a:endCxn id="275" idx="2"/>
          </p:cNvCxnSpPr>
          <p:nvPr/>
        </p:nvCxnSpPr>
        <p:spPr bwMode="auto">
          <a:xfrm flipV="1">
            <a:off x="8423333" y="1766888"/>
            <a:ext cx="731930"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 name="直接连接符 308">
            <a:extLst>
              <a:ext uri="{FF2B5EF4-FFF2-40B4-BE49-F238E27FC236}">
                <a16:creationId xmlns:a16="http://schemas.microsoft.com/office/drawing/2014/main" id="{7CCACE10-42B4-417F-A328-D943CED96A8E}"/>
              </a:ext>
            </a:extLst>
          </p:cNvPr>
          <p:cNvCxnSpPr>
            <a:stCxn id="277" idx="0"/>
            <a:endCxn id="276" idx="2"/>
          </p:cNvCxnSpPr>
          <p:nvPr/>
        </p:nvCxnSpPr>
        <p:spPr bwMode="auto">
          <a:xfrm flipV="1">
            <a:off x="8423333" y="1766888"/>
            <a:ext cx="1419398"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 name="直接连接符 309">
            <a:extLst>
              <a:ext uri="{FF2B5EF4-FFF2-40B4-BE49-F238E27FC236}">
                <a16:creationId xmlns:a16="http://schemas.microsoft.com/office/drawing/2014/main" id="{937947C6-59FA-4926-B59A-8DFE3FDEEF94}"/>
              </a:ext>
            </a:extLst>
          </p:cNvPr>
          <p:cNvCxnSpPr>
            <a:stCxn id="275" idx="2"/>
            <a:endCxn id="278" idx="0"/>
          </p:cNvCxnSpPr>
          <p:nvPr/>
        </p:nvCxnSpPr>
        <p:spPr bwMode="auto">
          <a:xfrm flipH="1">
            <a:off x="9038980" y="1766888"/>
            <a:ext cx="116288"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 name="直接连接符 310">
            <a:extLst>
              <a:ext uri="{FF2B5EF4-FFF2-40B4-BE49-F238E27FC236}">
                <a16:creationId xmlns:a16="http://schemas.microsoft.com/office/drawing/2014/main" id="{E62CAE7F-A287-4F88-B0C4-42AD08BCEDEF}"/>
              </a:ext>
            </a:extLst>
          </p:cNvPr>
          <p:cNvCxnSpPr>
            <a:stCxn id="278" idx="0"/>
            <a:endCxn id="276" idx="2"/>
          </p:cNvCxnSpPr>
          <p:nvPr/>
        </p:nvCxnSpPr>
        <p:spPr bwMode="auto">
          <a:xfrm flipV="1">
            <a:off x="9038980" y="1766888"/>
            <a:ext cx="803755"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 name="直接连接符 311">
            <a:extLst>
              <a:ext uri="{FF2B5EF4-FFF2-40B4-BE49-F238E27FC236}">
                <a16:creationId xmlns:a16="http://schemas.microsoft.com/office/drawing/2014/main" id="{4253FFA9-67A2-4AB2-BCE9-10626FB0590C}"/>
              </a:ext>
            </a:extLst>
          </p:cNvPr>
          <p:cNvCxnSpPr>
            <a:stCxn id="293" idx="0"/>
            <a:endCxn id="275" idx="2"/>
          </p:cNvCxnSpPr>
          <p:nvPr/>
        </p:nvCxnSpPr>
        <p:spPr bwMode="auto">
          <a:xfrm flipH="1" flipV="1">
            <a:off x="9155268" y="1766888"/>
            <a:ext cx="839667"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直接连接符 312">
            <a:extLst>
              <a:ext uri="{FF2B5EF4-FFF2-40B4-BE49-F238E27FC236}">
                <a16:creationId xmlns:a16="http://schemas.microsoft.com/office/drawing/2014/main" id="{3D83CA84-7BFA-4A30-8DFD-98FBD814BBDC}"/>
              </a:ext>
            </a:extLst>
          </p:cNvPr>
          <p:cNvCxnSpPr>
            <a:stCxn id="293" idx="0"/>
            <a:endCxn id="276" idx="2"/>
          </p:cNvCxnSpPr>
          <p:nvPr/>
        </p:nvCxnSpPr>
        <p:spPr bwMode="auto">
          <a:xfrm flipH="1" flipV="1">
            <a:off x="9842736" y="1766888"/>
            <a:ext cx="152200"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直接连接符 313">
            <a:extLst>
              <a:ext uri="{FF2B5EF4-FFF2-40B4-BE49-F238E27FC236}">
                <a16:creationId xmlns:a16="http://schemas.microsoft.com/office/drawing/2014/main" id="{AAD720D8-0430-4558-B633-2B3ACAC03F29}"/>
              </a:ext>
            </a:extLst>
          </p:cNvPr>
          <p:cNvCxnSpPr>
            <a:cxnSpLocks/>
            <a:stCxn id="294" idx="0"/>
            <a:endCxn id="275" idx="2"/>
          </p:cNvCxnSpPr>
          <p:nvPr/>
        </p:nvCxnSpPr>
        <p:spPr bwMode="auto">
          <a:xfrm flipH="1" flipV="1">
            <a:off x="9155263" y="1766888"/>
            <a:ext cx="1455310"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直接连接符 314">
            <a:extLst>
              <a:ext uri="{FF2B5EF4-FFF2-40B4-BE49-F238E27FC236}">
                <a16:creationId xmlns:a16="http://schemas.microsoft.com/office/drawing/2014/main" id="{DB7EBDB0-FD78-443E-A963-D0A2EEEAF4ED}"/>
              </a:ext>
            </a:extLst>
          </p:cNvPr>
          <p:cNvCxnSpPr>
            <a:stCxn id="294" idx="0"/>
            <a:endCxn id="276" idx="2"/>
          </p:cNvCxnSpPr>
          <p:nvPr/>
        </p:nvCxnSpPr>
        <p:spPr bwMode="auto">
          <a:xfrm flipH="1" flipV="1">
            <a:off x="9842731" y="1766888"/>
            <a:ext cx="767842" cy="56587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6" name="文本框 315">
            <a:extLst>
              <a:ext uri="{FF2B5EF4-FFF2-40B4-BE49-F238E27FC236}">
                <a16:creationId xmlns:a16="http://schemas.microsoft.com/office/drawing/2014/main" id="{A019283C-3C21-438E-B8DF-73053FB7FEA1}"/>
              </a:ext>
            </a:extLst>
          </p:cNvPr>
          <p:cNvSpPr txBox="1"/>
          <p:nvPr/>
        </p:nvSpPr>
        <p:spPr>
          <a:xfrm>
            <a:off x="10090704" y="1433772"/>
            <a:ext cx="566793" cy="315547"/>
          </a:xfrm>
          <a:prstGeom prst="rect">
            <a:avLst/>
          </a:prstGeom>
          <a:noFill/>
        </p:spPr>
        <p:txBody>
          <a:bodyPr wrap="none" rtlCol="0">
            <a:spAutoFit/>
          </a:bodyPr>
          <a:lstStyle/>
          <a:p>
            <a:pPr fontAlgn="base">
              <a:spcBef>
                <a:spcPct val="0"/>
              </a:spcBef>
              <a:spcAft>
                <a:spcPct val="0"/>
              </a:spcAft>
            </a:pPr>
            <a:r>
              <a:rPr lang="zh-CN" altLang="en-US" sz="1100" b="1" dirty="0">
                <a:solidFill>
                  <a:srgbClr val="000000"/>
                </a:solidFill>
                <a:latin typeface="Arial" pitchFamily="34" charset="0"/>
                <a:ea typeface="宋体" pitchFamily="2" charset="-122"/>
              </a:rPr>
              <a:t>核心</a:t>
            </a:r>
          </a:p>
        </p:txBody>
      </p:sp>
      <p:sp>
        <p:nvSpPr>
          <p:cNvPr id="317" name="椭圆 316">
            <a:extLst>
              <a:ext uri="{FF2B5EF4-FFF2-40B4-BE49-F238E27FC236}">
                <a16:creationId xmlns:a16="http://schemas.microsoft.com/office/drawing/2014/main" id="{90132731-8FCB-404A-8CAE-B65B01031236}"/>
              </a:ext>
            </a:extLst>
          </p:cNvPr>
          <p:cNvSpPr/>
          <p:nvPr/>
        </p:nvSpPr>
        <p:spPr bwMode="auto">
          <a:xfrm>
            <a:off x="8693356" y="2364360"/>
            <a:ext cx="92524" cy="229776"/>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18" name="椭圆 317">
            <a:extLst>
              <a:ext uri="{FF2B5EF4-FFF2-40B4-BE49-F238E27FC236}">
                <a16:creationId xmlns:a16="http://schemas.microsoft.com/office/drawing/2014/main" id="{D27DDB4B-B530-46DF-8328-CD9E29564B8A}"/>
              </a:ext>
            </a:extLst>
          </p:cNvPr>
          <p:cNvSpPr/>
          <p:nvPr/>
        </p:nvSpPr>
        <p:spPr bwMode="auto">
          <a:xfrm>
            <a:off x="10265048" y="2372984"/>
            <a:ext cx="92524" cy="229776"/>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19" name="椭圆 318">
            <a:extLst>
              <a:ext uri="{FF2B5EF4-FFF2-40B4-BE49-F238E27FC236}">
                <a16:creationId xmlns:a16="http://schemas.microsoft.com/office/drawing/2014/main" id="{E8C3A2CE-B5A2-4303-8304-1C8056D3CE50}"/>
              </a:ext>
            </a:extLst>
          </p:cNvPr>
          <p:cNvSpPr/>
          <p:nvPr/>
        </p:nvSpPr>
        <p:spPr bwMode="auto">
          <a:xfrm rot="5400000">
            <a:off x="8302135" y="3099832"/>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20" name="椭圆 319">
            <a:extLst>
              <a:ext uri="{FF2B5EF4-FFF2-40B4-BE49-F238E27FC236}">
                <a16:creationId xmlns:a16="http://schemas.microsoft.com/office/drawing/2014/main" id="{A0DB863B-F27C-486E-BD94-01AF38BDABEC}"/>
              </a:ext>
            </a:extLst>
          </p:cNvPr>
          <p:cNvSpPr/>
          <p:nvPr/>
        </p:nvSpPr>
        <p:spPr bwMode="auto">
          <a:xfrm rot="5400000">
            <a:off x="8587181" y="3099353"/>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21" name="椭圆 320">
            <a:extLst>
              <a:ext uri="{FF2B5EF4-FFF2-40B4-BE49-F238E27FC236}">
                <a16:creationId xmlns:a16="http://schemas.microsoft.com/office/drawing/2014/main" id="{A8B3080F-921C-41D8-9F6C-6BB521DF8C48}"/>
              </a:ext>
            </a:extLst>
          </p:cNvPr>
          <p:cNvSpPr/>
          <p:nvPr/>
        </p:nvSpPr>
        <p:spPr bwMode="auto">
          <a:xfrm rot="5400000">
            <a:off x="8896621" y="3106535"/>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22" name="椭圆 321">
            <a:extLst>
              <a:ext uri="{FF2B5EF4-FFF2-40B4-BE49-F238E27FC236}">
                <a16:creationId xmlns:a16="http://schemas.microsoft.com/office/drawing/2014/main" id="{F4C1A0B7-5F0F-4467-B499-2B0E2B94B32F}"/>
              </a:ext>
            </a:extLst>
          </p:cNvPr>
          <p:cNvSpPr/>
          <p:nvPr/>
        </p:nvSpPr>
        <p:spPr bwMode="auto">
          <a:xfrm rot="5400000">
            <a:off x="9187566" y="3099353"/>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23" name="椭圆 322">
            <a:extLst>
              <a:ext uri="{FF2B5EF4-FFF2-40B4-BE49-F238E27FC236}">
                <a16:creationId xmlns:a16="http://schemas.microsoft.com/office/drawing/2014/main" id="{8C7FE1C0-B3D9-42E9-BC75-EAB599712748}"/>
              </a:ext>
            </a:extLst>
          </p:cNvPr>
          <p:cNvSpPr/>
          <p:nvPr/>
        </p:nvSpPr>
        <p:spPr bwMode="auto">
          <a:xfrm rot="5400000">
            <a:off x="9845879" y="3102705"/>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24" name="椭圆 323">
            <a:extLst>
              <a:ext uri="{FF2B5EF4-FFF2-40B4-BE49-F238E27FC236}">
                <a16:creationId xmlns:a16="http://schemas.microsoft.com/office/drawing/2014/main" id="{A17A0D45-9CAA-47DE-86E2-DCA836DE97BE}"/>
              </a:ext>
            </a:extLst>
          </p:cNvPr>
          <p:cNvSpPr/>
          <p:nvPr/>
        </p:nvSpPr>
        <p:spPr bwMode="auto">
          <a:xfrm rot="5400000">
            <a:off x="10156909" y="3100790"/>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25" name="椭圆 324">
            <a:extLst>
              <a:ext uri="{FF2B5EF4-FFF2-40B4-BE49-F238E27FC236}">
                <a16:creationId xmlns:a16="http://schemas.microsoft.com/office/drawing/2014/main" id="{D4D3F3DA-A844-4B74-9EC1-D65BE2CECFFC}"/>
              </a:ext>
            </a:extLst>
          </p:cNvPr>
          <p:cNvSpPr/>
          <p:nvPr/>
        </p:nvSpPr>
        <p:spPr bwMode="auto">
          <a:xfrm rot="5400000">
            <a:off x="10446477" y="3104295"/>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26" name="椭圆 325">
            <a:extLst>
              <a:ext uri="{FF2B5EF4-FFF2-40B4-BE49-F238E27FC236}">
                <a16:creationId xmlns:a16="http://schemas.microsoft.com/office/drawing/2014/main" id="{B4FCB9BD-ED05-47AA-A421-D8D67B90AE98}"/>
              </a:ext>
            </a:extLst>
          </p:cNvPr>
          <p:cNvSpPr/>
          <p:nvPr/>
        </p:nvSpPr>
        <p:spPr bwMode="auto">
          <a:xfrm rot="5400000">
            <a:off x="10750181" y="3108603"/>
            <a:ext cx="91910" cy="231310"/>
          </a:xfrm>
          <a:prstGeom prst="ellipse">
            <a:avLst/>
          </a:prstGeom>
          <a:no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327" name="直接连接符 326">
            <a:extLst>
              <a:ext uri="{FF2B5EF4-FFF2-40B4-BE49-F238E27FC236}">
                <a16:creationId xmlns:a16="http://schemas.microsoft.com/office/drawing/2014/main" id="{D0B11D10-A3E2-4E97-AF67-CE776D207E26}"/>
              </a:ext>
            </a:extLst>
          </p:cNvPr>
          <p:cNvCxnSpPr>
            <a:cxnSpLocks/>
          </p:cNvCxnSpPr>
          <p:nvPr/>
        </p:nvCxnSpPr>
        <p:spPr bwMode="auto">
          <a:xfrm>
            <a:off x="384317" y="2447652"/>
            <a:ext cx="3734697" cy="0"/>
          </a:xfrm>
          <a:prstGeom prst="line">
            <a:avLst/>
          </a:prstGeom>
          <a:noFill/>
          <a:ln w="571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8" name="文本框 327">
            <a:extLst>
              <a:ext uri="{FF2B5EF4-FFF2-40B4-BE49-F238E27FC236}">
                <a16:creationId xmlns:a16="http://schemas.microsoft.com/office/drawing/2014/main" id="{B6D2003A-4117-458D-AD09-DE257C4D3FC7}"/>
              </a:ext>
            </a:extLst>
          </p:cNvPr>
          <p:cNvSpPr txBox="1"/>
          <p:nvPr/>
        </p:nvSpPr>
        <p:spPr>
          <a:xfrm>
            <a:off x="302776" y="2149122"/>
            <a:ext cx="726399" cy="30626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Layer3</a:t>
            </a:r>
            <a:endParaRPr lang="zh-CN" altLang="en-US" sz="1050" dirty="0">
              <a:solidFill>
                <a:srgbClr val="000000"/>
              </a:solidFill>
              <a:latin typeface="Arial" pitchFamily="34" charset="0"/>
              <a:ea typeface="宋体" pitchFamily="2" charset="-122"/>
            </a:endParaRPr>
          </a:p>
        </p:txBody>
      </p:sp>
      <p:sp>
        <p:nvSpPr>
          <p:cNvPr id="329" name="文本框 328">
            <a:extLst>
              <a:ext uri="{FF2B5EF4-FFF2-40B4-BE49-F238E27FC236}">
                <a16:creationId xmlns:a16="http://schemas.microsoft.com/office/drawing/2014/main" id="{78E0A26F-D637-48A8-8DDD-41216ABE4B97}"/>
              </a:ext>
            </a:extLst>
          </p:cNvPr>
          <p:cNvSpPr txBox="1"/>
          <p:nvPr/>
        </p:nvSpPr>
        <p:spPr>
          <a:xfrm>
            <a:off x="301659" y="2517442"/>
            <a:ext cx="726399" cy="30626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Layer2</a:t>
            </a:r>
            <a:endParaRPr lang="zh-CN" altLang="en-US" sz="1050" dirty="0">
              <a:solidFill>
                <a:srgbClr val="000000"/>
              </a:solidFill>
              <a:latin typeface="Arial" pitchFamily="34" charset="0"/>
              <a:ea typeface="宋体" pitchFamily="2" charset="-122"/>
            </a:endParaRPr>
          </a:p>
        </p:txBody>
      </p:sp>
      <p:cxnSp>
        <p:nvCxnSpPr>
          <p:cNvPr id="330" name="直接连接符 329">
            <a:extLst>
              <a:ext uri="{FF2B5EF4-FFF2-40B4-BE49-F238E27FC236}">
                <a16:creationId xmlns:a16="http://schemas.microsoft.com/office/drawing/2014/main" id="{F01F4342-4A78-47FE-9006-F40D5A86FDBF}"/>
              </a:ext>
            </a:extLst>
          </p:cNvPr>
          <p:cNvCxnSpPr>
            <a:cxnSpLocks/>
          </p:cNvCxnSpPr>
          <p:nvPr/>
        </p:nvCxnSpPr>
        <p:spPr bwMode="auto">
          <a:xfrm>
            <a:off x="4311109" y="2441002"/>
            <a:ext cx="3284677" cy="0"/>
          </a:xfrm>
          <a:prstGeom prst="line">
            <a:avLst/>
          </a:prstGeom>
          <a:noFill/>
          <a:ln w="571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1" name="直接连接符 330">
            <a:extLst>
              <a:ext uri="{FF2B5EF4-FFF2-40B4-BE49-F238E27FC236}">
                <a16:creationId xmlns:a16="http://schemas.microsoft.com/office/drawing/2014/main" id="{6094DAAE-E457-435D-81C8-4229DAD6640C}"/>
              </a:ext>
            </a:extLst>
          </p:cNvPr>
          <p:cNvCxnSpPr>
            <a:cxnSpLocks/>
          </p:cNvCxnSpPr>
          <p:nvPr/>
        </p:nvCxnSpPr>
        <p:spPr bwMode="auto">
          <a:xfrm>
            <a:off x="8165111" y="1698566"/>
            <a:ext cx="2813142" cy="0"/>
          </a:xfrm>
          <a:prstGeom prst="line">
            <a:avLst/>
          </a:prstGeom>
          <a:noFill/>
          <a:ln w="5715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2" name="直接连接符 331">
            <a:extLst>
              <a:ext uri="{FF2B5EF4-FFF2-40B4-BE49-F238E27FC236}">
                <a16:creationId xmlns:a16="http://schemas.microsoft.com/office/drawing/2014/main" id="{4CBAEE73-4563-45A3-817B-7EEC1FAABB84}"/>
              </a:ext>
            </a:extLst>
          </p:cNvPr>
          <p:cNvCxnSpPr>
            <a:stCxn id="275" idx="3"/>
            <a:endCxn id="276" idx="1"/>
          </p:cNvCxnSpPr>
          <p:nvPr/>
        </p:nvCxnSpPr>
        <p:spPr bwMode="auto">
          <a:xfrm>
            <a:off x="9396390" y="1617535"/>
            <a:ext cx="205214"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3" name="文本框 332">
            <a:extLst>
              <a:ext uri="{FF2B5EF4-FFF2-40B4-BE49-F238E27FC236}">
                <a16:creationId xmlns:a16="http://schemas.microsoft.com/office/drawing/2014/main" id="{2D2AA671-6197-40E8-872B-1C87D1491DD6}"/>
              </a:ext>
            </a:extLst>
          </p:cNvPr>
          <p:cNvSpPr txBox="1"/>
          <p:nvPr/>
        </p:nvSpPr>
        <p:spPr>
          <a:xfrm>
            <a:off x="8167699" y="1355464"/>
            <a:ext cx="726399" cy="30626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Layer3</a:t>
            </a:r>
            <a:endParaRPr lang="zh-CN" altLang="en-US" sz="1050" dirty="0">
              <a:solidFill>
                <a:srgbClr val="000000"/>
              </a:solidFill>
              <a:latin typeface="Arial" pitchFamily="34" charset="0"/>
              <a:ea typeface="宋体" pitchFamily="2" charset="-122"/>
            </a:endParaRPr>
          </a:p>
        </p:txBody>
      </p:sp>
      <p:sp>
        <p:nvSpPr>
          <p:cNvPr id="334" name="文本框 333">
            <a:extLst>
              <a:ext uri="{FF2B5EF4-FFF2-40B4-BE49-F238E27FC236}">
                <a16:creationId xmlns:a16="http://schemas.microsoft.com/office/drawing/2014/main" id="{188FCC9B-9955-4BFD-B2A8-B2368F3662FC}"/>
              </a:ext>
            </a:extLst>
          </p:cNvPr>
          <p:cNvSpPr txBox="1"/>
          <p:nvPr/>
        </p:nvSpPr>
        <p:spPr>
          <a:xfrm>
            <a:off x="8167105" y="1700730"/>
            <a:ext cx="726399" cy="30626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Layer2</a:t>
            </a:r>
            <a:endParaRPr lang="zh-CN" altLang="en-US" sz="1050" dirty="0">
              <a:solidFill>
                <a:srgbClr val="000000"/>
              </a:solidFill>
              <a:latin typeface="Arial" pitchFamily="34" charset="0"/>
              <a:ea typeface="宋体" pitchFamily="2" charset="-122"/>
            </a:endParaRPr>
          </a:p>
        </p:txBody>
      </p:sp>
      <p:sp>
        <p:nvSpPr>
          <p:cNvPr id="335" name="文本框 334">
            <a:extLst>
              <a:ext uri="{FF2B5EF4-FFF2-40B4-BE49-F238E27FC236}">
                <a16:creationId xmlns:a16="http://schemas.microsoft.com/office/drawing/2014/main" id="{843BF20A-AF79-41EF-AE56-EDE88136B2DA}"/>
              </a:ext>
            </a:extLst>
          </p:cNvPr>
          <p:cNvSpPr txBox="1"/>
          <p:nvPr/>
        </p:nvSpPr>
        <p:spPr>
          <a:xfrm>
            <a:off x="10927678" y="2377553"/>
            <a:ext cx="566793" cy="315547"/>
          </a:xfrm>
          <a:prstGeom prst="rect">
            <a:avLst/>
          </a:prstGeom>
          <a:noFill/>
        </p:spPr>
        <p:txBody>
          <a:bodyPr wrap="none" rtlCol="0">
            <a:spAutoFit/>
          </a:bodyPr>
          <a:lstStyle/>
          <a:p>
            <a:pPr fontAlgn="base">
              <a:spcBef>
                <a:spcPct val="0"/>
              </a:spcBef>
              <a:spcAft>
                <a:spcPct val="0"/>
              </a:spcAft>
            </a:pPr>
            <a:r>
              <a:rPr lang="zh-CN" altLang="en-US" sz="1100" b="1" dirty="0">
                <a:solidFill>
                  <a:srgbClr val="000000"/>
                </a:solidFill>
                <a:latin typeface="Arial" pitchFamily="34" charset="0"/>
                <a:ea typeface="宋体" pitchFamily="2" charset="-122"/>
              </a:rPr>
              <a:t>汇聚</a:t>
            </a:r>
          </a:p>
        </p:txBody>
      </p:sp>
      <p:sp>
        <p:nvSpPr>
          <p:cNvPr id="336" name="文本框 335">
            <a:extLst>
              <a:ext uri="{FF2B5EF4-FFF2-40B4-BE49-F238E27FC236}">
                <a16:creationId xmlns:a16="http://schemas.microsoft.com/office/drawing/2014/main" id="{73FCEEF4-8B46-4AF4-9CB0-4503D07C517F}"/>
              </a:ext>
            </a:extLst>
          </p:cNvPr>
          <p:cNvSpPr txBox="1"/>
          <p:nvPr/>
        </p:nvSpPr>
        <p:spPr>
          <a:xfrm>
            <a:off x="10933131" y="3245718"/>
            <a:ext cx="566793" cy="315547"/>
          </a:xfrm>
          <a:prstGeom prst="rect">
            <a:avLst/>
          </a:prstGeom>
          <a:noFill/>
        </p:spPr>
        <p:txBody>
          <a:bodyPr wrap="none" rtlCol="0">
            <a:spAutoFit/>
          </a:bodyPr>
          <a:lstStyle/>
          <a:p>
            <a:pPr fontAlgn="base">
              <a:spcBef>
                <a:spcPct val="0"/>
              </a:spcBef>
              <a:spcAft>
                <a:spcPct val="0"/>
              </a:spcAft>
            </a:pPr>
            <a:r>
              <a:rPr lang="zh-CN" altLang="en-US" sz="1100" b="1" dirty="0">
                <a:solidFill>
                  <a:srgbClr val="000000"/>
                </a:solidFill>
                <a:latin typeface="Arial" pitchFamily="34" charset="0"/>
                <a:ea typeface="宋体" pitchFamily="2" charset="-122"/>
              </a:rPr>
              <a:t>接入</a:t>
            </a:r>
          </a:p>
        </p:txBody>
      </p:sp>
      <p:sp>
        <p:nvSpPr>
          <p:cNvPr id="337" name="文本框 336">
            <a:extLst>
              <a:ext uri="{FF2B5EF4-FFF2-40B4-BE49-F238E27FC236}">
                <a16:creationId xmlns:a16="http://schemas.microsoft.com/office/drawing/2014/main" id="{0857909B-DEA9-46D1-BF62-E398F74E99EA}"/>
              </a:ext>
            </a:extLst>
          </p:cNvPr>
          <p:cNvSpPr txBox="1"/>
          <p:nvPr/>
        </p:nvSpPr>
        <p:spPr>
          <a:xfrm>
            <a:off x="7356826" y="2434405"/>
            <a:ext cx="566793" cy="315547"/>
          </a:xfrm>
          <a:prstGeom prst="rect">
            <a:avLst/>
          </a:prstGeom>
          <a:noFill/>
        </p:spPr>
        <p:txBody>
          <a:bodyPr wrap="none" rtlCol="0">
            <a:spAutoFit/>
          </a:bodyPr>
          <a:lstStyle/>
          <a:p>
            <a:pPr fontAlgn="base">
              <a:spcBef>
                <a:spcPct val="0"/>
              </a:spcBef>
              <a:spcAft>
                <a:spcPct val="0"/>
              </a:spcAft>
            </a:pPr>
            <a:r>
              <a:rPr lang="zh-CN" altLang="en-US" sz="1100" b="1" dirty="0">
                <a:solidFill>
                  <a:srgbClr val="000000"/>
                </a:solidFill>
                <a:latin typeface="Arial" pitchFamily="34" charset="0"/>
                <a:ea typeface="宋体" pitchFamily="2" charset="-122"/>
              </a:rPr>
              <a:t>汇聚</a:t>
            </a:r>
          </a:p>
        </p:txBody>
      </p:sp>
      <p:sp>
        <p:nvSpPr>
          <p:cNvPr id="338" name="文本框 337">
            <a:extLst>
              <a:ext uri="{FF2B5EF4-FFF2-40B4-BE49-F238E27FC236}">
                <a16:creationId xmlns:a16="http://schemas.microsoft.com/office/drawing/2014/main" id="{677357F1-363B-4029-ACF8-01B761953ABE}"/>
              </a:ext>
            </a:extLst>
          </p:cNvPr>
          <p:cNvSpPr txBox="1"/>
          <p:nvPr/>
        </p:nvSpPr>
        <p:spPr>
          <a:xfrm>
            <a:off x="7373078" y="3291944"/>
            <a:ext cx="566793" cy="315547"/>
          </a:xfrm>
          <a:prstGeom prst="rect">
            <a:avLst/>
          </a:prstGeom>
          <a:noFill/>
        </p:spPr>
        <p:txBody>
          <a:bodyPr wrap="none" rtlCol="0">
            <a:spAutoFit/>
          </a:bodyPr>
          <a:lstStyle/>
          <a:p>
            <a:pPr fontAlgn="base">
              <a:spcBef>
                <a:spcPct val="0"/>
              </a:spcBef>
              <a:spcAft>
                <a:spcPct val="0"/>
              </a:spcAft>
            </a:pPr>
            <a:r>
              <a:rPr lang="zh-CN" altLang="en-US" sz="1100" b="1" dirty="0">
                <a:solidFill>
                  <a:srgbClr val="000000"/>
                </a:solidFill>
                <a:latin typeface="Arial" pitchFamily="34" charset="0"/>
                <a:ea typeface="宋体" pitchFamily="2" charset="-122"/>
              </a:rPr>
              <a:t>接入</a:t>
            </a:r>
          </a:p>
        </p:txBody>
      </p:sp>
      <p:sp>
        <p:nvSpPr>
          <p:cNvPr id="339" name="文本框 338">
            <a:extLst>
              <a:ext uri="{FF2B5EF4-FFF2-40B4-BE49-F238E27FC236}">
                <a16:creationId xmlns:a16="http://schemas.microsoft.com/office/drawing/2014/main" id="{B29B3DFF-30C7-4EC5-A785-D147E171D222}"/>
              </a:ext>
            </a:extLst>
          </p:cNvPr>
          <p:cNvSpPr txBox="1"/>
          <p:nvPr/>
        </p:nvSpPr>
        <p:spPr>
          <a:xfrm>
            <a:off x="3824083" y="2477966"/>
            <a:ext cx="566793" cy="315547"/>
          </a:xfrm>
          <a:prstGeom prst="rect">
            <a:avLst/>
          </a:prstGeom>
          <a:noFill/>
        </p:spPr>
        <p:txBody>
          <a:bodyPr wrap="none" rtlCol="0">
            <a:spAutoFit/>
          </a:bodyPr>
          <a:lstStyle/>
          <a:p>
            <a:pPr fontAlgn="base">
              <a:spcBef>
                <a:spcPct val="0"/>
              </a:spcBef>
              <a:spcAft>
                <a:spcPct val="0"/>
              </a:spcAft>
            </a:pPr>
            <a:r>
              <a:rPr lang="zh-CN" altLang="en-US" sz="1100" b="1" dirty="0">
                <a:solidFill>
                  <a:srgbClr val="000000"/>
                </a:solidFill>
                <a:latin typeface="Arial" pitchFamily="34" charset="0"/>
                <a:ea typeface="宋体" pitchFamily="2" charset="-122"/>
              </a:rPr>
              <a:t>汇聚</a:t>
            </a:r>
          </a:p>
        </p:txBody>
      </p:sp>
      <p:sp>
        <p:nvSpPr>
          <p:cNvPr id="340" name="文本框 339">
            <a:extLst>
              <a:ext uri="{FF2B5EF4-FFF2-40B4-BE49-F238E27FC236}">
                <a16:creationId xmlns:a16="http://schemas.microsoft.com/office/drawing/2014/main" id="{7910757F-B9AE-43BE-9933-50FBC29A7164}"/>
              </a:ext>
            </a:extLst>
          </p:cNvPr>
          <p:cNvSpPr txBox="1"/>
          <p:nvPr/>
        </p:nvSpPr>
        <p:spPr>
          <a:xfrm>
            <a:off x="3839129" y="3345466"/>
            <a:ext cx="566793" cy="315547"/>
          </a:xfrm>
          <a:prstGeom prst="rect">
            <a:avLst/>
          </a:prstGeom>
          <a:noFill/>
        </p:spPr>
        <p:txBody>
          <a:bodyPr wrap="none" rtlCol="0">
            <a:spAutoFit/>
          </a:bodyPr>
          <a:lstStyle/>
          <a:p>
            <a:pPr fontAlgn="base">
              <a:spcBef>
                <a:spcPct val="0"/>
              </a:spcBef>
              <a:spcAft>
                <a:spcPct val="0"/>
              </a:spcAft>
            </a:pPr>
            <a:r>
              <a:rPr lang="zh-CN" altLang="en-US" sz="1100" b="1" dirty="0">
                <a:solidFill>
                  <a:srgbClr val="000000"/>
                </a:solidFill>
                <a:latin typeface="Arial" pitchFamily="34" charset="0"/>
                <a:ea typeface="宋体" pitchFamily="2" charset="-122"/>
              </a:rPr>
              <a:t>接入</a:t>
            </a:r>
          </a:p>
        </p:txBody>
      </p:sp>
      <p:sp>
        <p:nvSpPr>
          <p:cNvPr id="341" name="箭头: 右 340">
            <a:extLst>
              <a:ext uri="{FF2B5EF4-FFF2-40B4-BE49-F238E27FC236}">
                <a16:creationId xmlns:a16="http://schemas.microsoft.com/office/drawing/2014/main" id="{13A663D7-B78C-43D2-8875-EF8E828508E1}"/>
              </a:ext>
            </a:extLst>
          </p:cNvPr>
          <p:cNvSpPr/>
          <p:nvPr/>
        </p:nvSpPr>
        <p:spPr bwMode="auto">
          <a:xfrm>
            <a:off x="826697" y="4277429"/>
            <a:ext cx="10640258" cy="613220"/>
          </a:xfrm>
          <a:prstGeom prst="rightArrow">
            <a:avLst/>
          </a:prstGeom>
          <a:solidFill>
            <a:srgbClr val="FFCC66">
              <a:lumMod val="60000"/>
              <a:lumOff val="4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42" name="文本框 341">
            <a:extLst>
              <a:ext uri="{FF2B5EF4-FFF2-40B4-BE49-F238E27FC236}">
                <a16:creationId xmlns:a16="http://schemas.microsoft.com/office/drawing/2014/main" id="{41124C49-E08C-47AF-A37F-45EAE567FC16}"/>
              </a:ext>
            </a:extLst>
          </p:cNvPr>
          <p:cNvSpPr txBox="1"/>
          <p:nvPr/>
        </p:nvSpPr>
        <p:spPr>
          <a:xfrm>
            <a:off x="686178" y="4801831"/>
            <a:ext cx="3292317" cy="1144544"/>
          </a:xfrm>
          <a:prstGeom prst="rect">
            <a:avLst/>
          </a:prstGeom>
          <a:noFill/>
        </p:spPr>
        <p:txBody>
          <a:bodyPr wrap="square" rtlCol="0">
            <a:spAutoFit/>
          </a:bodyPr>
          <a:lstStyle/>
          <a:p>
            <a:pPr algn="ctr" fontAlgn="base">
              <a:lnSpc>
                <a:spcPct val="125000"/>
              </a:lnSpc>
              <a:spcBef>
                <a:spcPct val="0"/>
              </a:spcBef>
              <a:spcAft>
                <a:spcPct val="0"/>
              </a:spcAft>
            </a:pPr>
            <a:r>
              <a:rPr lang="en-US" altLang="zh-CN" sz="1400" b="1" dirty="0">
                <a:solidFill>
                  <a:srgbClr val="C00000"/>
                </a:solidFill>
                <a:latin typeface="Arial" pitchFamily="34" charset="0"/>
                <a:ea typeface="微软雅黑" panose="020B0503020204020204" pitchFamily="34" charset="-122"/>
              </a:rPr>
              <a:t>3</a:t>
            </a:r>
            <a:r>
              <a:rPr lang="zh-CN" altLang="en-US" sz="1400" b="1" dirty="0">
                <a:solidFill>
                  <a:srgbClr val="C00000"/>
                </a:solidFill>
                <a:latin typeface="Arial" pitchFamily="34" charset="0"/>
                <a:ea typeface="微软雅黑" panose="020B0503020204020204" pitchFamily="34" charset="-122"/>
              </a:rPr>
              <a:t>层架构</a:t>
            </a:r>
            <a:endParaRPr lang="en-US" altLang="zh-CN" sz="1400" b="1" dirty="0">
              <a:solidFill>
                <a:srgbClr val="C00000"/>
              </a:solidFill>
              <a:latin typeface="Arial" pitchFamily="34" charset="0"/>
              <a:ea typeface="微软雅黑" panose="020B0503020204020204" pitchFamily="34" charset="-122"/>
            </a:endParaRPr>
          </a:p>
          <a:p>
            <a:pPr fontAlgn="base">
              <a:lnSpc>
                <a:spcPct val="125000"/>
              </a:lnSpc>
              <a:spcBef>
                <a:spcPct val="0"/>
              </a:spcBef>
              <a:spcAft>
                <a:spcPct val="0"/>
              </a:spcAft>
            </a:pPr>
            <a:r>
              <a:rPr lang="zh-CN" altLang="en-US" sz="1400" b="1" dirty="0">
                <a:solidFill>
                  <a:srgbClr val="000000"/>
                </a:solidFill>
                <a:latin typeface="Arial" pitchFamily="34" charset="0"/>
                <a:ea typeface="微软雅黑" panose="020B0503020204020204" pitchFamily="34" charset="-122"/>
              </a:rPr>
              <a:t>方案：</a:t>
            </a:r>
            <a:r>
              <a:rPr lang="en-US" altLang="zh-CN" sz="1400" dirty="0">
                <a:solidFill>
                  <a:srgbClr val="000000"/>
                </a:solidFill>
                <a:latin typeface="Arial" pitchFamily="34" charset="0"/>
                <a:ea typeface="微软雅黑" panose="020B0503020204020204" pitchFamily="34" charset="-122"/>
              </a:rPr>
              <a:t>Ethernet</a:t>
            </a:r>
            <a:r>
              <a:rPr lang="zh-CN" altLang="en-US" sz="1400" dirty="0">
                <a:solidFill>
                  <a:srgbClr val="000000"/>
                </a:solidFill>
                <a:latin typeface="Arial" pitchFamily="34" charset="0"/>
                <a:ea typeface="微软雅黑" panose="020B0503020204020204" pitchFamily="34" charset="-122"/>
              </a:rPr>
              <a:t>，</a:t>
            </a:r>
            <a:r>
              <a:rPr lang="en-US" altLang="zh-CN" sz="1400" dirty="0">
                <a:solidFill>
                  <a:srgbClr val="000000"/>
                </a:solidFill>
                <a:latin typeface="Arial" pitchFamily="34" charset="0"/>
                <a:ea typeface="微软雅黑" panose="020B0503020204020204" pitchFamily="34" charset="-122"/>
              </a:rPr>
              <a:t>STP/MSTP</a:t>
            </a:r>
          </a:p>
          <a:p>
            <a:pPr fontAlgn="base">
              <a:lnSpc>
                <a:spcPct val="125000"/>
              </a:lnSpc>
              <a:spcBef>
                <a:spcPct val="0"/>
              </a:spcBef>
              <a:spcAft>
                <a:spcPct val="0"/>
              </a:spcAft>
            </a:pPr>
            <a:r>
              <a:rPr lang="zh-CN" altLang="en-US" sz="1400" b="1" dirty="0">
                <a:solidFill>
                  <a:srgbClr val="000000"/>
                </a:solidFill>
                <a:latin typeface="Arial" pitchFamily="34" charset="0"/>
                <a:ea typeface="微软雅黑" panose="020B0503020204020204" pitchFamily="34" charset="-122"/>
              </a:rPr>
              <a:t>问题：</a:t>
            </a:r>
            <a:r>
              <a:rPr lang="zh-CN" altLang="en-US" sz="1400" dirty="0">
                <a:solidFill>
                  <a:srgbClr val="000000"/>
                </a:solidFill>
                <a:latin typeface="Arial" pitchFamily="34" charset="0"/>
                <a:ea typeface="微软雅黑" panose="020B0503020204020204" pitchFamily="34" charset="-122"/>
              </a:rPr>
              <a:t>避免环路，阻塞一半端口，</a:t>
            </a:r>
            <a:r>
              <a:rPr lang="en-US" altLang="zh-CN" sz="1400" dirty="0">
                <a:solidFill>
                  <a:srgbClr val="000000"/>
                </a:solidFill>
                <a:latin typeface="Arial" pitchFamily="34" charset="0"/>
                <a:ea typeface="微软雅黑" panose="020B0503020204020204" pitchFamily="34" charset="-122"/>
              </a:rPr>
              <a:t>50%</a:t>
            </a:r>
            <a:r>
              <a:rPr lang="zh-CN" altLang="en-US" sz="1400" dirty="0">
                <a:solidFill>
                  <a:srgbClr val="000000"/>
                </a:solidFill>
                <a:latin typeface="Arial" pitchFamily="34" charset="0"/>
                <a:ea typeface="微软雅黑" panose="020B0503020204020204" pitchFamily="34" charset="-122"/>
              </a:rPr>
              <a:t>端口</a:t>
            </a:r>
            <a:r>
              <a:rPr lang="en-US" altLang="zh-CN" sz="1400" dirty="0">
                <a:solidFill>
                  <a:srgbClr val="000000"/>
                </a:solidFill>
                <a:latin typeface="Arial" pitchFamily="34" charset="0"/>
                <a:ea typeface="微软雅黑" panose="020B0503020204020204" pitchFamily="34" charset="-122"/>
              </a:rPr>
              <a:t>/</a:t>
            </a:r>
            <a:r>
              <a:rPr lang="zh-CN" altLang="en-US" sz="1400" dirty="0">
                <a:solidFill>
                  <a:srgbClr val="000000"/>
                </a:solidFill>
                <a:latin typeface="Arial" pitchFamily="34" charset="0"/>
                <a:ea typeface="微软雅黑" panose="020B0503020204020204" pitchFamily="34" charset="-122"/>
              </a:rPr>
              <a:t>链路利用率</a:t>
            </a:r>
          </a:p>
        </p:txBody>
      </p:sp>
      <p:sp>
        <p:nvSpPr>
          <p:cNvPr id="343" name="文本框 342">
            <a:extLst>
              <a:ext uri="{FF2B5EF4-FFF2-40B4-BE49-F238E27FC236}">
                <a16:creationId xmlns:a16="http://schemas.microsoft.com/office/drawing/2014/main" id="{A70A0E2C-C3ED-4ED4-940D-09E956574139}"/>
              </a:ext>
            </a:extLst>
          </p:cNvPr>
          <p:cNvSpPr txBox="1"/>
          <p:nvPr/>
        </p:nvSpPr>
        <p:spPr>
          <a:xfrm>
            <a:off x="4005609" y="4712040"/>
            <a:ext cx="4183733" cy="1683153"/>
          </a:xfrm>
          <a:prstGeom prst="rect">
            <a:avLst/>
          </a:prstGeom>
          <a:noFill/>
        </p:spPr>
        <p:txBody>
          <a:bodyPr wrap="square" rtlCol="0">
            <a:spAutoFit/>
          </a:bodyPr>
          <a:lstStyle/>
          <a:p>
            <a:pPr algn="ctr" fontAlgn="base">
              <a:lnSpc>
                <a:spcPct val="125000"/>
              </a:lnSpc>
              <a:spcBef>
                <a:spcPct val="0"/>
              </a:spcBef>
              <a:spcAft>
                <a:spcPct val="0"/>
              </a:spcAft>
            </a:pPr>
            <a:r>
              <a:rPr lang="en-US" altLang="zh-CN" sz="1400" b="1" dirty="0">
                <a:solidFill>
                  <a:srgbClr val="C00000"/>
                </a:solidFill>
                <a:latin typeface="Arial" pitchFamily="34" charset="0"/>
                <a:ea typeface="微软雅黑" panose="020B0503020204020204" pitchFamily="34" charset="-122"/>
              </a:rPr>
              <a:t>3</a:t>
            </a:r>
            <a:r>
              <a:rPr lang="zh-CN" altLang="en-US" sz="1400" b="1" dirty="0">
                <a:solidFill>
                  <a:srgbClr val="C00000"/>
                </a:solidFill>
                <a:latin typeface="Arial" pitchFamily="34" charset="0"/>
                <a:ea typeface="微软雅黑" panose="020B0503020204020204" pitchFamily="34" charset="-122"/>
              </a:rPr>
              <a:t>层架构</a:t>
            </a:r>
            <a:r>
              <a:rPr lang="en-US" altLang="zh-CN" sz="1400" b="1" dirty="0">
                <a:solidFill>
                  <a:srgbClr val="C00000"/>
                </a:solidFill>
                <a:latin typeface="Arial" pitchFamily="34" charset="0"/>
                <a:ea typeface="微软雅黑" panose="020B0503020204020204" pitchFamily="34" charset="-122"/>
              </a:rPr>
              <a:t>+</a:t>
            </a:r>
            <a:r>
              <a:rPr lang="zh-CN" altLang="en-US" sz="1400" b="1" dirty="0">
                <a:solidFill>
                  <a:srgbClr val="C00000"/>
                </a:solidFill>
                <a:latin typeface="Arial" pitchFamily="34" charset="0"/>
                <a:ea typeface="微软雅黑" panose="020B0503020204020204" pitchFamily="34" charset="-122"/>
              </a:rPr>
              <a:t>交换机虚拟集群</a:t>
            </a:r>
            <a:endParaRPr lang="en-US" altLang="zh-CN" sz="1400" b="1" dirty="0">
              <a:solidFill>
                <a:srgbClr val="C00000"/>
              </a:solidFill>
              <a:latin typeface="Arial" pitchFamily="34" charset="0"/>
              <a:ea typeface="微软雅黑" panose="020B0503020204020204" pitchFamily="34" charset="-122"/>
            </a:endParaRPr>
          </a:p>
          <a:p>
            <a:pPr fontAlgn="base">
              <a:lnSpc>
                <a:spcPct val="125000"/>
              </a:lnSpc>
              <a:spcBef>
                <a:spcPct val="0"/>
              </a:spcBef>
              <a:spcAft>
                <a:spcPct val="0"/>
              </a:spcAft>
            </a:pPr>
            <a:r>
              <a:rPr lang="zh-CN" altLang="en-US" sz="1400" b="1" dirty="0">
                <a:solidFill>
                  <a:srgbClr val="000000"/>
                </a:solidFill>
                <a:latin typeface="Arial" pitchFamily="34" charset="0"/>
                <a:ea typeface="微软雅黑" panose="020B0503020204020204" pitchFamily="34" charset="-122"/>
              </a:rPr>
              <a:t>方案：</a:t>
            </a:r>
            <a:r>
              <a:rPr lang="zh-CN" altLang="en-US" sz="1400" dirty="0">
                <a:solidFill>
                  <a:srgbClr val="000000"/>
                </a:solidFill>
                <a:latin typeface="Arial" pitchFamily="34" charset="0"/>
                <a:ea typeface="微软雅黑" panose="020B0503020204020204" pitchFamily="34" charset="-122"/>
              </a:rPr>
              <a:t>交换机采用虚拟集群技术（</a:t>
            </a:r>
            <a:r>
              <a:rPr lang="en-US" altLang="zh-CN" sz="1400" dirty="0">
                <a:solidFill>
                  <a:srgbClr val="000000"/>
                </a:solidFill>
                <a:latin typeface="Arial" pitchFamily="34" charset="0"/>
                <a:ea typeface="微软雅黑" panose="020B0503020204020204" pitchFamily="34" charset="-122"/>
              </a:rPr>
              <a:t>M-LAG</a:t>
            </a:r>
            <a:r>
              <a:rPr lang="zh-CN" altLang="en-US" sz="1400" dirty="0">
                <a:solidFill>
                  <a:srgbClr val="000000"/>
                </a:solidFill>
                <a:latin typeface="Arial" pitchFamily="34" charset="0"/>
                <a:ea typeface="微软雅黑" panose="020B0503020204020204" pitchFamily="34" charset="-122"/>
              </a:rPr>
              <a:t>、</a:t>
            </a:r>
            <a:r>
              <a:rPr lang="en-US" altLang="zh-CN" sz="1400" dirty="0" err="1">
                <a:solidFill>
                  <a:srgbClr val="000000"/>
                </a:solidFill>
                <a:latin typeface="Arial" pitchFamily="34" charset="0"/>
                <a:ea typeface="微软雅黑" panose="020B0503020204020204" pitchFamily="34" charset="-122"/>
              </a:rPr>
              <a:t>vPC</a:t>
            </a:r>
            <a:r>
              <a:rPr lang="zh-CN" altLang="en-US" sz="1400" dirty="0">
                <a:solidFill>
                  <a:srgbClr val="000000"/>
                </a:solidFill>
                <a:latin typeface="Arial" pitchFamily="34" charset="0"/>
                <a:ea typeface="微软雅黑" panose="020B0503020204020204" pitchFamily="34" charset="-122"/>
              </a:rPr>
              <a:t>、</a:t>
            </a:r>
            <a:r>
              <a:rPr lang="en-US" altLang="zh-CN" sz="1400" dirty="0">
                <a:solidFill>
                  <a:srgbClr val="000000"/>
                </a:solidFill>
                <a:latin typeface="Arial" pitchFamily="34" charset="0"/>
                <a:ea typeface="微软雅黑" panose="020B0503020204020204" pitchFamily="34" charset="-122"/>
              </a:rPr>
              <a:t>CSS/</a:t>
            </a:r>
            <a:r>
              <a:rPr lang="en-US" altLang="zh-CN" sz="1400" dirty="0" err="1">
                <a:solidFill>
                  <a:srgbClr val="000000"/>
                </a:solidFill>
                <a:latin typeface="Arial" pitchFamily="34" charset="0"/>
                <a:ea typeface="微软雅黑" panose="020B0503020204020204" pitchFamily="34" charset="-122"/>
              </a:rPr>
              <a:t>iStack</a:t>
            </a:r>
            <a:r>
              <a:rPr lang="zh-CN" altLang="en-US" sz="1400" dirty="0">
                <a:solidFill>
                  <a:srgbClr val="000000"/>
                </a:solidFill>
                <a:latin typeface="Arial" pitchFamily="34" charset="0"/>
                <a:ea typeface="微软雅黑" panose="020B0503020204020204" pitchFamily="34" charset="-122"/>
              </a:rPr>
              <a:t>）</a:t>
            </a:r>
            <a:r>
              <a:rPr lang="en-US" altLang="zh-CN" sz="1400" dirty="0">
                <a:solidFill>
                  <a:srgbClr val="000000"/>
                </a:solidFill>
                <a:latin typeface="Arial" pitchFamily="34" charset="0"/>
                <a:ea typeface="微软雅黑" panose="020B0503020204020204" pitchFamily="34" charset="-122"/>
              </a:rPr>
              <a:t>,</a:t>
            </a:r>
            <a:r>
              <a:rPr lang="zh-CN" altLang="en-US" sz="1400" dirty="0">
                <a:solidFill>
                  <a:srgbClr val="000000"/>
                </a:solidFill>
                <a:latin typeface="Arial" pitchFamily="34" charset="0"/>
                <a:ea typeface="微软雅黑" panose="020B0503020204020204" pitchFamily="34" charset="-122"/>
              </a:rPr>
              <a:t>所有端口可用，提升组网效率。</a:t>
            </a:r>
            <a:endParaRPr lang="en-US" altLang="zh-CN" sz="1400" dirty="0">
              <a:solidFill>
                <a:srgbClr val="000000"/>
              </a:solidFill>
              <a:latin typeface="Arial" pitchFamily="34" charset="0"/>
              <a:ea typeface="微软雅黑" panose="020B0503020204020204" pitchFamily="34" charset="-122"/>
            </a:endParaRPr>
          </a:p>
          <a:p>
            <a:pPr fontAlgn="base">
              <a:lnSpc>
                <a:spcPct val="125000"/>
              </a:lnSpc>
              <a:spcBef>
                <a:spcPct val="0"/>
              </a:spcBef>
              <a:spcAft>
                <a:spcPct val="0"/>
              </a:spcAft>
            </a:pPr>
            <a:r>
              <a:rPr lang="zh-CN" altLang="en-US" sz="1400" b="1" dirty="0">
                <a:solidFill>
                  <a:srgbClr val="000000"/>
                </a:solidFill>
                <a:latin typeface="Arial" pitchFamily="34" charset="0"/>
                <a:ea typeface="微软雅黑" panose="020B0503020204020204" pitchFamily="34" charset="-122"/>
              </a:rPr>
              <a:t>问题：</a:t>
            </a:r>
            <a:r>
              <a:rPr lang="en-US" altLang="zh-CN" sz="1400" dirty="0">
                <a:solidFill>
                  <a:srgbClr val="000000"/>
                </a:solidFill>
                <a:latin typeface="Arial" pitchFamily="34" charset="0"/>
                <a:ea typeface="微软雅黑" panose="020B0503020204020204" pitchFamily="34" charset="-122"/>
              </a:rPr>
              <a:t>L2</a:t>
            </a:r>
            <a:r>
              <a:rPr lang="zh-CN" altLang="en-US" sz="1400" dirty="0">
                <a:solidFill>
                  <a:srgbClr val="000000"/>
                </a:solidFill>
                <a:latin typeface="Arial" pitchFamily="34" charset="0"/>
                <a:ea typeface="微软雅黑" panose="020B0503020204020204" pitchFamily="34" charset="-122"/>
              </a:rPr>
              <a:t>网络规模小，扩展性差，不满足云化</a:t>
            </a:r>
            <a:r>
              <a:rPr lang="en-US" altLang="zh-CN" sz="1400" dirty="0">
                <a:solidFill>
                  <a:srgbClr val="000000"/>
                </a:solidFill>
                <a:latin typeface="Arial" pitchFamily="34" charset="0"/>
                <a:ea typeface="微软雅黑" panose="020B0503020204020204" pitchFamily="34" charset="-122"/>
              </a:rPr>
              <a:t>DC</a:t>
            </a:r>
            <a:r>
              <a:rPr lang="zh-CN" altLang="en-US" sz="1400" dirty="0">
                <a:solidFill>
                  <a:srgbClr val="000000"/>
                </a:solidFill>
                <a:latin typeface="Arial" pitchFamily="34" charset="0"/>
                <a:ea typeface="微软雅黑" panose="020B0503020204020204" pitchFamily="34" charset="-122"/>
              </a:rPr>
              <a:t>大二层（跨</a:t>
            </a:r>
            <a:r>
              <a:rPr lang="en-US" altLang="zh-CN" sz="1400" dirty="0">
                <a:solidFill>
                  <a:srgbClr val="000000"/>
                </a:solidFill>
                <a:latin typeface="Arial" pitchFamily="34" charset="0"/>
                <a:ea typeface="微软雅黑" panose="020B0503020204020204" pitchFamily="34" charset="-122"/>
              </a:rPr>
              <a:t>POD</a:t>
            </a:r>
            <a:r>
              <a:rPr lang="zh-CN" altLang="en-US" sz="1400" dirty="0">
                <a:solidFill>
                  <a:srgbClr val="000000"/>
                </a:solidFill>
                <a:latin typeface="Arial" pitchFamily="34" charset="0"/>
                <a:ea typeface="微软雅黑" panose="020B0503020204020204" pitchFamily="34" charset="-122"/>
              </a:rPr>
              <a:t>）需求；无法异厂家堆叠，且可能无法无损升级。</a:t>
            </a:r>
          </a:p>
        </p:txBody>
      </p:sp>
      <p:sp>
        <p:nvSpPr>
          <p:cNvPr id="344" name="文本框 343">
            <a:extLst>
              <a:ext uri="{FF2B5EF4-FFF2-40B4-BE49-F238E27FC236}">
                <a16:creationId xmlns:a16="http://schemas.microsoft.com/office/drawing/2014/main" id="{9220658D-FDF4-4DA7-9572-992399F1B20F}"/>
              </a:ext>
            </a:extLst>
          </p:cNvPr>
          <p:cNvSpPr txBox="1"/>
          <p:nvPr/>
        </p:nvSpPr>
        <p:spPr>
          <a:xfrm>
            <a:off x="8194647" y="4817547"/>
            <a:ext cx="3257436" cy="1144544"/>
          </a:xfrm>
          <a:prstGeom prst="rect">
            <a:avLst/>
          </a:prstGeom>
          <a:noFill/>
        </p:spPr>
        <p:txBody>
          <a:bodyPr wrap="square" rtlCol="0">
            <a:spAutoFit/>
          </a:bodyPr>
          <a:lstStyle/>
          <a:p>
            <a:pPr algn="ctr" fontAlgn="base">
              <a:lnSpc>
                <a:spcPct val="125000"/>
              </a:lnSpc>
              <a:spcBef>
                <a:spcPct val="0"/>
              </a:spcBef>
              <a:spcAft>
                <a:spcPct val="0"/>
              </a:spcAft>
            </a:pPr>
            <a:r>
              <a:rPr lang="zh-CN" altLang="en-US" sz="1400" b="1" dirty="0">
                <a:solidFill>
                  <a:srgbClr val="C00000"/>
                </a:solidFill>
                <a:latin typeface="Arial" pitchFamily="34" charset="0"/>
                <a:ea typeface="微软雅黑" panose="020B0503020204020204" pitchFamily="34" charset="-122"/>
              </a:rPr>
              <a:t>扩展的</a:t>
            </a:r>
            <a:r>
              <a:rPr lang="en-US" altLang="zh-CN" sz="1400" b="1" dirty="0">
                <a:solidFill>
                  <a:srgbClr val="C00000"/>
                </a:solidFill>
                <a:latin typeface="Arial" pitchFamily="34" charset="0"/>
                <a:ea typeface="微软雅黑" panose="020B0503020204020204" pitchFamily="34" charset="-122"/>
              </a:rPr>
              <a:t>L2</a:t>
            </a:r>
            <a:r>
              <a:rPr lang="zh-CN" altLang="en-US" sz="1400" b="1" dirty="0">
                <a:solidFill>
                  <a:srgbClr val="C00000"/>
                </a:solidFill>
                <a:latin typeface="Arial" pitchFamily="34" charset="0"/>
                <a:ea typeface="微软雅黑" panose="020B0503020204020204" pitchFamily="34" charset="-122"/>
              </a:rPr>
              <a:t>架构</a:t>
            </a:r>
            <a:endParaRPr lang="en-US" altLang="zh-CN" sz="1400" b="1" dirty="0">
              <a:solidFill>
                <a:srgbClr val="C00000"/>
              </a:solidFill>
              <a:latin typeface="Arial" pitchFamily="34" charset="0"/>
              <a:ea typeface="微软雅黑" panose="020B0503020204020204" pitchFamily="34" charset="-122"/>
            </a:endParaRPr>
          </a:p>
          <a:p>
            <a:pPr fontAlgn="base">
              <a:lnSpc>
                <a:spcPct val="125000"/>
              </a:lnSpc>
              <a:spcBef>
                <a:spcPct val="0"/>
              </a:spcBef>
              <a:spcAft>
                <a:spcPct val="0"/>
              </a:spcAft>
            </a:pPr>
            <a:r>
              <a:rPr lang="zh-CN" altLang="en-US" sz="1400" b="1" dirty="0">
                <a:solidFill>
                  <a:srgbClr val="000000"/>
                </a:solidFill>
                <a:latin typeface="Arial" pitchFamily="34" charset="0"/>
                <a:ea typeface="微软雅黑" panose="020B0503020204020204" pitchFamily="34" charset="-122"/>
              </a:rPr>
              <a:t>方案：</a:t>
            </a:r>
            <a:r>
              <a:rPr lang="en-US" altLang="zh-CN" sz="1400" dirty="0">
                <a:solidFill>
                  <a:srgbClr val="000000"/>
                </a:solidFill>
                <a:latin typeface="Arial" pitchFamily="34" charset="0"/>
                <a:ea typeface="微软雅黑" panose="020B0503020204020204" pitchFamily="34" charset="-122"/>
              </a:rPr>
              <a:t>L3</a:t>
            </a:r>
            <a:r>
              <a:rPr lang="zh-CN" altLang="en-US" sz="1400" dirty="0">
                <a:solidFill>
                  <a:srgbClr val="000000"/>
                </a:solidFill>
                <a:latin typeface="Arial" pitchFamily="34" charset="0"/>
                <a:ea typeface="微软雅黑" panose="020B0503020204020204" pitchFamily="34" charset="-122"/>
              </a:rPr>
              <a:t>功能上移</a:t>
            </a:r>
            <a:r>
              <a:rPr lang="en-US" altLang="zh-CN" sz="1400" dirty="0">
                <a:solidFill>
                  <a:srgbClr val="000000"/>
                </a:solidFill>
                <a:latin typeface="Arial" pitchFamily="34" charset="0"/>
                <a:ea typeface="微软雅黑" panose="020B0503020204020204" pitchFamily="34" charset="-122"/>
              </a:rPr>
              <a:t>Core</a:t>
            </a:r>
            <a:r>
              <a:rPr lang="zh-CN" altLang="en-US" sz="1400" dirty="0">
                <a:solidFill>
                  <a:srgbClr val="000000"/>
                </a:solidFill>
                <a:latin typeface="Arial" pitchFamily="34" charset="0"/>
                <a:ea typeface="微软雅黑" panose="020B0503020204020204" pitchFamily="34" charset="-122"/>
              </a:rPr>
              <a:t>交换机。</a:t>
            </a:r>
            <a:endParaRPr lang="en-US" altLang="zh-CN" sz="1400" dirty="0">
              <a:solidFill>
                <a:srgbClr val="000000"/>
              </a:solidFill>
              <a:latin typeface="Arial" pitchFamily="34" charset="0"/>
              <a:ea typeface="微软雅黑" panose="020B0503020204020204" pitchFamily="34" charset="-122"/>
            </a:endParaRPr>
          </a:p>
          <a:p>
            <a:pPr fontAlgn="base">
              <a:lnSpc>
                <a:spcPct val="125000"/>
              </a:lnSpc>
              <a:spcBef>
                <a:spcPct val="0"/>
              </a:spcBef>
              <a:spcAft>
                <a:spcPct val="0"/>
              </a:spcAft>
            </a:pPr>
            <a:r>
              <a:rPr lang="zh-CN" altLang="en-US" sz="1400" b="1" dirty="0">
                <a:solidFill>
                  <a:srgbClr val="000000"/>
                </a:solidFill>
                <a:latin typeface="Arial" pitchFamily="34" charset="0"/>
                <a:ea typeface="微软雅黑" panose="020B0503020204020204" pitchFamily="34" charset="-122"/>
              </a:rPr>
              <a:t>问题：</a:t>
            </a:r>
            <a:r>
              <a:rPr lang="zh-CN" altLang="en-US" sz="1400" dirty="0">
                <a:solidFill>
                  <a:srgbClr val="000000"/>
                </a:solidFill>
                <a:latin typeface="Arial" pitchFamily="34" charset="0"/>
                <a:ea typeface="微软雅黑" panose="020B0503020204020204" pitchFamily="34" charset="-122"/>
              </a:rPr>
              <a:t>云化</a:t>
            </a:r>
            <a:r>
              <a:rPr lang="en-US" altLang="zh-CN" sz="1400" dirty="0">
                <a:solidFill>
                  <a:srgbClr val="000000"/>
                </a:solidFill>
                <a:latin typeface="Arial" pitchFamily="34" charset="0"/>
                <a:ea typeface="微软雅黑" panose="020B0503020204020204" pitchFamily="34" charset="-122"/>
              </a:rPr>
              <a:t>DC</a:t>
            </a:r>
            <a:r>
              <a:rPr lang="zh-CN" altLang="en-US" sz="1400" dirty="0">
                <a:solidFill>
                  <a:srgbClr val="000000"/>
                </a:solidFill>
                <a:latin typeface="Arial" pitchFamily="34" charset="0"/>
                <a:ea typeface="微软雅黑" panose="020B0503020204020204" pitchFamily="34" charset="-122"/>
              </a:rPr>
              <a:t>东西流量巨大，</a:t>
            </a:r>
            <a:r>
              <a:rPr lang="en-US" altLang="zh-CN" sz="1400" dirty="0">
                <a:solidFill>
                  <a:srgbClr val="FF0000"/>
                </a:solidFill>
                <a:latin typeface="Arial" pitchFamily="34" charset="0"/>
                <a:ea typeface="微软雅黑" panose="020B0503020204020204" pitchFamily="34" charset="-122"/>
              </a:rPr>
              <a:t>Core</a:t>
            </a:r>
            <a:r>
              <a:rPr lang="zh-CN" altLang="en-US" sz="1400" dirty="0">
                <a:solidFill>
                  <a:srgbClr val="FF0000"/>
                </a:solidFill>
                <a:latin typeface="Arial" pitchFamily="34" charset="0"/>
                <a:ea typeface="微软雅黑" panose="020B0503020204020204" pitchFamily="34" charset="-122"/>
              </a:rPr>
              <a:t>交换机成为瓶颈。</a:t>
            </a:r>
          </a:p>
        </p:txBody>
      </p:sp>
      <p:cxnSp>
        <p:nvCxnSpPr>
          <p:cNvPr id="345" name="直接连接符 344">
            <a:extLst>
              <a:ext uri="{FF2B5EF4-FFF2-40B4-BE49-F238E27FC236}">
                <a16:creationId xmlns:a16="http://schemas.microsoft.com/office/drawing/2014/main" id="{87306ED2-CDFE-46E8-ADEA-31407B868F85}"/>
              </a:ext>
            </a:extLst>
          </p:cNvPr>
          <p:cNvCxnSpPr>
            <a:stCxn id="177" idx="3"/>
            <a:endCxn id="178" idx="1"/>
          </p:cNvCxnSpPr>
          <p:nvPr/>
        </p:nvCxnSpPr>
        <p:spPr bwMode="auto">
          <a:xfrm>
            <a:off x="2340452" y="1633252"/>
            <a:ext cx="205214"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6" name="直接连接符 345">
            <a:extLst>
              <a:ext uri="{FF2B5EF4-FFF2-40B4-BE49-F238E27FC236}">
                <a16:creationId xmlns:a16="http://schemas.microsoft.com/office/drawing/2014/main" id="{77493E2A-BF5F-4C21-920F-2975ED9A483E}"/>
              </a:ext>
            </a:extLst>
          </p:cNvPr>
          <p:cNvCxnSpPr>
            <a:cxnSpLocks/>
            <a:stCxn id="221" idx="3"/>
            <a:endCxn id="222" idx="1"/>
          </p:cNvCxnSpPr>
          <p:nvPr/>
        </p:nvCxnSpPr>
        <p:spPr bwMode="auto">
          <a:xfrm>
            <a:off x="5838140" y="1633252"/>
            <a:ext cx="205214"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17434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6F770D5-516C-4CDA-8F41-36142A7BEC1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cs typeface="+mn-cs"/>
              </a:rPr>
              <a:t>云数据中心网络诉求和关键技术</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1169B505-A0BD-447F-9DDD-21E67844B76B}"/>
              </a:ext>
            </a:extLst>
          </p:cNvPr>
          <p:cNvSpPr/>
          <p:nvPr/>
        </p:nvSpPr>
        <p:spPr>
          <a:xfrm>
            <a:off x="450956" y="1492748"/>
            <a:ext cx="5207566" cy="4064895"/>
          </a:xfrm>
          <a:prstGeom prst="rect">
            <a:avLst/>
          </a:prstGeom>
        </p:spPr>
        <p:txBody>
          <a:bodyPr wrap="square">
            <a:spAutoFit/>
          </a:bodyPr>
          <a:lstStyle/>
          <a:p>
            <a:pPr marL="285750" indent="-285750" fontAlgn="base">
              <a:lnSpc>
                <a:spcPct val="125000"/>
              </a:lnSpc>
              <a:spcBef>
                <a:spcPts val="1200"/>
              </a:spcBef>
              <a:spcAft>
                <a:spcPct val="0"/>
              </a:spcAft>
              <a:buFont typeface="Arial" panose="020B0604020202020204" pitchFamily="34" charset="0"/>
              <a:buChar char="•"/>
            </a:pPr>
            <a:r>
              <a:rPr lang="en-US" altLang="zh-CN" sz="1600" b="1" dirty="0">
                <a:solidFill>
                  <a:srgbClr val="C00000"/>
                </a:solidFill>
                <a:latin typeface="Arial" pitchFamily="34" charset="0"/>
                <a:ea typeface="微软雅黑" panose="020B0503020204020204" pitchFamily="34" charset="-122"/>
              </a:rPr>
              <a:t>“</a:t>
            </a:r>
            <a:r>
              <a:rPr lang="zh-CN" altLang="en-US" sz="1600" b="1" dirty="0">
                <a:solidFill>
                  <a:srgbClr val="C00000"/>
                </a:solidFill>
                <a:latin typeface="Arial" pitchFamily="34" charset="0"/>
                <a:ea typeface="微软雅黑" panose="020B0503020204020204" pitchFamily="34" charset="-122"/>
              </a:rPr>
              <a:t>大</a:t>
            </a:r>
            <a:r>
              <a:rPr lang="en-US" altLang="zh-CN" sz="1600" b="1" dirty="0">
                <a:solidFill>
                  <a:srgbClr val="C00000"/>
                </a:solidFill>
                <a:latin typeface="Arial" pitchFamily="34" charset="0"/>
                <a:ea typeface="微软雅黑" panose="020B0503020204020204" pitchFamily="34" charset="-122"/>
              </a:rPr>
              <a:t>”</a:t>
            </a:r>
            <a:r>
              <a:rPr lang="zh-CN" altLang="en-US" sz="1600" dirty="0">
                <a:solidFill>
                  <a:srgbClr val="000000"/>
                </a:solidFill>
                <a:latin typeface="Arial" pitchFamily="34" charset="0"/>
                <a:ea typeface="微软雅黑" panose="020B0503020204020204" pitchFamily="34" charset="-122"/>
              </a:rPr>
              <a:t>：支持数万甚至更多的服务器，百万级的</a:t>
            </a:r>
            <a:r>
              <a:rPr lang="en-US" altLang="zh-CN" sz="1600" dirty="0">
                <a:solidFill>
                  <a:srgbClr val="000000"/>
                </a:solidFill>
                <a:latin typeface="Arial" pitchFamily="34" charset="0"/>
                <a:ea typeface="微软雅黑" panose="020B0503020204020204" pitchFamily="34" charset="-122"/>
              </a:rPr>
              <a:t>VM</a:t>
            </a:r>
            <a:r>
              <a:rPr lang="zh-CN" altLang="en-US" sz="1600" dirty="0">
                <a:solidFill>
                  <a:srgbClr val="000000"/>
                </a:solidFill>
                <a:latin typeface="Arial" pitchFamily="34" charset="0"/>
                <a:ea typeface="微软雅黑" panose="020B0503020204020204" pitchFamily="34" charset="-122"/>
              </a:rPr>
              <a:t>接入，远超</a:t>
            </a:r>
            <a:r>
              <a:rPr lang="en-US" altLang="zh-CN" sz="1600" dirty="0">
                <a:solidFill>
                  <a:srgbClr val="000000"/>
                </a:solidFill>
                <a:latin typeface="Arial" pitchFamily="34" charset="0"/>
                <a:ea typeface="微软雅黑" panose="020B0503020204020204" pitchFamily="34" charset="-122"/>
              </a:rPr>
              <a:t>4K</a:t>
            </a:r>
            <a:r>
              <a:rPr lang="zh-CN" altLang="en-US" sz="1600" dirty="0">
                <a:solidFill>
                  <a:srgbClr val="000000"/>
                </a:solidFill>
                <a:latin typeface="Arial" pitchFamily="34" charset="0"/>
                <a:ea typeface="微软雅黑" panose="020B0503020204020204" pitchFamily="34" charset="-122"/>
              </a:rPr>
              <a:t>的租户网络；</a:t>
            </a:r>
            <a:endParaRPr lang="en-US" altLang="zh-CN" sz="1600" dirty="0">
              <a:solidFill>
                <a:srgbClr val="000000"/>
              </a:solidFill>
              <a:latin typeface="Arial" pitchFamily="34" charset="0"/>
              <a:ea typeface="微软雅黑" panose="020B0503020204020204" pitchFamily="34" charset="-122"/>
            </a:endParaRPr>
          </a:p>
          <a:p>
            <a:pPr marL="285750" indent="-285750" fontAlgn="base">
              <a:lnSpc>
                <a:spcPct val="125000"/>
              </a:lnSpc>
              <a:spcBef>
                <a:spcPts val="1200"/>
              </a:spcBef>
              <a:spcAft>
                <a:spcPct val="0"/>
              </a:spcAft>
              <a:buFont typeface="Arial" panose="020B0604020202020204" pitchFamily="34" charset="0"/>
              <a:buChar char="•"/>
            </a:pPr>
            <a:r>
              <a:rPr lang="zh-CN" altLang="en-US" sz="1600" b="1" dirty="0">
                <a:solidFill>
                  <a:srgbClr val="C00000"/>
                </a:solidFill>
                <a:latin typeface="Arial" pitchFamily="34" charset="0"/>
                <a:ea typeface="微软雅黑" panose="020B0503020204020204" pitchFamily="34" charset="-122"/>
              </a:rPr>
              <a:t>“低成本水平扩展”</a:t>
            </a:r>
            <a:r>
              <a:rPr lang="zh-CN" altLang="en-US" sz="1600" dirty="0">
                <a:solidFill>
                  <a:srgbClr val="000000"/>
                </a:solidFill>
                <a:latin typeface="Arial" pitchFamily="34" charset="0"/>
                <a:ea typeface="微软雅黑" panose="020B0503020204020204" pitchFamily="34" charset="-122"/>
              </a:rPr>
              <a:t>：不依赖于高端交换机的纵向扩展，而是采用普通盒式交换机的水平扩展；</a:t>
            </a:r>
            <a:endParaRPr lang="en-US" altLang="zh-CN" sz="1600" dirty="0">
              <a:solidFill>
                <a:srgbClr val="000000"/>
              </a:solidFill>
              <a:latin typeface="Arial" pitchFamily="34" charset="0"/>
              <a:ea typeface="微软雅黑" panose="020B0503020204020204" pitchFamily="34" charset="-122"/>
            </a:endParaRPr>
          </a:p>
          <a:p>
            <a:pPr marL="285750" indent="-285750" fontAlgn="base">
              <a:lnSpc>
                <a:spcPct val="125000"/>
              </a:lnSpc>
              <a:spcBef>
                <a:spcPts val="1200"/>
              </a:spcBef>
              <a:spcAft>
                <a:spcPct val="0"/>
              </a:spcAft>
              <a:buFont typeface="Arial" panose="020B0604020202020204" pitchFamily="34" charset="0"/>
              <a:buChar char="•"/>
            </a:pPr>
            <a:r>
              <a:rPr lang="zh-CN" altLang="en-US" sz="1600" b="1" dirty="0">
                <a:solidFill>
                  <a:srgbClr val="C00000"/>
                </a:solidFill>
                <a:latin typeface="Arial" pitchFamily="34" charset="0"/>
                <a:ea typeface="微软雅黑" panose="020B0503020204020204" pitchFamily="34" charset="-122"/>
              </a:rPr>
              <a:t>“位置无关”</a:t>
            </a:r>
            <a:r>
              <a:rPr lang="zh-CN" altLang="en-US" sz="1600" dirty="0">
                <a:solidFill>
                  <a:srgbClr val="000000"/>
                </a:solidFill>
                <a:latin typeface="Arial" pitchFamily="34" charset="0"/>
                <a:ea typeface="微软雅黑" panose="020B0503020204020204" pitchFamily="34" charset="-122"/>
              </a:rPr>
              <a:t>：逻辑网络和物理网络解耦，支持虚拟机迁移，网络策略跟着</a:t>
            </a:r>
            <a:r>
              <a:rPr lang="en-US" altLang="zh-CN" sz="1600" dirty="0">
                <a:solidFill>
                  <a:srgbClr val="000000"/>
                </a:solidFill>
                <a:latin typeface="Arial" pitchFamily="34" charset="0"/>
                <a:ea typeface="微软雅黑" panose="020B0503020204020204" pitchFamily="34" charset="-122"/>
              </a:rPr>
              <a:t>VM</a:t>
            </a:r>
            <a:r>
              <a:rPr lang="zh-CN" altLang="en-US" sz="1600" dirty="0">
                <a:solidFill>
                  <a:srgbClr val="000000"/>
                </a:solidFill>
                <a:latin typeface="Arial" pitchFamily="34" charset="0"/>
                <a:ea typeface="微软雅黑" panose="020B0503020204020204" pitchFamily="34" charset="-122"/>
              </a:rPr>
              <a:t>走（</a:t>
            </a:r>
            <a:r>
              <a:rPr lang="en-US" altLang="zh-CN" sz="1600" dirty="0">
                <a:solidFill>
                  <a:srgbClr val="000000"/>
                </a:solidFill>
                <a:latin typeface="Arial" pitchFamily="34" charset="0"/>
                <a:ea typeface="微软雅黑" panose="020B0503020204020204" pitchFamily="34" charset="-122"/>
              </a:rPr>
              <a:t>VM aware Network</a:t>
            </a:r>
            <a:r>
              <a:rPr lang="zh-CN" altLang="en-US" sz="1600" dirty="0">
                <a:solidFill>
                  <a:srgbClr val="000000"/>
                </a:solidFill>
                <a:latin typeface="Arial" pitchFamily="34" charset="0"/>
                <a:ea typeface="微软雅黑" panose="020B0503020204020204" pitchFamily="34" charset="-122"/>
              </a:rPr>
              <a:t>）；</a:t>
            </a:r>
            <a:endParaRPr lang="en-US" altLang="zh-CN" sz="1600" dirty="0">
              <a:solidFill>
                <a:srgbClr val="000000"/>
              </a:solidFill>
              <a:latin typeface="Arial" pitchFamily="34" charset="0"/>
              <a:ea typeface="微软雅黑" panose="020B0503020204020204" pitchFamily="34" charset="-122"/>
            </a:endParaRPr>
          </a:p>
          <a:p>
            <a:pPr marL="285750" indent="-285750" fontAlgn="base">
              <a:lnSpc>
                <a:spcPct val="125000"/>
              </a:lnSpc>
              <a:spcBef>
                <a:spcPts val="1200"/>
              </a:spcBef>
              <a:spcAft>
                <a:spcPct val="0"/>
              </a:spcAft>
              <a:buFont typeface="Arial" panose="020B0604020202020204" pitchFamily="34" charset="0"/>
              <a:buChar char="•"/>
            </a:pPr>
            <a:r>
              <a:rPr lang="zh-CN" altLang="en-US" sz="1600" b="1" dirty="0">
                <a:solidFill>
                  <a:srgbClr val="C00000"/>
                </a:solidFill>
                <a:latin typeface="Arial" pitchFamily="34" charset="0"/>
                <a:ea typeface="微软雅黑" panose="020B0503020204020204" pitchFamily="34" charset="-122"/>
              </a:rPr>
              <a:t>“胖”</a:t>
            </a:r>
            <a:r>
              <a:rPr lang="zh-CN" altLang="en-US" sz="1600" dirty="0">
                <a:solidFill>
                  <a:srgbClr val="000000"/>
                </a:solidFill>
                <a:latin typeface="Arial" pitchFamily="34" charset="0"/>
                <a:ea typeface="微软雅黑" panose="020B0503020204020204" pitchFamily="34" charset="-122"/>
              </a:rPr>
              <a:t>：云</a:t>
            </a:r>
            <a:r>
              <a:rPr lang="en-US" altLang="zh-CN" sz="1600" dirty="0">
                <a:solidFill>
                  <a:srgbClr val="000000"/>
                </a:solidFill>
                <a:latin typeface="Arial" pitchFamily="34" charset="0"/>
                <a:ea typeface="微软雅黑" panose="020B0503020204020204" pitchFamily="34" charset="-122"/>
              </a:rPr>
              <a:t>DC</a:t>
            </a:r>
            <a:r>
              <a:rPr lang="zh-CN" altLang="en-US" sz="1600" dirty="0">
                <a:solidFill>
                  <a:srgbClr val="000000"/>
                </a:solidFill>
                <a:latin typeface="Arial" pitchFamily="34" charset="0"/>
                <a:ea typeface="微软雅黑" panose="020B0503020204020204" pitchFamily="34" charset="-122"/>
              </a:rPr>
              <a:t>内东西流量大（收敛比</a:t>
            </a:r>
            <a:r>
              <a:rPr lang="en-US" altLang="zh-CN" sz="1600" dirty="0">
                <a:solidFill>
                  <a:srgbClr val="000000"/>
                </a:solidFill>
                <a:latin typeface="Arial" pitchFamily="34" charset="0"/>
                <a:ea typeface="微软雅黑" panose="020B0503020204020204" pitchFamily="34" charset="-122"/>
              </a:rPr>
              <a:t>2:1~7:1</a:t>
            </a:r>
            <a:r>
              <a:rPr lang="zh-CN" altLang="en-US" sz="1600" dirty="0">
                <a:solidFill>
                  <a:srgbClr val="000000"/>
                </a:solidFill>
                <a:latin typeface="Arial" pitchFamily="34" charset="0"/>
                <a:ea typeface="微软雅黑" panose="020B0503020204020204" pitchFamily="34" charset="-122"/>
              </a:rPr>
              <a:t>），而且能适应收敛比的变化（东西和南北流量可以独立扩容）；</a:t>
            </a:r>
            <a:endParaRPr lang="en-US" altLang="zh-CN" sz="1600" dirty="0">
              <a:solidFill>
                <a:srgbClr val="000000"/>
              </a:solidFill>
              <a:latin typeface="Arial" pitchFamily="34" charset="0"/>
              <a:ea typeface="微软雅黑" panose="020B0503020204020204" pitchFamily="34" charset="-122"/>
            </a:endParaRPr>
          </a:p>
          <a:p>
            <a:pPr marL="285750" indent="-285750" fontAlgn="base">
              <a:lnSpc>
                <a:spcPct val="125000"/>
              </a:lnSpc>
              <a:spcBef>
                <a:spcPts val="1200"/>
              </a:spcBef>
              <a:spcAft>
                <a:spcPct val="0"/>
              </a:spcAft>
              <a:buFont typeface="Arial" panose="020B0604020202020204" pitchFamily="34" charset="0"/>
              <a:buChar char="•"/>
            </a:pPr>
            <a:r>
              <a:rPr lang="zh-CN" altLang="en-US" sz="1600" b="1" dirty="0">
                <a:solidFill>
                  <a:srgbClr val="C00000"/>
                </a:solidFill>
                <a:latin typeface="Arial" pitchFamily="34" charset="0"/>
                <a:ea typeface="微软雅黑" panose="020B0503020204020204" pitchFamily="34" charset="-122"/>
              </a:rPr>
              <a:t>“自动化”</a:t>
            </a:r>
            <a:r>
              <a:rPr lang="zh-CN" altLang="en-US" sz="1600" dirty="0">
                <a:solidFill>
                  <a:srgbClr val="000000"/>
                </a:solidFill>
                <a:latin typeface="Arial" pitchFamily="34" charset="0"/>
                <a:ea typeface="微软雅黑" panose="020B0503020204020204" pitchFamily="34" charset="-122"/>
              </a:rPr>
              <a:t>：为不同租户动态、按需创建相互隔离的虚拟网络。</a:t>
            </a:r>
            <a:endParaRPr lang="en-US" altLang="zh-CN" sz="1600" dirty="0">
              <a:solidFill>
                <a:srgbClr val="000000"/>
              </a:solidFill>
              <a:latin typeface="Arial" pitchFamily="34" charset="0"/>
              <a:ea typeface="微软雅黑" panose="020B0503020204020204" pitchFamily="34" charset="-122"/>
            </a:endParaRPr>
          </a:p>
        </p:txBody>
      </p:sp>
      <p:sp>
        <p:nvSpPr>
          <p:cNvPr id="6" name="半闭框 4">
            <a:extLst>
              <a:ext uri="{FF2B5EF4-FFF2-40B4-BE49-F238E27FC236}">
                <a16:creationId xmlns:a16="http://schemas.microsoft.com/office/drawing/2014/main" id="{D33C5C8E-CF5B-4293-9FD3-6A53765A98CB}"/>
              </a:ext>
            </a:extLst>
          </p:cNvPr>
          <p:cNvSpPr/>
          <p:nvPr/>
        </p:nvSpPr>
        <p:spPr bwMode="auto">
          <a:xfrm rot="8306468">
            <a:off x="5584964" y="2616192"/>
            <a:ext cx="1150041" cy="1262114"/>
          </a:xfrm>
          <a:custGeom>
            <a:avLst/>
            <a:gdLst>
              <a:gd name="connsiteX0" fmla="*/ 0 w 1133475"/>
              <a:gd name="connsiteY0" fmla="*/ 0 h 1143000"/>
              <a:gd name="connsiteX1" fmla="*/ 1133475 w 1133475"/>
              <a:gd name="connsiteY1" fmla="*/ 0 h 1143000"/>
              <a:gd name="connsiteX2" fmla="*/ 758802 w 1133475"/>
              <a:gd name="connsiteY2" fmla="*/ 377821 h 1143000"/>
              <a:gd name="connsiteX3" fmla="*/ 377821 w 1133475"/>
              <a:gd name="connsiteY3" fmla="*/ 377821 h 1143000"/>
              <a:gd name="connsiteX4" fmla="*/ 377821 w 1133475"/>
              <a:gd name="connsiteY4" fmla="*/ 7620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758802 w 1133475"/>
              <a:gd name="connsiteY2" fmla="*/ 377821 h 1143000"/>
              <a:gd name="connsiteX3" fmla="*/ 273046 w 1133475"/>
              <a:gd name="connsiteY3" fmla="*/ 273046 h 1143000"/>
              <a:gd name="connsiteX4" fmla="*/ 377821 w 1133475"/>
              <a:gd name="connsiteY4" fmla="*/ 7620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758802 w 1133475"/>
              <a:gd name="connsiteY2" fmla="*/ 377821 h 1143000"/>
              <a:gd name="connsiteX3" fmla="*/ 273046 w 1133475"/>
              <a:gd name="connsiteY3" fmla="*/ 273046 h 1143000"/>
              <a:gd name="connsiteX4" fmla="*/ 263521 w 1133475"/>
              <a:gd name="connsiteY4" fmla="*/ 8001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835002 w 1133475"/>
              <a:gd name="connsiteY2" fmla="*/ 249234 h 1143000"/>
              <a:gd name="connsiteX3" fmla="*/ 273046 w 1133475"/>
              <a:gd name="connsiteY3" fmla="*/ 273046 h 1143000"/>
              <a:gd name="connsiteX4" fmla="*/ 263521 w 1133475"/>
              <a:gd name="connsiteY4" fmla="*/ 8001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835002 w 1133475"/>
              <a:gd name="connsiteY2" fmla="*/ 249234 h 1143000"/>
              <a:gd name="connsiteX3" fmla="*/ 187321 w 1133475"/>
              <a:gd name="connsiteY3" fmla="*/ 187321 h 1143000"/>
              <a:gd name="connsiteX4" fmla="*/ 263521 w 1133475"/>
              <a:gd name="connsiteY4" fmla="*/ 800104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835002 w 1133475"/>
              <a:gd name="connsiteY2" fmla="*/ 249234 h 1143000"/>
              <a:gd name="connsiteX3" fmla="*/ 187321 w 1133475"/>
              <a:gd name="connsiteY3" fmla="*/ 187321 h 1143000"/>
              <a:gd name="connsiteX4" fmla="*/ 192084 w 1133475"/>
              <a:gd name="connsiteY4" fmla="*/ 881066 h 1143000"/>
              <a:gd name="connsiteX5" fmla="*/ 0 w 1133475"/>
              <a:gd name="connsiteY5" fmla="*/ 1143000 h 1143000"/>
              <a:gd name="connsiteX6" fmla="*/ 0 w 1133475"/>
              <a:gd name="connsiteY6" fmla="*/ 0 h 1143000"/>
              <a:gd name="connsiteX0" fmla="*/ 0 w 1133475"/>
              <a:gd name="connsiteY0" fmla="*/ 0 h 1143000"/>
              <a:gd name="connsiteX1" fmla="*/ 1133475 w 1133475"/>
              <a:gd name="connsiteY1" fmla="*/ 0 h 1143000"/>
              <a:gd name="connsiteX2" fmla="*/ 901677 w 1133475"/>
              <a:gd name="connsiteY2" fmla="*/ 192084 h 1143000"/>
              <a:gd name="connsiteX3" fmla="*/ 187321 w 1133475"/>
              <a:gd name="connsiteY3" fmla="*/ 187321 h 1143000"/>
              <a:gd name="connsiteX4" fmla="*/ 192084 w 1133475"/>
              <a:gd name="connsiteY4" fmla="*/ 881066 h 1143000"/>
              <a:gd name="connsiteX5" fmla="*/ 0 w 1133475"/>
              <a:gd name="connsiteY5" fmla="*/ 1143000 h 1143000"/>
              <a:gd name="connsiteX6" fmla="*/ 0 w 1133475"/>
              <a:gd name="connsiteY6" fmla="*/ 0 h 1143000"/>
              <a:gd name="connsiteX0" fmla="*/ 0 w 1137143"/>
              <a:gd name="connsiteY0" fmla="*/ 397205 h 1540205"/>
              <a:gd name="connsiteX1" fmla="*/ 1137143 w 1137143"/>
              <a:gd name="connsiteY1" fmla="*/ 0 h 1540205"/>
              <a:gd name="connsiteX2" fmla="*/ 901677 w 1137143"/>
              <a:gd name="connsiteY2" fmla="*/ 589289 h 1540205"/>
              <a:gd name="connsiteX3" fmla="*/ 187321 w 1137143"/>
              <a:gd name="connsiteY3" fmla="*/ 584526 h 1540205"/>
              <a:gd name="connsiteX4" fmla="*/ 192084 w 1137143"/>
              <a:gd name="connsiteY4" fmla="*/ 1278271 h 1540205"/>
              <a:gd name="connsiteX5" fmla="*/ 0 w 1137143"/>
              <a:gd name="connsiteY5" fmla="*/ 1540205 h 1540205"/>
              <a:gd name="connsiteX6" fmla="*/ 0 w 1137143"/>
              <a:gd name="connsiteY6" fmla="*/ 397205 h 1540205"/>
              <a:gd name="connsiteX0" fmla="*/ 233428 w 1370571"/>
              <a:gd name="connsiteY0" fmla="*/ 397205 h 1489262"/>
              <a:gd name="connsiteX1" fmla="*/ 1370571 w 1370571"/>
              <a:gd name="connsiteY1" fmla="*/ 0 h 1489262"/>
              <a:gd name="connsiteX2" fmla="*/ 1135105 w 1370571"/>
              <a:gd name="connsiteY2" fmla="*/ 589289 h 1489262"/>
              <a:gd name="connsiteX3" fmla="*/ 420749 w 1370571"/>
              <a:gd name="connsiteY3" fmla="*/ 584526 h 1489262"/>
              <a:gd name="connsiteX4" fmla="*/ 425512 w 1370571"/>
              <a:gd name="connsiteY4" fmla="*/ 1278271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135105 w 1370571"/>
              <a:gd name="connsiteY2" fmla="*/ 589289 h 1489262"/>
              <a:gd name="connsiteX3" fmla="*/ 420749 w 1370571"/>
              <a:gd name="connsiteY3" fmla="*/ 584526 h 1489262"/>
              <a:gd name="connsiteX4" fmla="*/ 242219 w 1370571"/>
              <a:gd name="connsiteY4" fmla="*/ 1329764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188855 w 1370571"/>
              <a:gd name="connsiteY2" fmla="*/ 251812 h 1489262"/>
              <a:gd name="connsiteX3" fmla="*/ 420749 w 1370571"/>
              <a:gd name="connsiteY3" fmla="*/ 584526 h 1489262"/>
              <a:gd name="connsiteX4" fmla="*/ 242219 w 1370571"/>
              <a:gd name="connsiteY4" fmla="*/ 1329764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42219 w 1370571"/>
              <a:gd name="connsiteY4" fmla="*/ 1329764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317207 w 1370571"/>
              <a:gd name="connsiteY4" fmla="*/ 1312583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 name="connsiteX0" fmla="*/ 233428 w 1370571"/>
              <a:gd name="connsiteY0" fmla="*/ 397205 h 1489262"/>
              <a:gd name="connsiteX1" fmla="*/ 1370571 w 1370571"/>
              <a:gd name="connsiteY1" fmla="*/ 0 h 1489262"/>
              <a:gd name="connsiteX2" fmla="*/ 1213889 w 1370571"/>
              <a:gd name="connsiteY2" fmla="*/ 277403 h 1489262"/>
              <a:gd name="connsiteX3" fmla="*/ 420749 w 1370571"/>
              <a:gd name="connsiteY3" fmla="*/ 584526 h 1489262"/>
              <a:gd name="connsiteX4" fmla="*/ 279686 w 1370571"/>
              <a:gd name="connsiteY4" fmla="*/ 1299819 h 1489262"/>
              <a:gd name="connsiteX5" fmla="*/ 0 w 1370571"/>
              <a:gd name="connsiteY5" fmla="*/ 1489262 h 1489262"/>
              <a:gd name="connsiteX6" fmla="*/ 233428 w 1370571"/>
              <a:gd name="connsiteY6" fmla="*/ 397205 h 14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0571" h="1489262">
                <a:moveTo>
                  <a:pt x="233428" y="397205"/>
                </a:moveTo>
                <a:lnTo>
                  <a:pt x="1370571" y="0"/>
                </a:lnTo>
                <a:lnTo>
                  <a:pt x="1213889" y="277403"/>
                </a:lnTo>
                <a:lnTo>
                  <a:pt x="420749" y="584526"/>
                </a:lnTo>
                <a:cubicBezTo>
                  <a:pt x="422337" y="815774"/>
                  <a:pt x="308707" y="1105543"/>
                  <a:pt x="279686" y="1299819"/>
                </a:cubicBezTo>
                <a:cubicBezTo>
                  <a:pt x="278076" y="1314442"/>
                  <a:pt x="93229" y="1426114"/>
                  <a:pt x="0" y="1489262"/>
                </a:cubicBezTo>
                <a:lnTo>
                  <a:pt x="233428" y="397205"/>
                </a:lnTo>
                <a:close/>
              </a:path>
            </a:pathLst>
          </a:custGeom>
          <a:solidFill>
            <a:srgbClr val="0070C0"/>
          </a:soli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8" name="矩形 7">
            <a:extLst>
              <a:ext uri="{FF2B5EF4-FFF2-40B4-BE49-F238E27FC236}">
                <a16:creationId xmlns:a16="http://schemas.microsoft.com/office/drawing/2014/main" id="{F7A6E618-8B67-491D-8770-C6E86EA09B7E}"/>
              </a:ext>
            </a:extLst>
          </p:cNvPr>
          <p:cNvSpPr/>
          <p:nvPr/>
        </p:nvSpPr>
        <p:spPr bwMode="auto">
          <a:xfrm>
            <a:off x="7338773" y="1862529"/>
            <a:ext cx="423863" cy="434116"/>
          </a:xfrm>
          <a:prstGeom prst="rect">
            <a:avLst/>
          </a:prstGeom>
          <a:solidFill>
            <a:srgbClr val="0070C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2800" b="1" i="0" u="none" strike="noStrike" kern="0" cap="none" spc="0" normalizeH="0" baseline="0" noProof="0" dirty="0">
                <a:ln>
                  <a:noFill/>
                </a:ln>
                <a:solidFill>
                  <a:srgbClr val="FFFFFF"/>
                </a:solidFill>
                <a:effectLst/>
                <a:uLnTx/>
                <a:uFillTx/>
                <a:latin typeface="Arial" charset="0"/>
                <a:ea typeface="宋体" charset="-122"/>
              </a:rPr>
              <a:t>1</a:t>
            </a:r>
            <a:endParaRPr kumimoji="0" lang="zh-CN" altLang="en-US" sz="2800" b="1" i="0" u="none" strike="noStrike" kern="0" cap="none" spc="0" normalizeH="0" baseline="0" noProof="0" dirty="0">
              <a:ln>
                <a:noFill/>
              </a:ln>
              <a:solidFill>
                <a:srgbClr val="FFFFFF"/>
              </a:solidFill>
              <a:effectLst/>
              <a:uLnTx/>
              <a:uFillTx/>
              <a:latin typeface="Arial" charset="0"/>
              <a:ea typeface="宋体" charset="-122"/>
            </a:endParaRPr>
          </a:p>
        </p:txBody>
      </p:sp>
      <p:sp>
        <p:nvSpPr>
          <p:cNvPr id="9" name="矩形 8">
            <a:extLst>
              <a:ext uri="{FF2B5EF4-FFF2-40B4-BE49-F238E27FC236}">
                <a16:creationId xmlns:a16="http://schemas.microsoft.com/office/drawing/2014/main" id="{17BA34CE-9C95-44FE-993F-7C08B3918163}"/>
              </a:ext>
            </a:extLst>
          </p:cNvPr>
          <p:cNvSpPr/>
          <p:nvPr/>
        </p:nvSpPr>
        <p:spPr>
          <a:xfrm>
            <a:off x="7886468" y="1808808"/>
            <a:ext cx="2878663" cy="584775"/>
          </a:xfrm>
          <a:prstGeom prst="rect">
            <a:avLst/>
          </a:prstGeom>
        </p:spPr>
        <p:txBody>
          <a:bodyPr wrap="square">
            <a:spAutoFit/>
          </a:bodyPr>
          <a:lstStyle/>
          <a:p>
            <a:pPr fontAlgn="base">
              <a:spcBef>
                <a:spcPct val="0"/>
              </a:spcBef>
              <a:spcAft>
                <a:spcPct val="0"/>
              </a:spcAft>
            </a:pPr>
            <a:r>
              <a:rPr lang="zh-CN" altLang="en-US" sz="1600" dirty="0">
                <a:solidFill>
                  <a:srgbClr val="000000"/>
                </a:solidFill>
                <a:latin typeface="Arial" pitchFamily="34" charset="0"/>
                <a:ea typeface="微软雅黑" panose="020B0503020204020204" pitchFamily="34" charset="-122"/>
              </a:rPr>
              <a:t>基于</a:t>
            </a:r>
            <a:r>
              <a:rPr lang="en-US" altLang="zh-CN" sz="1600" dirty="0">
                <a:solidFill>
                  <a:srgbClr val="000000"/>
                </a:solidFill>
                <a:latin typeface="Arial" pitchFamily="34" charset="0"/>
                <a:ea typeface="微软雅黑" panose="020B0503020204020204" pitchFamily="34" charset="-122"/>
              </a:rPr>
              <a:t>Leaf-Spine</a:t>
            </a:r>
            <a:r>
              <a:rPr lang="zh-CN" altLang="en-US" sz="1600" dirty="0">
                <a:solidFill>
                  <a:srgbClr val="000000"/>
                </a:solidFill>
                <a:latin typeface="Arial" pitchFamily="34" charset="0"/>
                <a:ea typeface="微软雅黑" panose="020B0503020204020204" pitchFamily="34" charset="-122"/>
              </a:rPr>
              <a:t>的</a:t>
            </a:r>
            <a:r>
              <a:rPr lang="en-US" altLang="zh-CN" sz="1600" dirty="0">
                <a:solidFill>
                  <a:srgbClr val="000000"/>
                </a:solidFill>
                <a:latin typeface="Arial" pitchFamily="34" charset="0"/>
                <a:ea typeface="微软雅黑" panose="020B0503020204020204" pitchFamily="34" charset="-122"/>
              </a:rPr>
              <a:t>full-mesh</a:t>
            </a:r>
            <a:r>
              <a:rPr lang="zh-CN" altLang="en-US" sz="1600" dirty="0">
                <a:solidFill>
                  <a:srgbClr val="000000"/>
                </a:solidFill>
                <a:latin typeface="Arial" pitchFamily="34" charset="0"/>
                <a:ea typeface="微软雅黑" panose="020B0503020204020204" pitchFamily="34" charset="-122"/>
              </a:rPr>
              <a:t>可扩展架构；</a:t>
            </a:r>
            <a:endParaRPr lang="zh-CN" altLang="en-US" sz="1600" dirty="0">
              <a:solidFill>
                <a:srgbClr val="000000"/>
              </a:solidFill>
              <a:latin typeface="Arial" pitchFamily="34" charset="0"/>
              <a:ea typeface="宋体" pitchFamily="2" charset="-122"/>
            </a:endParaRPr>
          </a:p>
        </p:txBody>
      </p:sp>
      <p:sp>
        <p:nvSpPr>
          <p:cNvPr id="10" name="矩形 9">
            <a:extLst>
              <a:ext uri="{FF2B5EF4-FFF2-40B4-BE49-F238E27FC236}">
                <a16:creationId xmlns:a16="http://schemas.microsoft.com/office/drawing/2014/main" id="{47A40424-5592-4B45-8EC4-7288E43ED8FC}"/>
              </a:ext>
            </a:extLst>
          </p:cNvPr>
          <p:cNvSpPr/>
          <p:nvPr/>
        </p:nvSpPr>
        <p:spPr>
          <a:xfrm>
            <a:off x="7855578" y="3080270"/>
            <a:ext cx="2878663" cy="584775"/>
          </a:xfrm>
          <a:prstGeom prst="rect">
            <a:avLst/>
          </a:prstGeom>
        </p:spPr>
        <p:txBody>
          <a:bodyPr wrap="square">
            <a:spAutoFit/>
          </a:bodyPr>
          <a:lstStyle/>
          <a:p>
            <a:pPr fontAlgn="base">
              <a:spcBef>
                <a:spcPct val="0"/>
              </a:spcBef>
              <a:spcAft>
                <a:spcPct val="0"/>
              </a:spcAft>
            </a:pPr>
            <a:r>
              <a:rPr lang="en-US" altLang="zh-CN" sz="1600" dirty="0">
                <a:solidFill>
                  <a:srgbClr val="000000"/>
                </a:solidFill>
                <a:latin typeface="Arial" pitchFamily="34" charset="0"/>
                <a:ea typeface="微软雅黑" panose="020B0503020204020204" pitchFamily="34" charset="-122"/>
              </a:rPr>
              <a:t>overlay</a:t>
            </a:r>
            <a:r>
              <a:rPr lang="zh-CN" altLang="en-US" sz="1600" dirty="0">
                <a:solidFill>
                  <a:srgbClr val="000000"/>
                </a:solidFill>
                <a:latin typeface="Arial" pitchFamily="34" charset="0"/>
                <a:ea typeface="微软雅黑" panose="020B0503020204020204" pitchFamily="34" charset="-122"/>
              </a:rPr>
              <a:t>技术实现网络虚拟化，逻辑网络和物理网络解耦</a:t>
            </a:r>
            <a:endParaRPr lang="zh-CN" altLang="en-US" sz="1600" dirty="0">
              <a:solidFill>
                <a:srgbClr val="000000"/>
              </a:solidFill>
              <a:latin typeface="Arial" pitchFamily="34" charset="0"/>
              <a:ea typeface="宋体" pitchFamily="2" charset="-122"/>
            </a:endParaRPr>
          </a:p>
        </p:txBody>
      </p:sp>
      <p:sp>
        <p:nvSpPr>
          <p:cNvPr id="11" name="矩形 10">
            <a:extLst>
              <a:ext uri="{FF2B5EF4-FFF2-40B4-BE49-F238E27FC236}">
                <a16:creationId xmlns:a16="http://schemas.microsoft.com/office/drawing/2014/main" id="{AD739CB3-1354-48B1-B815-B4FE5AAA0924}"/>
              </a:ext>
            </a:extLst>
          </p:cNvPr>
          <p:cNvSpPr/>
          <p:nvPr/>
        </p:nvSpPr>
        <p:spPr>
          <a:xfrm>
            <a:off x="7886468" y="4351732"/>
            <a:ext cx="3049587" cy="584775"/>
          </a:xfrm>
          <a:prstGeom prst="rect">
            <a:avLst/>
          </a:prstGeom>
        </p:spPr>
        <p:txBody>
          <a:bodyPr wrap="square">
            <a:spAutoFit/>
          </a:bodyPr>
          <a:lstStyle/>
          <a:p>
            <a:pPr fontAlgn="base">
              <a:spcBef>
                <a:spcPct val="0"/>
              </a:spcBef>
              <a:spcAft>
                <a:spcPct val="0"/>
              </a:spcAft>
            </a:pPr>
            <a:r>
              <a:rPr lang="zh-CN" altLang="en-US" sz="1600" dirty="0">
                <a:solidFill>
                  <a:srgbClr val="000000"/>
                </a:solidFill>
                <a:latin typeface="Arial" pitchFamily="34" charset="0"/>
                <a:ea typeface="微软雅黑" panose="020B0503020204020204" pitchFamily="34" charset="-122"/>
              </a:rPr>
              <a:t>基于</a:t>
            </a:r>
            <a:r>
              <a:rPr lang="en-US" altLang="zh-CN" sz="1600" dirty="0">
                <a:solidFill>
                  <a:srgbClr val="000000"/>
                </a:solidFill>
                <a:latin typeface="Arial" pitchFamily="34" charset="0"/>
                <a:ea typeface="微软雅黑" panose="020B0503020204020204" pitchFamily="34" charset="-122"/>
              </a:rPr>
              <a:t>SDN</a:t>
            </a:r>
            <a:r>
              <a:rPr lang="zh-CN" altLang="en-US" sz="1600" dirty="0">
                <a:solidFill>
                  <a:srgbClr val="000000"/>
                </a:solidFill>
                <a:latin typeface="Arial" pitchFamily="34" charset="0"/>
                <a:ea typeface="微软雅黑" panose="020B0503020204020204" pitchFamily="34" charset="-122"/>
              </a:rPr>
              <a:t>技术的统一资源调度（集成到</a:t>
            </a:r>
            <a:r>
              <a:rPr lang="en-US" altLang="zh-CN" sz="1600" dirty="0" err="1">
                <a:solidFill>
                  <a:srgbClr val="000000"/>
                </a:solidFill>
                <a:latin typeface="Arial" pitchFamily="34" charset="0"/>
                <a:ea typeface="微软雅黑" panose="020B0503020204020204" pitchFamily="34" charset="-122"/>
              </a:rPr>
              <a:t>CloudOS</a:t>
            </a:r>
            <a:r>
              <a:rPr lang="zh-CN" altLang="en-US" sz="1600" dirty="0">
                <a:solidFill>
                  <a:srgbClr val="000000"/>
                </a:solidFill>
                <a:latin typeface="Arial" pitchFamily="34" charset="0"/>
                <a:ea typeface="微软雅黑" panose="020B0503020204020204" pitchFamily="34" charset="-122"/>
              </a:rPr>
              <a:t>）</a:t>
            </a:r>
            <a:endParaRPr lang="zh-CN" altLang="en-US" sz="1600" dirty="0">
              <a:solidFill>
                <a:srgbClr val="000000"/>
              </a:solidFill>
              <a:latin typeface="Arial" pitchFamily="34" charset="0"/>
              <a:ea typeface="宋体" pitchFamily="2" charset="-122"/>
            </a:endParaRPr>
          </a:p>
        </p:txBody>
      </p:sp>
      <p:sp>
        <p:nvSpPr>
          <p:cNvPr id="12" name="矩形 11">
            <a:extLst>
              <a:ext uri="{FF2B5EF4-FFF2-40B4-BE49-F238E27FC236}">
                <a16:creationId xmlns:a16="http://schemas.microsoft.com/office/drawing/2014/main" id="{B1AD6CD3-50EF-40B2-B9CF-FC2AE1590CC1}"/>
              </a:ext>
            </a:extLst>
          </p:cNvPr>
          <p:cNvSpPr/>
          <p:nvPr/>
        </p:nvSpPr>
        <p:spPr bwMode="auto">
          <a:xfrm>
            <a:off x="7343535" y="3191266"/>
            <a:ext cx="423863" cy="434116"/>
          </a:xfrm>
          <a:prstGeom prst="rect">
            <a:avLst/>
          </a:prstGeom>
          <a:solidFill>
            <a:srgbClr val="0070C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2800" b="1" i="0" u="none" strike="noStrike" kern="0" cap="none" spc="0" normalizeH="0" baseline="0" noProof="0" dirty="0">
                <a:ln>
                  <a:noFill/>
                </a:ln>
                <a:solidFill>
                  <a:srgbClr val="FFFFFF"/>
                </a:solidFill>
                <a:effectLst/>
                <a:uLnTx/>
                <a:uFillTx/>
                <a:latin typeface="Arial" charset="0"/>
                <a:ea typeface="宋体" charset="-122"/>
              </a:rPr>
              <a:t>2</a:t>
            </a:r>
            <a:endParaRPr kumimoji="0" lang="zh-CN" altLang="en-US" sz="2800" b="1" i="0" u="none" strike="noStrike" kern="0" cap="none" spc="0" normalizeH="0" baseline="0" noProof="0" dirty="0">
              <a:ln>
                <a:noFill/>
              </a:ln>
              <a:solidFill>
                <a:srgbClr val="FFFFFF"/>
              </a:solidFill>
              <a:effectLst/>
              <a:uLnTx/>
              <a:uFillTx/>
              <a:latin typeface="Arial" charset="0"/>
              <a:ea typeface="宋体" charset="-122"/>
            </a:endParaRPr>
          </a:p>
        </p:txBody>
      </p:sp>
      <p:sp>
        <p:nvSpPr>
          <p:cNvPr id="13" name="矩形 12">
            <a:extLst>
              <a:ext uri="{FF2B5EF4-FFF2-40B4-BE49-F238E27FC236}">
                <a16:creationId xmlns:a16="http://schemas.microsoft.com/office/drawing/2014/main" id="{83104FEC-3FFB-4409-BF2A-93182E5649DF}"/>
              </a:ext>
            </a:extLst>
          </p:cNvPr>
          <p:cNvSpPr/>
          <p:nvPr/>
        </p:nvSpPr>
        <p:spPr bwMode="auto">
          <a:xfrm>
            <a:off x="7338773" y="4346596"/>
            <a:ext cx="423863" cy="434116"/>
          </a:xfrm>
          <a:prstGeom prst="rect">
            <a:avLst/>
          </a:prstGeom>
          <a:solidFill>
            <a:srgbClr val="0070C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2800" b="1" i="0" u="none" strike="noStrike" kern="0" cap="none" spc="0" normalizeH="0" baseline="0" noProof="0" dirty="0">
                <a:ln>
                  <a:noFill/>
                </a:ln>
                <a:solidFill>
                  <a:srgbClr val="FFFFFF"/>
                </a:solidFill>
                <a:effectLst/>
                <a:uLnTx/>
                <a:uFillTx/>
                <a:latin typeface="Arial" charset="0"/>
                <a:ea typeface="宋体" charset="-122"/>
              </a:rPr>
              <a:t>3</a:t>
            </a:r>
            <a:endParaRPr kumimoji="0" lang="zh-CN" altLang="en-US" sz="2800" b="1" i="0" u="none" strike="noStrike" kern="0" cap="none" spc="0" normalizeH="0" baseline="0" noProof="0" dirty="0">
              <a:ln>
                <a:noFill/>
              </a:ln>
              <a:solidFill>
                <a:srgbClr val="FFFFFF"/>
              </a:solidFill>
              <a:effectLst/>
              <a:uLnTx/>
              <a:uFillTx/>
              <a:latin typeface="Arial" charset="0"/>
              <a:ea typeface="宋体" charset="-122"/>
            </a:endParaRPr>
          </a:p>
        </p:txBody>
      </p:sp>
    </p:spTree>
    <p:extLst>
      <p:ext uri="{BB962C8B-B14F-4D97-AF65-F5344CB8AC3E}">
        <p14:creationId xmlns:p14="http://schemas.microsoft.com/office/powerpoint/2010/main" val="271051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6F770D5-516C-4CDA-8F41-36142A7BEC1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Leaf-Spine</a:t>
            </a:r>
            <a:r>
              <a:rPr lang="zh-CN" altLang="en-US" sz="2800" b="1" kern="0" dirty="0">
                <a:solidFill>
                  <a:srgbClr val="C00000"/>
                </a:solidFill>
                <a:latin typeface="微软雅黑" panose="020B0503020204020204" pitchFamily="34" charset="-122"/>
                <a:ea typeface="微软雅黑" panose="020B0503020204020204" pitchFamily="34" charset="-122"/>
              </a:rPr>
              <a:t>网络架构</a:t>
            </a:r>
          </a:p>
        </p:txBody>
      </p:sp>
      <p:grpSp>
        <p:nvGrpSpPr>
          <p:cNvPr id="2" name="组合 1">
            <a:extLst>
              <a:ext uri="{FF2B5EF4-FFF2-40B4-BE49-F238E27FC236}">
                <a16:creationId xmlns:a16="http://schemas.microsoft.com/office/drawing/2014/main" id="{26F57851-8EF6-4FE9-B482-4C7E29494883}"/>
              </a:ext>
            </a:extLst>
          </p:cNvPr>
          <p:cNvGrpSpPr/>
          <p:nvPr/>
        </p:nvGrpSpPr>
        <p:grpSpPr>
          <a:xfrm>
            <a:off x="453223" y="1074233"/>
            <a:ext cx="11143521" cy="5089899"/>
            <a:chOff x="1163229" y="1325507"/>
            <a:chExt cx="8927258" cy="4203088"/>
          </a:xfrm>
        </p:grpSpPr>
        <p:sp>
          <p:nvSpPr>
            <p:cNvPr id="4" name="矩形 3">
              <a:extLst>
                <a:ext uri="{FF2B5EF4-FFF2-40B4-BE49-F238E27FC236}">
                  <a16:creationId xmlns:a16="http://schemas.microsoft.com/office/drawing/2014/main" id="{81627396-85EE-46AF-81C6-7CEF534C7AE5}"/>
                </a:ext>
              </a:extLst>
            </p:cNvPr>
            <p:cNvSpPr/>
            <p:nvPr/>
          </p:nvSpPr>
          <p:spPr bwMode="auto">
            <a:xfrm>
              <a:off x="2419647" y="4745341"/>
              <a:ext cx="2535422" cy="599090"/>
            </a:xfrm>
            <a:prstGeom prst="rect">
              <a:avLst/>
            </a:prstGeom>
            <a:solidFill>
              <a:srgbClr val="FFCC9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VNF1</a:t>
              </a:r>
              <a:endParaRPr kumimoji="0" lang="zh-CN" altLang="en-US" sz="1200" b="0" i="0" u="none" strike="noStrike" kern="0" cap="none" spc="0" normalizeH="0" baseline="0" noProof="0" dirty="0">
                <a:ln>
                  <a:noFill/>
                </a:ln>
                <a:solidFill>
                  <a:srgbClr val="000000"/>
                </a:solidFill>
                <a:effectLst/>
                <a:uLnTx/>
                <a:uFillTx/>
                <a:latin typeface="Arial" charset="0"/>
                <a:ea typeface="宋体" charset="-122"/>
              </a:endParaRPr>
            </a:p>
          </p:txBody>
        </p:sp>
        <p:sp>
          <p:nvSpPr>
            <p:cNvPr id="6" name="矩形 5">
              <a:extLst>
                <a:ext uri="{FF2B5EF4-FFF2-40B4-BE49-F238E27FC236}">
                  <a16:creationId xmlns:a16="http://schemas.microsoft.com/office/drawing/2014/main" id="{7A188AF7-6058-4B47-9E90-9CBEE7D79378}"/>
                </a:ext>
              </a:extLst>
            </p:cNvPr>
            <p:cNvSpPr/>
            <p:nvPr/>
          </p:nvSpPr>
          <p:spPr bwMode="auto">
            <a:xfrm>
              <a:off x="7168248" y="3075832"/>
              <a:ext cx="863264" cy="1439977"/>
            </a:xfrm>
            <a:prstGeom prst="rect">
              <a:avLst/>
            </a:prstGeom>
            <a:solidFill>
              <a:srgbClr val="FFCC66">
                <a:lumMod val="20000"/>
                <a:lumOff val="80000"/>
              </a:srgbClr>
            </a:solidFill>
            <a:ln w="9525" cap="flat" cmpd="sng" algn="ctr">
              <a:solidFill>
                <a:srgbClr val="000000"/>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MANO</a:t>
              </a:r>
              <a:endParaRPr kumimoji="0" lang="zh-CN" altLang="en-US" sz="1200" b="0" i="0" u="none" strike="noStrike" kern="0" cap="none" spc="0" normalizeH="0" baseline="0" noProof="0" dirty="0">
                <a:ln>
                  <a:noFill/>
                </a:ln>
                <a:solidFill>
                  <a:srgbClr val="000000"/>
                </a:solidFill>
                <a:effectLst/>
                <a:uLnTx/>
                <a:uFillTx/>
                <a:latin typeface="Arial" charset="0"/>
                <a:ea typeface="宋体" charset="-122"/>
              </a:endParaRPr>
            </a:p>
          </p:txBody>
        </p:sp>
        <p:sp>
          <p:nvSpPr>
            <p:cNvPr id="8" name="矩形: 圆角 7">
              <a:extLst>
                <a:ext uri="{FF2B5EF4-FFF2-40B4-BE49-F238E27FC236}">
                  <a16:creationId xmlns:a16="http://schemas.microsoft.com/office/drawing/2014/main" id="{31BC3703-E51A-4CED-B163-1A8B0DD26D17}"/>
                </a:ext>
              </a:extLst>
            </p:cNvPr>
            <p:cNvSpPr/>
            <p:nvPr/>
          </p:nvSpPr>
          <p:spPr bwMode="auto">
            <a:xfrm>
              <a:off x="5519642" y="3206872"/>
              <a:ext cx="1291391" cy="1477241"/>
            </a:xfrm>
            <a:prstGeom prst="roundRect">
              <a:avLst/>
            </a:prstGeom>
            <a:solidFill>
              <a:srgbClr val="CCEC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1" i="0" u="none" strike="noStrike" kern="0" cap="none" spc="0" normalizeH="0" baseline="0" noProof="0" dirty="0">
                  <a:ln>
                    <a:noFill/>
                  </a:ln>
                  <a:solidFill>
                    <a:srgbClr val="000000"/>
                  </a:solidFill>
                  <a:effectLst/>
                  <a:uLnTx/>
                  <a:uFillTx/>
                  <a:latin typeface="Arial" charset="0"/>
                  <a:ea typeface="宋体" charset="-122"/>
                </a:rPr>
                <a:t>Edge Node</a:t>
              </a:r>
              <a:endParaRPr kumimoji="0" lang="zh-CN" altLang="en-US" sz="1050" b="1" i="0" u="none" strike="noStrike" kern="0" cap="none" spc="0" normalizeH="0" baseline="0" noProof="0" dirty="0">
                <a:ln>
                  <a:noFill/>
                </a:ln>
                <a:solidFill>
                  <a:srgbClr val="000000"/>
                </a:solidFill>
                <a:effectLst/>
                <a:uLnTx/>
                <a:uFillTx/>
                <a:latin typeface="Arial" charset="0"/>
                <a:ea typeface="宋体" charset="-122"/>
              </a:endParaRPr>
            </a:p>
          </p:txBody>
        </p:sp>
        <p:sp>
          <p:nvSpPr>
            <p:cNvPr id="9" name="矩形: 圆角 8">
              <a:extLst>
                <a:ext uri="{FF2B5EF4-FFF2-40B4-BE49-F238E27FC236}">
                  <a16:creationId xmlns:a16="http://schemas.microsoft.com/office/drawing/2014/main" id="{5059FFA8-2DEF-46D6-BE77-178EA4FFDDA7}"/>
                </a:ext>
              </a:extLst>
            </p:cNvPr>
            <p:cNvSpPr/>
            <p:nvPr/>
          </p:nvSpPr>
          <p:spPr bwMode="auto">
            <a:xfrm>
              <a:off x="4019379" y="3208062"/>
              <a:ext cx="1291391" cy="1477241"/>
            </a:xfrm>
            <a:prstGeom prst="roundRect">
              <a:avLst/>
            </a:prstGeom>
            <a:solidFill>
              <a:srgbClr val="CCEC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1" i="0" u="none" strike="noStrike" kern="0" cap="none" spc="0" normalizeH="0" baseline="0" noProof="0" dirty="0">
                  <a:ln>
                    <a:noFill/>
                  </a:ln>
                  <a:solidFill>
                    <a:srgbClr val="000000"/>
                  </a:solidFill>
                  <a:effectLst/>
                  <a:uLnTx/>
                  <a:uFillTx/>
                  <a:latin typeface="Arial" charset="0"/>
                  <a:ea typeface="宋体" charset="-122"/>
                </a:rPr>
                <a:t>Compute Node</a:t>
              </a:r>
              <a:endParaRPr kumimoji="0" lang="zh-CN" altLang="en-US" sz="1050" b="1" i="0" u="none" strike="noStrike" kern="0" cap="none" spc="0" normalizeH="0" baseline="0" noProof="0" dirty="0">
                <a:ln>
                  <a:noFill/>
                </a:ln>
                <a:solidFill>
                  <a:srgbClr val="000000"/>
                </a:solidFill>
                <a:effectLst/>
                <a:uLnTx/>
                <a:uFillTx/>
                <a:latin typeface="Arial" charset="0"/>
                <a:ea typeface="宋体" charset="-122"/>
              </a:endParaRPr>
            </a:p>
          </p:txBody>
        </p:sp>
        <p:sp>
          <p:nvSpPr>
            <p:cNvPr id="10" name="矩形: 圆角 9">
              <a:extLst>
                <a:ext uri="{FF2B5EF4-FFF2-40B4-BE49-F238E27FC236}">
                  <a16:creationId xmlns:a16="http://schemas.microsoft.com/office/drawing/2014/main" id="{E4B63BA4-9D8B-4FBA-B08D-A943B3E59AAA}"/>
                </a:ext>
              </a:extLst>
            </p:cNvPr>
            <p:cNvSpPr/>
            <p:nvPr/>
          </p:nvSpPr>
          <p:spPr bwMode="auto">
            <a:xfrm>
              <a:off x="2419647" y="3197371"/>
              <a:ext cx="1291391" cy="1477241"/>
            </a:xfrm>
            <a:prstGeom prst="roundRect">
              <a:avLst/>
            </a:prstGeom>
            <a:solidFill>
              <a:srgbClr val="CCEC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1" i="0" u="none" strike="noStrike" kern="0" cap="none" spc="0" normalizeH="0" baseline="0" noProof="0">
                  <a:ln>
                    <a:noFill/>
                  </a:ln>
                  <a:solidFill>
                    <a:srgbClr val="000000"/>
                  </a:solidFill>
                  <a:effectLst/>
                  <a:uLnTx/>
                  <a:uFillTx/>
                  <a:latin typeface="Arial" charset="0"/>
                  <a:ea typeface="宋体" charset="-122"/>
                </a:rPr>
                <a:t>Mgnt</a:t>
              </a:r>
              <a:r>
                <a:rPr kumimoji="0" lang="en-US" altLang="zh-CN" sz="1050" b="1" i="0" u="none" strike="noStrike" kern="0" cap="none" spc="0" normalizeH="0" baseline="0" noProof="0" dirty="0">
                  <a:ln>
                    <a:noFill/>
                  </a:ln>
                  <a:solidFill>
                    <a:srgbClr val="000000"/>
                  </a:solidFill>
                  <a:effectLst/>
                  <a:uLnTx/>
                  <a:uFillTx/>
                  <a:latin typeface="Arial" charset="0"/>
                  <a:ea typeface="宋体" charset="-122"/>
                </a:rPr>
                <a:t> Node</a:t>
              </a:r>
              <a:endParaRPr kumimoji="0" lang="zh-CN" altLang="en-US" sz="1050" b="1" i="0" u="none" strike="noStrike" kern="0" cap="none" spc="0" normalizeH="0" baseline="0" noProof="0" dirty="0">
                <a:ln>
                  <a:noFill/>
                </a:ln>
                <a:solidFill>
                  <a:srgbClr val="000000"/>
                </a:solidFill>
                <a:effectLst/>
                <a:uLnTx/>
                <a:uFillTx/>
                <a:latin typeface="Arial" charset="0"/>
                <a:ea typeface="宋体" charset="-122"/>
              </a:endParaRPr>
            </a:p>
          </p:txBody>
        </p:sp>
        <p:sp>
          <p:nvSpPr>
            <p:cNvPr id="11" name="梯形 10">
              <a:extLst>
                <a:ext uri="{FF2B5EF4-FFF2-40B4-BE49-F238E27FC236}">
                  <a16:creationId xmlns:a16="http://schemas.microsoft.com/office/drawing/2014/main" id="{968E358B-17EF-424C-BB58-5993CFB15ABA}"/>
                </a:ext>
              </a:extLst>
            </p:cNvPr>
            <p:cNvSpPr/>
            <p:nvPr/>
          </p:nvSpPr>
          <p:spPr bwMode="auto">
            <a:xfrm>
              <a:off x="2686025" y="1587434"/>
              <a:ext cx="3713971" cy="1477247"/>
            </a:xfrm>
            <a:prstGeom prst="trapezoid">
              <a:avLst>
                <a:gd name="adj" fmla="val 69162"/>
              </a:avLst>
            </a:prstGeom>
            <a:gradFill flip="none" rotWithShape="1">
              <a:gsLst>
                <a:gs pos="0">
                  <a:srgbClr val="66CCFF">
                    <a:tint val="66000"/>
                    <a:satMod val="160000"/>
                  </a:srgbClr>
                </a:gs>
                <a:gs pos="50000">
                  <a:srgbClr val="66CCFF">
                    <a:tint val="44500"/>
                    <a:satMod val="160000"/>
                  </a:srgbClr>
                </a:gs>
                <a:gs pos="100000">
                  <a:srgbClr val="66CCFF">
                    <a:tint val="23500"/>
                    <a:satMod val="160000"/>
                  </a:srgb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2" name="云形 11">
              <a:extLst>
                <a:ext uri="{FF2B5EF4-FFF2-40B4-BE49-F238E27FC236}">
                  <a16:creationId xmlns:a16="http://schemas.microsoft.com/office/drawing/2014/main" id="{A5A76A6A-3890-4D53-B982-CEB998E5AAC6}"/>
                </a:ext>
              </a:extLst>
            </p:cNvPr>
            <p:cNvSpPr/>
            <p:nvPr/>
          </p:nvSpPr>
          <p:spPr bwMode="auto">
            <a:xfrm>
              <a:off x="6156686" y="1657692"/>
              <a:ext cx="909014" cy="426074"/>
            </a:xfrm>
            <a:prstGeom prst="cloud">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IPBB</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3" name="矩形 12">
              <a:extLst>
                <a:ext uri="{FF2B5EF4-FFF2-40B4-BE49-F238E27FC236}">
                  <a16:creationId xmlns:a16="http://schemas.microsoft.com/office/drawing/2014/main" id="{2FE0F636-C100-440E-9573-64CD10889EBE}"/>
                </a:ext>
              </a:extLst>
            </p:cNvPr>
            <p:cNvSpPr/>
            <p:nvPr/>
          </p:nvSpPr>
          <p:spPr bwMode="auto">
            <a:xfrm>
              <a:off x="3821212" y="2040738"/>
              <a:ext cx="504000" cy="252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Spine</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4" name="矩形 13">
              <a:extLst>
                <a:ext uri="{FF2B5EF4-FFF2-40B4-BE49-F238E27FC236}">
                  <a16:creationId xmlns:a16="http://schemas.microsoft.com/office/drawing/2014/main" id="{8B657C6E-B226-478C-A3BA-1341AE767E25}"/>
                </a:ext>
              </a:extLst>
            </p:cNvPr>
            <p:cNvSpPr/>
            <p:nvPr/>
          </p:nvSpPr>
          <p:spPr bwMode="auto">
            <a:xfrm>
              <a:off x="4552421" y="2040738"/>
              <a:ext cx="504000" cy="252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Spine</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 name="矩形 14">
              <a:extLst>
                <a:ext uri="{FF2B5EF4-FFF2-40B4-BE49-F238E27FC236}">
                  <a16:creationId xmlns:a16="http://schemas.microsoft.com/office/drawing/2014/main" id="{AB9287A5-EADA-4595-A1D0-8DA2E51AF633}"/>
                </a:ext>
              </a:extLst>
            </p:cNvPr>
            <p:cNvSpPr/>
            <p:nvPr/>
          </p:nvSpPr>
          <p:spPr bwMode="auto">
            <a:xfrm>
              <a:off x="2486158" y="2997895"/>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 name="矩形 15">
              <a:extLst>
                <a:ext uri="{FF2B5EF4-FFF2-40B4-BE49-F238E27FC236}">
                  <a16:creationId xmlns:a16="http://schemas.microsoft.com/office/drawing/2014/main" id="{5C04D28E-670B-473F-AE98-090FD943908C}"/>
                </a:ext>
              </a:extLst>
            </p:cNvPr>
            <p:cNvSpPr/>
            <p:nvPr/>
          </p:nvSpPr>
          <p:spPr bwMode="auto">
            <a:xfrm>
              <a:off x="3140520" y="2999512"/>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7" name="直接连接符 16">
              <a:extLst>
                <a:ext uri="{FF2B5EF4-FFF2-40B4-BE49-F238E27FC236}">
                  <a16:creationId xmlns:a16="http://schemas.microsoft.com/office/drawing/2014/main" id="{55BAB1D4-DBAC-4076-810C-60DFEFDABF2B}"/>
                </a:ext>
              </a:extLst>
            </p:cNvPr>
            <p:cNvCxnSpPr>
              <a:stCxn id="15" idx="3"/>
              <a:endCxn id="16" idx="1"/>
            </p:cNvCxnSpPr>
            <p:nvPr/>
          </p:nvCxnSpPr>
          <p:spPr bwMode="auto">
            <a:xfrm>
              <a:off x="2990159" y="3141899"/>
              <a:ext cx="150362" cy="161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a:extLst>
                <a:ext uri="{FF2B5EF4-FFF2-40B4-BE49-F238E27FC236}">
                  <a16:creationId xmlns:a16="http://schemas.microsoft.com/office/drawing/2014/main" id="{70358377-8AFC-43A2-93DB-3C73CF63F533}"/>
                </a:ext>
              </a:extLst>
            </p:cNvPr>
            <p:cNvSpPr/>
            <p:nvPr/>
          </p:nvSpPr>
          <p:spPr bwMode="auto">
            <a:xfrm>
              <a:off x="4074478" y="2999512"/>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9" name="矩形 18">
              <a:extLst>
                <a:ext uri="{FF2B5EF4-FFF2-40B4-BE49-F238E27FC236}">
                  <a16:creationId xmlns:a16="http://schemas.microsoft.com/office/drawing/2014/main" id="{1B466574-1AD5-48BF-928A-9B6FC4AF69DA}"/>
                </a:ext>
              </a:extLst>
            </p:cNvPr>
            <p:cNvSpPr/>
            <p:nvPr/>
          </p:nvSpPr>
          <p:spPr bwMode="auto">
            <a:xfrm>
              <a:off x="4747916" y="2999512"/>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20" name="直接连接符 19">
              <a:extLst>
                <a:ext uri="{FF2B5EF4-FFF2-40B4-BE49-F238E27FC236}">
                  <a16:creationId xmlns:a16="http://schemas.microsoft.com/office/drawing/2014/main" id="{D5EA809E-FCE6-4961-9F66-7E4BD5027CF8}"/>
                </a:ext>
              </a:extLst>
            </p:cNvPr>
            <p:cNvCxnSpPr>
              <a:stCxn id="18" idx="3"/>
              <a:endCxn id="19" idx="1"/>
            </p:cNvCxnSpPr>
            <p:nvPr/>
          </p:nvCxnSpPr>
          <p:spPr bwMode="auto">
            <a:xfrm>
              <a:off x="4578478" y="3143512"/>
              <a:ext cx="169438"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a:extLst>
                <a:ext uri="{FF2B5EF4-FFF2-40B4-BE49-F238E27FC236}">
                  <a16:creationId xmlns:a16="http://schemas.microsoft.com/office/drawing/2014/main" id="{4183850B-6121-4C64-97BE-10C023FFB9C0}"/>
                </a:ext>
              </a:extLst>
            </p:cNvPr>
            <p:cNvSpPr/>
            <p:nvPr/>
          </p:nvSpPr>
          <p:spPr bwMode="auto">
            <a:xfrm>
              <a:off x="5581797" y="2997895"/>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Border</a:t>
              </a:r>
            </a:p>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22" name="矩形 21">
              <a:extLst>
                <a:ext uri="{FF2B5EF4-FFF2-40B4-BE49-F238E27FC236}">
                  <a16:creationId xmlns:a16="http://schemas.microsoft.com/office/drawing/2014/main" id="{FB562D08-360B-4EBA-A241-6F996BF117E5}"/>
                </a:ext>
              </a:extLst>
            </p:cNvPr>
            <p:cNvSpPr/>
            <p:nvPr/>
          </p:nvSpPr>
          <p:spPr bwMode="auto">
            <a:xfrm>
              <a:off x="6236194" y="2997895"/>
              <a:ext cx="504000" cy="288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Border</a:t>
              </a:r>
            </a:p>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Leaf</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连接符 22">
              <a:extLst>
                <a:ext uri="{FF2B5EF4-FFF2-40B4-BE49-F238E27FC236}">
                  <a16:creationId xmlns:a16="http://schemas.microsoft.com/office/drawing/2014/main" id="{578CEC7F-7F8A-49B2-ACE4-966B1ED49EC5}"/>
                </a:ext>
              </a:extLst>
            </p:cNvPr>
            <p:cNvCxnSpPr>
              <a:stCxn id="21" idx="3"/>
              <a:endCxn id="22" idx="1"/>
            </p:cNvCxnSpPr>
            <p:nvPr/>
          </p:nvCxnSpPr>
          <p:spPr bwMode="auto">
            <a:xfrm>
              <a:off x="6085800" y="3141895"/>
              <a:ext cx="150397"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a:extLst>
                <a:ext uri="{FF2B5EF4-FFF2-40B4-BE49-F238E27FC236}">
                  <a16:creationId xmlns:a16="http://schemas.microsoft.com/office/drawing/2014/main" id="{01256906-32DD-463E-B970-D1A52638CEAF}"/>
                </a:ext>
              </a:extLst>
            </p:cNvPr>
            <p:cNvCxnSpPr>
              <a:stCxn id="15" idx="0"/>
              <a:endCxn id="13" idx="2"/>
            </p:cNvCxnSpPr>
            <p:nvPr/>
          </p:nvCxnSpPr>
          <p:spPr bwMode="auto">
            <a:xfrm flipV="1">
              <a:off x="2738158" y="2292742"/>
              <a:ext cx="1335054"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E594319F-89B6-4E74-8289-29BC4D4CE312}"/>
                </a:ext>
              </a:extLst>
            </p:cNvPr>
            <p:cNvCxnSpPr>
              <a:cxnSpLocks/>
              <a:stCxn id="15" idx="0"/>
              <a:endCxn id="14" idx="2"/>
            </p:cNvCxnSpPr>
            <p:nvPr/>
          </p:nvCxnSpPr>
          <p:spPr bwMode="auto">
            <a:xfrm flipV="1">
              <a:off x="2738161" y="2292742"/>
              <a:ext cx="2066263"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D10F6424-6251-4341-B56F-6CD8D63857B4}"/>
                </a:ext>
              </a:extLst>
            </p:cNvPr>
            <p:cNvCxnSpPr>
              <a:stCxn id="16" idx="0"/>
              <a:endCxn id="13" idx="2"/>
            </p:cNvCxnSpPr>
            <p:nvPr/>
          </p:nvCxnSpPr>
          <p:spPr bwMode="auto">
            <a:xfrm flipV="1">
              <a:off x="3392520" y="2292738"/>
              <a:ext cx="680692"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264CBB31-E1DB-49AC-9C09-0A151864A981}"/>
                </a:ext>
              </a:extLst>
            </p:cNvPr>
            <p:cNvCxnSpPr>
              <a:cxnSpLocks/>
              <a:stCxn id="16" idx="0"/>
              <a:endCxn id="14" idx="2"/>
            </p:cNvCxnSpPr>
            <p:nvPr/>
          </p:nvCxnSpPr>
          <p:spPr bwMode="auto">
            <a:xfrm flipV="1">
              <a:off x="3392524" y="2292738"/>
              <a:ext cx="1411901"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142234AC-D0D2-4579-A414-7BA44F333E27}"/>
                </a:ext>
              </a:extLst>
            </p:cNvPr>
            <p:cNvCxnSpPr>
              <a:stCxn id="13" idx="2"/>
              <a:endCxn id="18" idx="0"/>
            </p:cNvCxnSpPr>
            <p:nvPr/>
          </p:nvCxnSpPr>
          <p:spPr bwMode="auto">
            <a:xfrm>
              <a:off x="4073212" y="2292738"/>
              <a:ext cx="253266"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a:extLst>
                <a:ext uri="{FF2B5EF4-FFF2-40B4-BE49-F238E27FC236}">
                  <a16:creationId xmlns:a16="http://schemas.microsoft.com/office/drawing/2014/main" id="{540F7F1B-5886-4F1E-8216-B9731D1C3134}"/>
                </a:ext>
              </a:extLst>
            </p:cNvPr>
            <p:cNvCxnSpPr>
              <a:cxnSpLocks/>
              <a:stCxn id="18" idx="0"/>
              <a:endCxn id="14" idx="2"/>
            </p:cNvCxnSpPr>
            <p:nvPr/>
          </p:nvCxnSpPr>
          <p:spPr bwMode="auto">
            <a:xfrm flipV="1">
              <a:off x="4326481" y="2292738"/>
              <a:ext cx="477943"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a:extLst>
                <a:ext uri="{FF2B5EF4-FFF2-40B4-BE49-F238E27FC236}">
                  <a16:creationId xmlns:a16="http://schemas.microsoft.com/office/drawing/2014/main" id="{B908D416-945C-4DBC-BC84-3B3327B5EA12}"/>
                </a:ext>
              </a:extLst>
            </p:cNvPr>
            <p:cNvCxnSpPr>
              <a:stCxn id="13" idx="2"/>
              <a:endCxn id="19" idx="0"/>
            </p:cNvCxnSpPr>
            <p:nvPr/>
          </p:nvCxnSpPr>
          <p:spPr bwMode="auto">
            <a:xfrm>
              <a:off x="4073212" y="2292738"/>
              <a:ext cx="926704"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a:extLst>
                <a:ext uri="{FF2B5EF4-FFF2-40B4-BE49-F238E27FC236}">
                  <a16:creationId xmlns:a16="http://schemas.microsoft.com/office/drawing/2014/main" id="{384DB12C-1F3C-483E-A062-804B82C44885}"/>
                </a:ext>
              </a:extLst>
            </p:cNvPr>
            <p:cNvCxnSpPr>
              <a:cxnSpLocks/>
              <a:stCxn id="19" idx="0"/>
              <a:endCxn id="14" idx="2"/>
            </p:cNvCxnSpPr>
            <p:nvPr/>
          </p:nvCxnSpPr>
          <p:spPr bwMode="auto">
            <a:xfrm flipH="1" flipV="1">
              <a:off x="4804425" y="2292738"/>
              <a:ext cx="195495"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a:extLst>
                <a:ext uri="{FF2B5EF4-FFF2-40B4-BE49-F238E27FC236}">
                  <a16:creationId xmlns:a16="http://schemas.microsoft.com/office/drawing/2014/main" id="{3D5EB7B3-16F8-44AD-BF51-1A96190BACC8}"/>
                </a:ext>
              </a:extLst>
            </p:cNvPr>
            <p:cNvCxnSpPr>
              <a:stCxn id="13" idx="2"/>
              <a:endCxn id="21" idx="0"/>
            </p:cNvCxnSpPr>
            <p:nvPr/>
          </p:nvCxnSpPr>
          <p:spPr bwMode="auto">
            <a:xfrm>
              <a:off x="4073216" y="2292742"/>
              <a:ext cx="1760585"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a:extLst>
                <a:ext uri="{FF2B5EF4-FFF2-40B4-BE49-F238E27FC236}">
                  <a16:creationId xmlns:a16="http://schemas.microsoft.com/office/drawing/2014/main" id="{90F5AB08-F273-45C3-83E9-B91C36BAD008}"/>
                </a:ext>
              </a:extLst>
            </p:cNvPr>
            <p:cNvCxnSpPr>
              <a:stCxn id="13" idx="2"/>
              <a:endCxn id="22" idx="0"/>
            </p:cNvCxnSpPr>
            <p:nvPr/>
          </p:nvCxnSpPr>
          <p:spPr bwMode="auto">
            <a:xfrm>
              <a:off x="4073212" y="2292742"/>
              <a:ext cx="2414982"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975EEFB3-24C0-4B16-AC7F-62D0FA24700E}"/>
                </a:ext>
              </a:extLst>
            </p:cNvPr>
            <p:cNvCxnSpPr>
              <a:cxnSpLocks/>
              <a:stCxn id="14" idx="2"/>
              <a:endCxn id="22" idx="0"/>
            </p:cNvCxnSpPr>
            <p:nvPr/>
          </p:nvCxnSpPr>
          <p:spPr bwMode="auto">
            <a:xfrm>
              <a:off x="4804425" y="2292742"/>
              <a:ext cx="1683773"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a:extLst>
                <a:ext uri="{FF2B5EF4-FFF2-40B4-BE49-F238E27FC236}">
                  <a16:creationId xmlns:a16="http://schemas.microsoft.com/office/drawing/2014/main" id="{923E872A-380D-4C1C-82A5-034BF954CE17}"/>
                </a:ext>
              </a:extLst>
            </p:cNvPr>
            <p:cNvCxnSpPr>
              <a:cxnSpLocks/>
              <a:stCxn id="14" idx="2"/>
              <a:endCxn id="21" idx="0"/>
            </p:cNvCxnSpPr>
            <p:nvPr/>
          </p:nvCxnSpPr>
          <p:spPr bwMode="auto">
            <a:xfrm>
              <a:off x="4804422" y="2292742"/>
              <a:ext cx="1029376"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矩形 35">
              <a:extLst>
                <a:ext uri="{FF2B5EF4-FFF2-40B4-BE49-F238E27FC236}">
                  <a16:creationId xmlns:a16="http://schemas.microsoft.com/office/drawing/2014/main" id="{1AFBAFD1-9E1F-4017-86A4-13F3B08B9096}"/>
                </a:ext>
              </a:extLst>
            </p:cNvPr>
            <p:cNvSpPr/>
            <p:nvPr/>
          </p:nvSpPr>
          <p:spPr bwMode="auto">
            <a:xfrm>
              <a:off x="6337935" y="2020366"/>
              <a:ext cx="576000" cy="252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DC GW</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37" name="直接连接符 36">
              <a:extLst>
                <a:ext uri="{FF2B5EF4-FFF2-40B4-BE49-F238E27FC236}">
                  <a16:creationId xmlns:a16="http://schemas.microsoft.com/office/drawing/2014/main" id="{8377EDF1-5437-4E4E-B276-EF34AD391DFE}"/>
                </a:ext>
              </a:extLst>
            </p:cNvPr>
            <p:cNvCxnSpPr>
              <a:cxnSpLocks/>
              <a:stCxn id="21" idx="0"/>
              <a:endCxn id="36" idx="2"/>
            </p:cNvCxnSpPr>
            <p:nvPr/>
          </p:nvCxnSpPr>
          <p:spPr bwMode="auto">
            <a:xfrm flipV="1">
              <a:off x="5833798" y="2272370"/>
              <a:ext cx="792138" cy="72552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a:extLst>
                <a:ext uri="{FF2B5EF4-FFF2-40B4-BE49-F238E27FC236}">
                  <a16:creationId xmlns:a16="http://schemas.microsoft.com/office/drawing/2014/main" id="{C7BF174C-E1EF-4001-9E73-06CCBBC255A4}"/>
                </a:ext>
              </a:extLst>
            </p:cNvPr>
            <p:cNvCxnSpPr>
              <a:cxnSpLocks/>
              <a:stCxn id="36" idx="2"/>
              <a:endCxn id="22" idx="0"/>
            </p:cNvCxnSpPr>
            <p:nvPr/>
          </p:nvCxnSpPr>
          <p:spPr bwMode="auto">
            <a:xfrm flipH="1">
              <a:off x="6488198" y="2272370"/>
              <a:ext cx="137741" cy="72552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a:extLst>
                <a:ext uri="{FF2B5EF4-FFF2-40B4-BE49-F238E27FC236}">
                  <a16:creationId xmlns:a16="http://schemas.microsoft.com/office/drawing/2014/main" id="{9B8B583A-0912-4219-99EC-F6B67FBEA83B}"/>
                </a:ext>
              </a:extLst>
            </p:cNvPr>
            <p:cNvSpPr/>
            <p:nvPr/>
          </p:nvSpPr>
          <p:spPr bwMode="auto">
            <a:xfrm>
              <a:off x="3090003" y="2040738"/>
              <a:ext cx="504000" cy="252000"/>
            </a:xfrm>
            <a:prstGeom prst="rect">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Spine</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40" name="矩形 39">
              <a:extLst>
                <a:ext uri="{FF2B5EF4-FFF2-40B4-BE49-F238E27FC236}">
                  <a16:creationId xmlns:a16="http://schemas.microsoft.com/office/drawing/2014/main" id="{B655E552-BBF4-4718-8F50-545D72B5192B}"/>
                </a:ext>
              </a:extLst>
            </p:cNvPr>
            <p:cNvSpPr/>
            <p:nvPr/>
          </p:nvSpPr>
          <p:spPr bwMode="auto">
            <a:xfrm>
              <a:off x="5283629" y="2040738"/>
              <a:ext cx="504000" cy="252000"/>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Spine</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41" name="直接连接符 40">
              <a:extLst>
                <a:ext uri="{FF2B5EF4-FFF2-40B4-BE49-F238E27FC236}">
                  <a16:creationId xmlns:a16="http://schemas.microsoft.com/office/drawing/2014/main" id="{F5107846-3F10-4BB7-BD1A-703C46732AB3}"/>
                </a:ext>
              </a:extLst>
            </p:cNvPr>
            <p:cNvCxnSpPr>
              <a:stCxn id="15" idx="0"/>
              <a:endCxn id="39" idx="2"/>
            </p:cNvCxnSpPr>
            <p:nvPr/>
          </p:nvCxnSpPr>
          <p:spPr bwMode="auto">
            <a:xfrm flipV="1">
              <a:off x="2738162" y="2292742"/>
              <a:ext cx="603845"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a:extLst>
                <a:ext uri="{FF2B5EF4-FFF2-40B4-BE49-F238E27FC236}">
                  <a16:creationId xmlns:a16="http://schemas.microsoft.com/office/drawing/2014/main" id="{268F3138-3E18-4AC6-AFAC-E8C755D6E598}"/>
                </a:ext>
              </a:extLst>
            </p:cNvPr>
            <p:cNvCxnSpPr>
              <a:stCxn id="15" idx="0"/>
              <a:endCxn id="40" idx="2"/>
            </p:cNvCxnSpPr>
            <p:nvPr/>
          </p:nvCxnSpPr>
          <p:spPr bwMode="auto">
            <a:xfrm flipV="1">
              <a:off x="2738162" y="2292742"/>
              <a:ext cx="2797471"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a:extLst>
                <a:ext uri="{FF2B5EF4-FFF2-40B4-BE49-F238E27FC236}">
                  <a16:creationId xmlns:a16="http://schemas.microsoft.com/office/drawing/2014/main" id="{6584D898-4852-4012-9536-BC53AAC1D70B}"/>
                </a:ext>
              </a:extLst>
            </p:cNvPr>
            <p:cNvCxnSpPr>
              <a:stCxn id="39" idx="2"/>
              <a:endCxn id="16" idx="0"/>
            </p:cNvCxnSpPr>
            <p:nvPr/>
          </p:nvCxnSpPr>
          <p:spPr bwMode="auto">
            <a:xfrm>
              <a:off x="3342006" y="2292738"/>
              <a:ext cx="50517"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a:extLst>
                <a:ext uri="{FF2B5EF4-FFF2-40B4-BE49-F238E27FC236}">
                  <a16:creationId xmlns:a16="http://schemas.microsoft.com/office/drawing/2014/main" id="{AA334330-B176-45F8-9AD7-3D75F66F3107}"/>
                </a:ext>
              </a:extLst>
            </p:cNvPr>
            <p:cNvCxnSpPr>
              <a:stCxn id="39" idx="2"/>
              <a:endCxn id="18" idx="0"/>
            </p:cNvCxnSpPr>
            <p:nvPr/>
          </p:nvCxnSpPr>
          <p:spPr bwMode="auto">
            <a:xfrm>
              <a:off x="3342007" y="2292738"/>
              <a:ext cx="984475"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a:extLst>
                <a:ext uri="{FF2B5EF4-FFF2-40B4-BE49-F238E27FC236}">
                  <a16:creationId xmlns:a16="http://schemas.microsoft.com/office/drawing/2014/main" id="{11611625-DA15-4BF7-876E-DB2D11B25970}"/>
                </a:ext>
              </a:extLst>
            </p:cNvPr>
            <p:cNvCxnSpPr>
              <a:stCxn id="39" idx="2"/>
              <a:endCxn id="19" idx="0"/>
            </p:cNvCxnSpPr>
            <p:nvPr/>
          </p:nvCxnSpPr>
          <p:spPr bwMode="auto">
            <a:xfrm>
              <a:off x="3342006" y="2292738"/>
              <a:ext cx="1657913"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a:extLst>
                <a:ext uri="{FF2B5EF4-FFF2-40B4-BE49-F238E27FC236}">
                  <a16:creationId xmlns:a16="http://schemas.microsoft.com/office/drawing/2014/main" id="{A3552B5A-7F7A-4168-9A39-DD4A761A36EE}"/>
                </a:ext>
              </a:extLst>
            </p:cNvPr>
            <p:cNvCxnSpPr>
              <a:stCxn id="39" idx="2"/>
              <a:endCxn id="21" idx="0"/>
            </p:cNvCxnSpPr>
            <p:nvPr/>
          </p:nvCxnSpPr>
          <p:spPr bwMode="auto">
            <a:xfrm>
              <a:off x="3342003" y="2292742"/>
              <a:ext cx="2491794"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a:extLst>
                <a:ext uri="{FF2B5EF4-FFF2-40B4-BE49-F238E27FC236}">
                  <a16:creationId xmlns:a16="http://schemas.microsoft.com/office/drawing/2014/main" id="{32068195-A8DA-4A2E-94DA-5961E017EA1F}"/>
                </a:ext>
              </a:extLst>
            </p:cNvPr>
            <p:cNvCxnSpPr>
              <a:stCxn id="39" idx="2"/>
              <a:endCxn id="22" idx="0"/>
            </p:cNvCxnSpPr>
            <p:nvPr/>
          </p:nvCxnSpPr>
          <p:spPr bwMode="auto">
            <a:xfrm>
              <a:off x="3342006" y="2292742"/>
              <a:ext cx="3146191"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a:extLst>
                <a:ext uri="{FF2B5EF4-FFF2-40B4-BE49-F238E27FC236}">
                  <a16:creationId xmlns:a16="http://schemas.microsoft.com/office/drawing/2014/main" id="{1E806459-6C26-434E-BE1B-96E231D13BD5}"/>
                </a:ext>
              </a:extLst>
            </p:cNvPr>
            <p:cNvCxnSpPr>
              <a:stCxn id="40" idx="2"/>
              <a:endCxn id="16" idx="0"/>
            </p:cNvCxnSpPr>
            <p:nvPr/>
          </p:nvCxnSpPr>
          <p:spPr bwMode="auto">
            <a:xfrm flipH="1">
              <a:off x="3392523" y="2292738"/>
              <a:ext cx="2143109"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834F3BB0-5653-48DC-AF3F-309EF765D7DF}"/>
                </a:ext>
              </a:extLst>
            </p:cNvPr>
            <p:cNvCxnSpPr>
              <a:stCxn id="40" idx="2"/>
              <a:endCxn id="18" idx="0"/>
            </p:cNvCxnSpPr>
            <p:nvPr/>
          </p:nvCxnSpPr>
          <p:spPr bwMode="auto">
            <a:xfrm flipH="1">
              <a:off x="4326482" y="2292738"/>
              <a:ext cx="1209151"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a:extLst>
                <a:ext uri="{FF2B5EF4-FFF2-40B4-BE49-F238E27FC236}">
                  <a16:creationId xmlns:a16="http://schemas.microsoft.com/office/drawing/2014/main" id="{167958A7-4166-478E-B125-B0826AC7C919}"/>
                </a:ext>
              </a:extLst>
            </p:cNvPr>
            <p:cNvCxnSpPr>
              <a:stCxn id="40" idx="2"/>
              <a:endCxn id="19" idx="0"/>
            </p:cNvCxnSpPr>
            <p:nvPr/>
          </p:nvCxnSpPr>
          <p:spPr bwMode="auto">
            <a:xfrm flipH="1">
              <a:off x="4999920" y="2292738"/>
              <a:ext cx="535713" cy="7067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a:extLst>
                <a:ext uri="{FF2B5EF4-FFF2-40B4-BE49-F238E27FC236}">
                  <a16:creationId xmlns:a16="http://schemas.microsoft.com/office/drawing/2014/main" id="{DCED4336-116D-4125-9C3C-84C45CD0337A}"/>
                </a:ext>
              </a:extLst>
            </p:cNvPr>
            <p:cNvCxnSpPr>
              <a:stCxn id="40" idx="2"/>
              <a:endCxn id="21" idx="0"/>
            </p:cNvCxnSpPr>
            <p:nvPr/>
          </p:nvCxnSpPr>
          <p:spPr bwMode="auto">
            <a:xfrm>
              <a:off x="5535629" y="2292742"/>
              <a:ext cx="298168"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a:extLst>
                <a:ext uri="{FF2B5EF4-FFF2-40B4-BE49-F238E27FC236}">
                  <a16:creationId xmlns:a16="http://schemas.microsoft.com/office/drawing/2014/main" id="{778340DD-B6C3-4245-BEEF-7A8C387707EF}"/>
                </a:ext>
              </a:extLst>
            </p:cNvPr>
            <p:cNvCxnSpPr>
              <a:stCxn id="40" idx="2"/>
              <a:endCxn id="22" idx="0"/>
            </p:cNvCxnSpPr>
            <p:nvPr/>
          </p:nvCxnSpPr>
          <p:spPr bwMode="auto">
            <a:xfrm>
              <a:off x="5535632" y="2292742"/>
              <a:ext cx="952565" cy="70515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椭圆 52">
              <a:extLst>
                <a:ext uri="{FF2B5EF4-FFF2-40B4-BE49-F238E27FC236}">
                  <a16:creationId xmlns:a16="http://schemas.microsoft.com/office/drawing/2014/main" id="{DBEFFC5E-0A5C-4392-A97F-6AA9A59C722A}"/>
                </a:ext>
              </a:extLst>
            </p:cNvPr>
            <p:cNvSpPr/>
            <p:nvPr/>
          </p:nvSpPr>
          <p:spPr bwMode="auto">
            <a:xfrm rot="2532031">
              <a:off x="2876870" y="2693916"/>
              <a:ext cx="481597" cy="147051"/>
            </a:xfrm>
            <a:prstGeom prst="ellipse">
              <a:avLst/>
            </a:prstGeom>
            <a:noFill/>
            <a:ln w="19050" cap="flat" cmpd="sng" algn="ctr">
              <a:solidFill>
                <a:srgbClr val="000000"/>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1"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54" name="直接连接符 53">
              <a:extLst>
                <a:ext uri="{FF2B5EF4-FFF2-40B4-BE49-F238E27FC236}">
                  <a16:creationId xmlns:a16="http://schemas.microsoft.com/office/drawing/2014/main" id="{0AD0F624-9BEF-4545-8A47-6A2BCF89362C}"/>
                </a:ext>
              </a:extLst>
            </p:cNvPr>
            <p:cNvCxnSpPr>
              <a:cxnSpLocks/>
              <a:stCxn id="53" idx="2"/>
            </p:cNvCxnSpPr>
            <p:nvPr/>
          </p:nvCxnSpPr>
          <p:spPr bwMode="auto">
            <a:xfrm flipH="1" flipV="1">
              <a:off x="2891124" y="2460687"/>
              <a:ext cx="48158" cy="14500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a:extLst>
                <a:ext uri="{FF2B5EF4-FFF2-40B4-BE49-F238E27FC236}">
                  <a16:creationId xmlns:a16="http://schemas.microsoft.com/office/drawing/2014/main" id="{64A1A6CF-1427-4C4C-A1DD-8EF166157EAE}"/>
                </a:ext>
              </a:extLst>
            </p:cNvPr>
            <p:cNvCxnSpPr/>
            <p:nvPr/>
          </p:nvCxnSpPr>
          <p:spPr bwMode="auto">
            <a:xfrm flipH="1">
              <a:off x="2352966" y="2460687"/>
              <a:ext cx="540000"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文本框 55">
              <a:extLst>
                <a:ext uri="{FF2B5EF4-FFF2-40B4-BE49-F238E27FC236}">
                  <a16:creationId xmlns:a16="http://schemas.microsoft.com/office/drawing/2014/main" id="{13A57F46-2A34-4982-88E4-CAF1CFBFB07A}"/>
                </a:ext>
              </a:extLst>
            </p:cNvPr>
            <p:cNvSpPr txBox="1"/>
            <p:nvPr/>
          </p:nvSpPr>
          <p:spPr>
            <a:xfrm>
              <a:off x="2319708" y="2187088"/>
              <a:ext cx="593432" cy="261610"/>
            </a:xfrm>
            <a:prstGeom prst="rect">
              <a:avLst/>
            </a:prstGeom>
            <a:noFill/>
          </p:spPr>
          <p:txBody>
            <a:bodyPr wrap="none" rtlCol="0">
              <a:spAutoFit/>
            </a:bodyPr>
            <a:lstStyle>
              <a:defPPr>
                <a:defRPr lang="zh-CN"/>
              </a:defPPr>
              <a:lvl1pPr>
                <a:defRPr sz="1100" b="0"/>
              </a:lvl1pPr>
            </a:lstStyle>
            <a:p>
              <a:pPr fontAlgn="base">
                <a:spcBef>
                  <a:spcPct val="0"/>
                </a:spcBef>
                <a:spcAft>
                  <a:spcPct val="0"/>
                </a:spcAft>
              </a:pPr>
              <a:r>
                <a:rPr lang="en-US" altLang="zh-CN" dirty="0">
                  <a:solidFill>
                    <a:srgbClr val="000000"/>
                  </a:solidFill>
                  <a:latin typeface="Arial" pitchFamily="34" charset="0"/>
                  <a:ea typeface="宋体" pitchFamily="2" charset="-122"/>
                </a:rPr>
                <a:t>ECMP</a:t>
              </a:r>
              <a:endParaRPr lang="zh-CN" altLang="en-US" dirty="0">
                <a:solidFill>
                  <a:srgbClr val="000000"/>
                </a:solidFill>
                <a:latin typeface="Arial" pitchFamily="34" charset="0"/>
                <a:ea typeface="宋体" pitchFamily="2" charset="-122"/>
              </a:endParaRPr>
            </a:p>
          </p:txBody>
        </p:sp>
        <p:sp>
          <p:nvSpPr>
            <p:cNvPr id="57" name="矩形 56">
              <a:extLst>
                <a:ext uri="{FF2B5EF4-FFF2-40B4-BE49-F238E27FC236}">
                  <a16:creationId xmlns:a16="http://schemas.microsoft.com/office/drawing/2014/main" id="{28129B60-F592-4197-B863-D8FD386926D8}"/>
                </a:ext>
              </a:extLst>
            </p:cNvPr>
            <p:cNvSpPr/>
            <p:nvPr/>
          </p:nvSpPr>
          <p:spPr bwMode="auto">
            <a:xfrm>
              <a:off x="3680068" y="1325507"/>
              <a:ext cx="1719302" cy="275532"/>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SDN Controller</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58" name="矩形 57">
              <a:extLst>
                <a:ext uri="{FF2B5EF4-FFF2-40B4-BE49-F238E27FC236}">
                  <a16:creationId xmlns:a16="http://schemas.microsoft.com/office/drawing/2014/main" id="{CC8AC677-F054-4726-8AAD-8CC4A1176DEA}"/>
                </a:ext>
              </a:extLst>
            </p:cNvPr>
            <p:cNvSpPr/>
            <p:nvPr/>
          </p:nvSpPr>
          <p:spPr bwMode="auto">
            <a:xfrm>
              <a:off x="2667049" y="3388417"/>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err="1">
                  <a:ln>
                    <a:noFill/>
                  </a:ln>
                  <a:solidFill>
                    <a:srgbClr val="000000"/>
                  </a:solidFill>
                  <a:effectLst/>
                  <a:uLnTx/>
                  <a:uFillTx/>
                  <a:latin typeface="Arial" charset="0"/>
                  <a:ea typeface="宋体" charset="-122"/>
                </a:rPr>
                <a:t>Openstack</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59" name="矩形 58">
              <a:extLst>
                <a:ext uri="{FF2B5EF4-FFF2-40B4-BE49-F238E27FC236}">
                  <a16:creationId xmlns:a16="http://schemas.microsoft.com/office/drawing/2014/main" id="{E3819B88-AA51-4764-BBFC-E880FCC107B4}"/>
                </a:ext>
              </a:extLst>
            </p:cNvPr>
            <p:cNvSpPr/>
            <p:nvPr/>
          </p:nvSpPr>
          <p:spPr bwMode="auto">
            <a:xfrm>
              <a:off x="2667049" y="3736115"/>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MANO</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60" name="矩形 59">
              <a:extLst>
                <a:ext uri="{FF2B5EF4-FFF2-40B4-BE49-F238E27FC236}">
                  <a16:creationId xmlns:a16="http://schemas.microsoft.com/office/drawing/2014/main" id="{87117AB7-B80E-426F-A54D-A00A09F94106}"/>
                </a:ext>
              </a:extLst>
            </p:cNvPr>
            <p:cNvSpPr/>
            <p:nvPr/>
          </p:nvSpPr>
          <p:spPr bwMode="auto">
            <a:xfrm>
              <a:off x="2659530" y="4082934"/>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OSS</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61" name="连接符: 肘形 60">
              <a:extLst>
                <a:ext uri="{FF2B5EF4-FFF2-40B4-BE49-F238E27FC236}">
                  <a16:creationId xmlns:a16="http://schemas.microsoft.com/office/drawing/2014/main" id="{4F88843B-DBF4-44E2-82F3-42F877A3E5D1}"/>
                </a:ext>
              </a:extLst>
            </p:cNvPr>
            <p:cNvCxnSpPr>
              <a:stCxn id="16" idx="3"/>
              <a:endCxn id="58" idx="3"/>
            </p:cNvCxnSpPr>
            <p:nvPr/>
          </p:nvCxnSpPr>
          <p:spPr bwMode="auto">
            <a:xfrm flipH="1">
              <a:off x="3423053" y="3143516"/>
              <a:ext cx="221471" cy="370905"/>
            </a:xfrm>
            <a:prstGeom prst="bentConnector3">
              <a:avLst>
                <a:gd name="adj1" fmla="val -6288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连接符: 肘形 61">
              <a:extLst>
                <a:ext uri="{FF2B5EF4-FFF2-40B4-BE49-F238E27FC236}">
                  <a16:creationId xmlns:a16="http://schemas.microsoft.com/office/drawing/2014/main" id="{EFDF25DD-B63A-41C1-91DD-39D5782AE04C}"/>
                </a:ext>
              </a:extLst>
            </p:cNvPr>
            <p:cNvCxnSpPr>
              <a:stCxn id="59" idx="3"/>
              <a:endCxn id="16" idx="3"/>
            </p:cNvCxnSpPr>
            <p:nvPr/>
          </p:nvCxnSpPr>
          <p:spPr bwMode="auto">
            <a:xfrm flipV="1">
              <a:off x="3423053" y="3143515"/>
              <a:ext cx="221471" cy="718603"/>
            </a:xfrm>
            <a:prstGeom prst="bentConnector3">
              <a:avLst>
                <a:gd name="adj1" fmla="val 161645"/>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连接符: 肘形 62">
              <a:extLst>
                <a:ext uri="{FF2B5EF4-FFF2-40B4-BE49-F238E27FC236}">
                  <a16:creationId xmlns:a16="http://schemas.microsoft.com/office/drawing/2014/main" id="{4F3A69F1-4AE1-4C33-A033-526391583A32}"/>
                </a:ext>
              </a:extLst>
            </p:cNvPr>
            <p:cNvCxnSpPr>
              <a:stCxn id="60" idx="3"/>
              <a:endCxn id="16" idx="3"/>
            </p:cNvCxnSpPr>
            <p:nvPr/>
          </p:nvCxnSpPr>
          <p:spPr bwMode="auto">
            <a:xfrm flipV="1">
              <a:off x="3415531" y="3143512"/>
              <a:ext cx="228990" cy="1065422"/>
            </a:xfrm>
            <a:prstGeom prst="bentConnector3">
              <a:avLst>
                <a:gd name="adj1" fmla="val 160816"/>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连接符: 肘形 63">
              <a:extLst>
                <a:ext uri="{FF2B5EF4-FFF2-40B4-BE49-F238E27FC236}">
                  <a16:creationId xmlns:a16="http://schemas.microsoft.com/office/drawing/2014/main" id="{A1F192D6-E401-4069-8DB8-21087CBF29A8}"/>
                </a:ext>
              </a:extLst>
            </p:cNvPr>
            <p:cNvCxnSpPr>
              <a:stCxn id="58" idx="1"/>
              <a:endCxn id="15" idx="1"/>
            </p:cNvCxnSpPr>
            <p:nvPr/>
          </p:nvCxnSpPr>
          <p:spPr bwMode="auto">
            <a:xfrm rot="10800000">
              <a:off x="2486163" y="3141895"/>
              <a:ext cx="180891" cy="372522"/>
            </a:xfrm>
            <a:prstGeom prst="bentConnector3">
              <a:avLst>
                <a:gd name="adj1" fmla="val 226374"/>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连接符: 肘形 64">
              <a:extLst>
                <a:ext uri="{FF2B5EF4-FFF2-40B4-BE49-F238E27FC236}">
                  <a16:creationId xmlns:a16="http://schemas.microsoft.com/office/drawing/2014/main" id="{37486057-3BA0-4601-B40D-A81FC0BA8597}"/>
                </a:ext>
              </a:extLst>
            </p:cNvPr>
            <p:cNvCxnSpPr>
              <a:stCxn id="59" idx="1"/>
              <a:endCxn id="15" idx="1"/>
            </p:cNvCxnSpPr>
            <p:nvPr/>
          </p:nvCxnSpPr>
          <p:spPr bwMode="auto">
            <a:xfrm rot="10800000">
              <a:off x="2486163" y="3141895"/>
              <a:ext cx="180891" cy="720220"/>
            </a:xfrm>
            <a:prstGeom prst="bentConnector3">
              <a:avLst>
                <a:gd name="adj1" fmla="val 226374"/>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连接符: 肘形 65">
              <a:extLst>
                <a:ext uri="{FF2B5EF4-FFF2-40B4-BE49-F238E27FC236}">
                  <a16:creationId xmlns:a16="http://schemas.microsoft.com/office/drawing/2014/main" id="{7EE27827-CCB9-401E-8B05-7489C39F8D12}"/>
                </a:ext>
              </a:extLst>
            </p:cNvPr>
            <p:cNvCxnSpPr>
              <a:cxnSpLocks/>
              <a:stCxn id="60" idx="1"/>
              <a:endCxn id="15" idx="1"/>
            </p:cNvCxnSpPr>
            <p:nvPr/>
          </p:nvCxnSpPr>
          <p:spPr bwMode="auto">
            <a:xfrm rot="10800000">
              <a:off x="2486158" y="3141900"/>
              <a:ext cx="173372" cy="1067039"/>
            </a:xfrm>
            <a:prstGeom prst="bentConnector3">
              <a:avLst>
                <a:gd name="adj1" fmla="val 231855"/>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矩形 66">
              <a:extLst>
                <a:ext uri="{FF2B5EF4-FFF2-40B4-BE49-F238E27FC236}">
                  <a16:creationId xmlns:a16="http://schemas.microsoft.com/office/drawing/2014/main" id="{F25A555C-633A-4B68-A3EC-ED94988A3D5F}"/>
                </a:ext>
              </a:extLst>
            </p:cNvPr>
            <p:cNvSpPr/>
            <p:nvPr/>
          </p:nvSpPr>
          <p:spPr bwMode="auto">
            <a:xfrm>
              <a:off x="4266781" y="3399108"/>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68" name="矩形 67">
              <a:extLst>
                <a:ext uri="{FF2B5EF4-FFF2-40B4-BE49-F238E27FC236}">
                  <a16:creationId xmlns:a16="http://schemas.microsoft.com/office/drawing/2014/main" id="{D4D32B34-E680-4629-9E77-54C1AE7FE160}"/>
                </a:ext>
              </a:extLst>
            </p:cNvPr>
            <p:cNvSpPr/>
            <p:nvPr/>
          </p:nvSpPr>
          <p:spPr bwMode="auto">
            <a:xfrm>
              <a:off x="4266781" y="3746806"/>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69" name="矩形 68">
              <a:extLst>
                <a:ext uri="{FF2B5EF4-FFF2-40B4-BE49-F238E27FC236}">
                  <a16:creationId xmlns:a16="http://schemas.microsoft.com/office/drawing/2014/main" id="{ACAC513D-87E4-4915-8EE4-BF089E0DF22C}"/>
                </a:ext>
              </a:extLst>
            </p:cNvPr>
            <p:cNvSpPr/>
            <p:nvPr/>
          </p:nvSpPr>
          <p:spPr bwMode="auto">
            <a:xfrm>
              <a:off x="4259262" y="4093625"/>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70" name="矩形 69">
              <a:extLst>
                <a:ext uri="{FF2B5EF4-FFF2-40B4-BE49-F238E27FC236}">
                  <a16:creationId xmlns:a16="http://schemas.microsoft.com/office/drawing/2014/main" id="{8C56ACBC-76AA-4AD2-92D6-606D24E1673F}"/>
                </a:ext>
              </a:extLst>
            </p:cNvPr>
            <p:cNvSpPr/>
            <p:nvPr/>
          </p:nvSpPr>
          <p:spPr bwMode="auto">
            <a:xfrm>
              <a:off x="5767044" y="3397918"/>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FW/NAT</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71" name="矩形 70">
              <a:extLst>
                <a:ext uri="{FF2B5EF4-FFF2-40B4-BE49-F238E27FC236}">
                  <a16:creationId xmlns:a16="http://schemas.microsoft.com/office/drawing/2014/main" id="{F2803B35-66FB-41DE-802C-B87C55FC1138}"/>
                </a:ext>
              </a:extLst>
            </p:cNvPr>
            <p:cNvSpPr/>
            <p:nvPr/>
          </p:nvSpPr>
          <p:spPr bwMode="auto">
            <a:xfrm>
              <a:off x="5767044" y="3745616"/>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Gateway</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72" name="矩形 71">
              <a:extLst>
                <a:ext uri="{FF2B5EF4-FFF2-40B4-BE49-F238E27FC236}">
                  <a16:creationId xmlns:a16="http://schemas.microsoft.com/office/drawing/2014/main" id="{D81BACCA-052A-4121-ABF8-54DA28D60361}"/>
                </a:ext>
              </a:extLst>
            </p:cNvPr>
            <p:cNvSpPr/>
            <p:nvPr/>
          </p:nvSpPr>
          <p:spPr bwMode="auto">
            <a:xfrm>
              <a:off x="5759525" y="4092435"/>
              <a:ext cx="756000" cy="252000"/>
            </a:xfrm>
            <a:prstGeom prst="rect">
              <a:avLst/>
            </a:prstGeom>
            <a:solidFill>
              <a:srgbClr val="92D050"/>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73" name="连接符: 肘形 72">
              <a:extLst>
                <a:ext uri="{FF2B5EF4-FFF2-40B4-BE49-F238E27FC236}">
                  <a16:creationId xmlns:a16="http://schemas.microsoft.com/office/drawing/2014/main" id="{A10504F0-2D58-45CA-A277-0AB64CD362B0}"/>
                </a:ext>
              </a:extLst>
            </p:cNvPr>
            <p:cNvCxnSpPr>
              <a:stCxn id="18" idx="1"/>
              <a:endCxn id="67" idx="1"/>
            </p:cNvCxnSpPr>
            <p:nvPr/>
          </p:nvCxnSpPr>
          <p:spPr bwMode="auto">
            <a:xfrm rot="10800000" flipH="1" flipV="1">
              <a:off x="4074480" y="3143512"/>
              <a:ext cx="192303" cy="381596"/>
            </a:xfrm>
            <a:prstGeom prst="bentConnector3">
              <a:avLst>
                <a:gd name="adj1" fmla="val -56021"/>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连接符: 肘形 73">
              <a:extLst>
                <a:ext uri="{FF2B5EF4-FFF2-40B4-BE49-F238E27FC236}">
                  <a16:creationId xmlns:a16="http://schemas.microsoft.com/office/drawing/2014/main" id="{6267CCA1-5C78-41D1-B0E5-F080B80364A9}"/>
                </a:ext>
              </a:extLst>
            </p:cNvPr>
            <p:cNvCxnSpPr>
              <a:stCxn id="68" idx="1"/>
              <a:endCxn id="18" idx="1"/>
            </p:cNvCxnSpPr>
            <p:nvPr/>
          </p:nvCxnSpPr>
          <p:spPr bwMode="auto">
            <a:xfrm rot="10800000">
              <a:off x="4074483" y="3143513"/>
              <a:ext cx="192303" cy="729294"/>
            </a:xfrm>
            <a:prstGeom prst="bentConnector3">
              <a:avLst>
                <a:gd name="adj1" fmla="val 156135"/>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连接符: 肘形 74">
              <a:extLst>
                <a:ext uri="{FF2B5EF4-FFF2-40B4-BE49-F238E27FC236}">
                  <a16:creationId xmlns:a16="http://schemas.microsoft.com/office/drawing/2014/main" id="{57B1F135-0C4D-45BA-A77F-84BF2B9A2F4F}"/>
                </a:ext>
              </a:extLst>
            </p:cNvPr>
            <p:cNvCxnSpPr>
              <a:stCxn id="69" idx="1"/>
              <a:endCxn id="18" idx="1"/>
            </p:cNvCxnSpPr>
            <p:nvPr/>
          </p:nvCxnSpPr>
          <p:spPr bwMode="auto">
            <a:xfrm rot="10800000">
              <a:off x="4074478" y="3143517"/>
              <a:ext cx="184784" cy="1076113"/>
            </a:xfrm>
            <a:prstGeom prst="bentConnector3">
              <a:avLst>
                <a:gd name="adj1" fmla="val 15842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连接符: 肘形 75">
              <a:extLst>
                <a:ext uri="{FF2B5EF4-FFF2-40B4-BE49-F238E27FC236}">
                  <a16:creationId xmlns:a16="http://schemas.microsoft.com/office/drawing/2014/main" id="{3416EFD4-2AE2-4DBA-BB57-2DF66720C0D5}"/>
                </a:ext>
              </a:extLst>
            </p:cNvPr>
            <p:cNvCxnSpPr>
              <a:cxnSpLocks/>
              <a:stCxn id="67" idx="3"/>
              <a:endCxn id="19" idx="3"/>
            </p:cNvCxnSpPr>
            <p:nvPr/>
          </p:nvCxnSpPr>
          <p:spPr bwMode="auto">
            <a:xfrm flipV="1">
              <a:off x="5022785" y="3143512"/>
              <a:ext cx="229135" cy="381596"/>
            </a:xfrm>
            <a:prstGeom prst="bentConnector3">
              <a:avLst>
                <a:gd name="adj1" fmla="val 145727"/>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连接符: 肘形 76">
              <a:extLst>
                <a:ext uri="{FF2B5EF4-FFF2-40B4-BE49-F238E27FC236}">
                  <a16:creationId xmlns:a16="http://schemas.microsoft.com/office/drawing/2014/main" id="{992910A0-F064-4F72-8A45-2B8E2078476F}"/>
                </a:ext>
              </a:extLst>
            </p:cNvPr>
            <p:cNvCxnSpPr>
              <a:stCxn id="19" idx="3"/>
              <a:endCxn id="68" idx="3"/>
            </p:cNvCxnSpPr>
            <p:nvPr/>
          </p:nvCxnSpPr>
          <p:spPr bwMode="auto">
            <a:xfrm flipH="1">
              <a:off x="5022785" y="3143513"/>
              <a:ext cx="229135" cy="729294"/>
            </a:xfrm>
            <a:prstGeom prst="bentConnector3">
              <a:avLst>
                <a:gd name="adj1" fmla="val -44341"/>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连接符: 肘形 77">
              <a:extLst>
                <a:ext uri="{FF2B5EF4-FFF2-40B4-BE49-F238E27FC236}">
                  <a16:creationId xmlns:a16="http://schemas.microsoft.com/office/drawing/2014/main" id="{82C2D769-F6BB-435A-827C-011462E68FE2}"/>
                </a:ext>
              </a:extLst>
            </p:cNvPr>
            <p:cNvCxnSpPr>
              <a:stCxn id="19" idx="3"/>
              <a:endCxn id="69" idx="3"/>
            </p:cNvCxnSpPr>
            <p:nvPr/>
          </p:nvCxnSpPr>
          <p:spPr bwMode="auto">
            <a:xfrm flipH="1">
              <a:off x="5015262" y="3143516"/>
              <a:ext cx="236654" cy="1076113"/>
            </a:xfrm>
            <a:prstGeom prst="bentConnector3">
              <a:avLst>
                <a:gd name="adj1" fmla="val -42932"/>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连接符: 肘形 78">
              <a:extLst>
                <a:ext uri="{FF2B5EF4-FFF2-40B4-BE49-F238E27FC236}">
                  <a16:creationId xmlns:a16="http://schemas.microsoft.com/office/drawing/2014/main" id="{ED865C0F-4A03-4A48-9F16-E20E11AFE283}"/>
                </a:ext>
              </a:extLst>
            </p:cNvPr>
            <p:cNvCxnSpPr>
              <a:stCxn id="21" idx="1"/>
              <a:endCxn id="70" idx="1"/>
            </p:cNvCxnSpPr>
            <p:nvPr/>
          </p:nvCxnSpPr>
          <p:spPr bwMode="auto">
            <a:xfrm rot="10800000" flipH="1" flipV="1">
              <a:off x="5581799" y="3141898"/>
              <a:ext cx="185247" cy="382023"/>
            </a:xfrm>
            <a:prstGeom prst="bentConnector3">
              <a:avLst>
                <a:gd name="adj1" fmla="val -3942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连接符: 肘形 79">
              <a:extLst>
                <a:ext uri="{FF2B5EF4-FFF2-40B4-BE49-F238E27FC236}">
                  <a16:creationId xmlns:a16="http://schemas.microsoft.com/office/drawing/2014/main" id="{26F3C396-86D8-4917-BD6A-33321671D1AE}"/>
                </a:ext>
              </a:extLst>
            </p:cNvPr>
            <p:cNvCxnSpPr>
              <a:stCxn id="21" idx="1"/>
              <a:endCxn id="71" idx="1"/>
            </p:cNvCxnSpPr>
            <p:nvPr/>
          </p:nvCxnSpPr>
          <p:spPr bwMode="auto">
            <a:xfrm rot="10800000" flipH="1" flipV="1">
              <a:off x="5581799" y="3141898"/>
              <a:ext cx="185247" cy="729721"/>
            </a:xfrm>
            <a:prstGeom prst="bentConnector3">
              <a:avLst>
                <a:gd name="adj1" fmla="val -3942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连接符: 肘形 80">
              <a:extLst>
                <a:ext uri="{FF2B5EF4-FFF2-40B4-BE49-F238E27FC236}">
                  <a16:creationId xmlns:a16="http://schemas.microsoft.com/office/drawing/2014/main" id="{44E22FC5-0D97-4450-BC12-079192149D23}"/>
                </a:ext>
              </a:extLst>
            </p:cNvPr>
            <p:cNvCxnSpPr>
              <a:stCxn id="72" idx="1"/>
              <a:endCxn id="21" idx="1"/>
            </p:cNvCxnSpPr>
            <p:nvPr/>
          </p:nvCxnSpPr>
          <p:spPr bwMode="auto">
            <a:xfrm rot="10800000">
              <a:off x="5581797" y="3141895"/>
              <a:ext cx="177728" cy="1076540"/>
            </a:xfrm>
            <a:prstGeom prst="bentConnector3">
              <a:avLst>
                <a:gd name="adj1" fmla="val 142875"/>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连接符: 肘形 81">
              <a:extLst>
                <a:ext uri="{FF2B5EF4-FFF2-40B4-BE49-F238E27FC236}">
                  <a16:creationId xmlns:a16="http://schemas.microsoft.com/office/drawing/2014/main" id="{83CBBC89-422C-421C-9F1E-BEA352B248D5}"/>
                </a:ext>
              </a:extLst>
            </p:cNvPr>
            <p:cNvCxnSpPr>
              <a:stCxn id="22" idx="3"/>
              <a:endCxn id="70" idx="3"/>
            </p:cNvCxnSpPr>
            <p:nvPr/>
          </p:nvCxnSpPr>
          <p:spPr bwMode="auto">
            <a:xfrm flipH="1">
              <a:off x="6523044" y="3141899"/>
              <a:ext cx="217150" cy="382023"/>
            </a:xfrm>
            <a:prstGeom prst="bentConnector3">
              <a:avLst>
                <a:gd name="adj1" fmla="val -51174"/>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连接符: 肘形 82">
              <a:extLst>
                <a:ext uri="{FF2B5EF4-FFF2-40B4-BE49-F238E27FC236}">
                  <a16:creationId xmlns:a16="http://schemas.microsoft.com/office/drawing/2014/main" id="{B9A0F144-5E1B-49C1-BDF3-FB0B8E83AB37}"/>
                </a:ext>
              </a:extLst>
            </p:cNvPr>
            <p:cNvCxnSpPr>
              <a:stCxn id="22" idx="3"/>
              <a:endCxn id="71" idx="3"/>
            </p:cNvCxnSpPr>
            <p:nvPr/>
          </p:nvCxnSpPr>
          <p:spPr bwMode="auto">
            <a:xfrm flipH="1">
              <a:off x="6523044" y="3141899"/>
              <a:ext cx="217150" cy="729721"/>
            </a:xfrm>
            <a:prstGeom prst="bentConnector3">
              <a:avLst>
                <a:gd name="adj1" fmla="val -51174"/>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连接符: 肘形 83">
              <a:extLst>
                <a:ext uri="{FF2B5EF4-FFF2-40B4-BE49-F238E27FC236}">
                  <a16:creationId xmlns:a16="http://schemas.microsoft.com/office/drawing/2014/main" id="{84798184-299C-45AF-BAEA-987017AA30A3}"/>
                </a:ext>
              </a:extLst>
            </p:cNvPr>
            <p:cNvCxnSpPr>
              <a:stCxn id="22" idx="3"/>
              <a:endCxn id="72" idx="3"/>
            </p:cNvCxnSpPr>
            <p:nvPr/>
          </p:nvCxnSpPr>
          <p:spPr bwMode="auto">
            <a:xfrm flipH="1">
              <a:off x="6515529" y="3141895"/>
              <a:ext cx="224669" cy="1076540"/>
            </a:xfrm>
            <a:prstGeom prst="bentConnector3">
              <a:avLst>
                <a:gd name="adj1" fmla="val -49462"/>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任意多边形: 形状 84">
              <a:extLst>
                <a:ext uri="{FF2B5EF4-FFF2-40B4-BE49-F238E27FC236}">
                  <a16:creationId xmlns:a16="http://schemas.microsoft.com/office/drawing/2014/main" id="{10845347-CAD1-4E30-B798-D2C5C672D8D9}"/>
                </a:ext>
              </a:extLst>
            </p:cNvPr>
            <p:cNvSpPr/>
            <p:nvPr/>
          </p:nvSpPr>
          <p:spPr bwMode="auto">
            <a:xfrm>
              <a:off x="2876838" y="2060336"/>
              <a:ext cx="2805112" cy="1033767"/>
            </a:xfrm>
            <a:custGeom>
              <a:avLst/>
              <a:gdLst>
                <a:gd name="connsiteX0" fmla="*/ 0 w 2790825"/>
                <a:gd name="connsiteY0" fmla="*/ 974628 h 974628"/>
                <a:gd name="connsiteX1" fmla="*/ 652462 w 2790825"/>
                <a:gd name="connsiteY1" fmla="*/ 103090 h 974628"/>
                <a:gd name="connsiteX2" fmla="*/ 1985962 w 2790825"/>
                <a:gd name="connsiteY2" fmla="*/ 107853 h 974628"/>
                <a:gd name="connsiteX3" fmla="*/ 2790825 w 2790825"/>
                <a:gd name="connsiteY3" fmla="*/ 922240 h 974628"/>
                <a:gd name="connsiteX0" fmla="*/ 0 w 2790825"/>
                <a:gd name="connsiteY0" fmla="*/ 930775 h 930775"/>
                <a:gd name="connsiteX1" fmla="*/ 652462 w 2790825"/>
                <a:gd name="connsiteY1" fmla="*/ 59237 h 930775"/>
                <a:gd name="connsiteX2" fmla="*/ 1858029 w 2790825"/>
                <a:gd name="connsiteY2" fmla="*/ 166276 h 930775"/>
                <a:gd name="connsiteX3" fmla="*/ 2790825 w 2790825"/>
                <a:gd name="connsiteY3" fmla="*/ 878387 h 930775"/>
                <a:gd name="connsiteX0" fmla="*/ 0 w 2790825"/>
                <a:gd name="connsiteY0" fmla="*/ 937135 h 937135"/>
                <a:gd name="connsiteX1" fmla="*/ 652462 w 2790825"/>
                <a:gd name="connsiteY1" fmla="*/ 65597 h 937135"/>
                <a:gd name="connsiteX2" fmla="*/ 1858029 w 2790825"/>
                <a:gd name="connsiteY2" fmla="*/ 154041 h 937135"/>
                <a:gd name="connsiteX3" fmla="*/ 2790825 w 2790825"/>
                <a:gd name="connsiteY3" fmla="*/ 884747 h 937135"/>
                <a:gd name="connsiteX0" fmla="*/ 0 w 2790825"/>
                <a:gd name="connsiteY0" fmla="*/ 888907 h 888907"/>
                <a:gd name="connsiteX1" fmla="*/ 680891 w 2790825"/>
                <a:gd name="connsiteY1" fmla="*/ 87103 h 888907"/>
                <a:gd name="connsiteX2" fmla="*/ 1858029 w 2790825"/>
                <a:gd name="connsiteY2" fmla="*/ 105813 h 888907"/>
                <a:gd name="connsiteX3" fmla="*/ 2790825 w 2790825"/>
                <a:gd name="connsiteY3" fmla="*/ 836519 h 888907"/>
                <a:gd name="connsiteX0" fmla="*/ 0 w 2790825"/>
                <a:gd name="connsiteY0" fmla="*/ 877838 h 877838"/>
                <a:gd name="connsiteX1" fmla="*/ 680891 w 2790825"/>
                <a:gd name="connsiteY1" fmla="*/ 76034 h 877838"/>
                <a:gd name="connsiteX2" fmla="*/ 1858029 w 2790825"/>
                <a:gd name="connsiteY2" fmla="*/ 117988 h 877838"/>
                <a:gd name="connsiteX3" fmla="*/ 2790825 w 2790825"/>
                <a:gd name="connsiteY3" fmla="*/ 825450 h 877838"/>
                <a:gd name="connsiteX0" fmla="*/ 0 w 2790825"/>
                <a:gd name="connsiteY0" fmla="*/ 868654 h 868654"/>
                <a:gd name="connsiteX1" fmla="*/ 676153 w 2790825"/>
                <a:gd name="connsiteY1" fmla="*/ 80798 h 868654"/>
                <a:gd name="connsiteX2" fmla="*/ 1858029 w 2790825"/>
                <a:gd name="connsiteY2" fmla="*/ 108804 h 868654"/>
                <a:gd name="connsiteX3" fmla="*/ 2790825 w 2790825"/>
                <a:gd name="connsiteY3" fmla="*/ 816266 h 868654"/>
                <a:gd name="connsiteX0" fmla="*/ 0 w 2790825"/>
                <a:gd name="connsiteY0" fmla="*/ 914310 h 914310"/>
                <a:gd name="connsiteX1" fmla="*/ 676153 w 2790825"/>
                <a:gd name="connsiteY1" fmla="*/ 126454 h 914310"/>
                <a:gd name="connsiteX2" fmla="*/ 1834338 w 2790825"/>
                <a:gd name="connsiteY2" fmla="*/ 75428 h 914310"/>
                <a:gd name="connsiteX3" fmla="*/ 2790825 w 2790825"/>
                <a:gd name="connsiteY3" fmla="*/ 861922 h 914310"/>
                <a:gd name="connsiteX0" fmla="*/ 0 w 2790825"/>
                <a:gd name="connsiteY0" fmla="*/ 954506 h 954506"/>
                <a:gd name="connsiteX1" fmla="*/ 666676 w 2790825"/>
                <a:gd name="connsiteY1" fmla="*/ 92268 h 954506"/>
                <a:gd name="connsiteX2" fmla="*/ 1834338 w 2790825"/>
                <a:gd name="connsiteY2" fmla="*/ 115624 h 954506"/>
                <a:gd name="connsiteX3" fmla="*/ 2790825 w 2790825"/>
                <a:gd name="connsiteY3" fmla="*/ 902118 h 954506"/>
                <a:gd name="connsiteX0" fmla="*/ 0 w 2790825"/>
                <a:gd name="connsiteY0" fmla="*/ 991715 h 991715"/>
                <a:gd name="connsiteX1" fmla="*/ 666676 w 2790825"/>
                <a:gd name="connsiteY1" fmla="*/ 129477 h 991715"/>
                <a:gd name="connsiteX2" fmla="*/ 1786956 w 2790825"/>
                <a:gd name="connsiteY2" fmla="*/ 87748 h 991715"/>
                <a:gd name="connsiteX3" fmla="*/ 2790825 w 2790825"/>
                <a:gd name="connsiteY3" fmla="*/ 939327 h 991715"/>
                <a:gd name="connsiteX0" fmla="*/ 0 w 2790825"/>
                <a:gd name="connsiteY0" fmla="*/ 991715 h 991715"/>
                <a:gd name="connsiteX1" fmla="*/ 666676 w 2790825"/>
                <a:gd name="connsiteY1" fmla="*/ 129477 h 991715"/>
                <a:gd name="connsiteX2" fmla="*/ 1763265 w 2790825"/>
                <a:gd name="connsiteY2" fmla="*/ 87748 h 991715"/>
                <a:gd name="connsiteX3" fmla="*/ 2790825 w 2790825"/>
                <a:gd name="connsiteY3" fmla="*/ 939327 h 991715"/>
                <a:gd name="connsiteX0" fmla="*/ 0 w 2790825"/>
                <a:gd name="connsiteY0" fmla="*/ 980133 h 980133"/>
                <a:gd name="connsiteX1" fmla="*/ 666676 w 2790825"/>
                <a:gd name="connsiteY1" fmla="*/ 117895 h 980133"/>
                <a:gd name="connsiteX2" fmla="*/ 1663763 w 2790825"/>
                <a:gd name="connsiteY2" fmla="*/ 94762 h 980133"/>
                <a:gd name="connsiteX3" fmla="*/ 2790825 w 2790825"/>
                <a:gd name="connsiteY3" fmla="*/ 927745 h 980133"/>
                <a:gd name="connsiteX0" fmla="*/ 0 w 2790825"/>
                <a:gd name="connsiteY0" fmla="*/ 1013997 h 1013997"/>
                <a:gd name="connsiteX1" fmla="*/ 666676 w 2790825"/>
                <a:gd name="connsiteY1" fmla="*/ 151759 h 1013997"/>
                <a:gd name="connsiteX2" fmla="*/ 1184561 w 2790825"/>
                <a:gd name="connsiteY2" fmla="*/ 5184 h 1013997"/>
                <a:gd name="connsiteX3" fmla="*/ 1663763 w 2790825"/>
                <a:gd name="connsiteY3" fmla="*/ 128626 h 1013997"/>
                <a:gd name="connsiteX4" fmla="*/ 2790825 w 2790825"/>
                <a:gd name="connsiteY4" fmla="*/ 961609 h 1013997"/>
                <a:gd name="connsiteX0" fmla="*/ 0 w 2790825"/>
                <a:gd name="connsiteY0" fmla="*/ 1013997 h 1013997"/>
                <a:gd name="connsiteX1" fmla="*/ 666676 w 2790825"/>
                <a:gd name="connsiteY1" fmla="*/ 151759 h 1013997"/>
                <a:gd name="connsiteX2" fmla="*/ 1184561 w 2790825"/>
                <a:gd name="connsiteY2" fmla="*/ 5184 h 1013997"/>
                <a:gd name="connsiteX3" fmla="*/ 1663763 w 2790825"/>
                <a:gd name="connsiteY3" fmla="*/ 128626 h 1013997"/>
                <a:gd name="connsiteX4" fmla="*/ 2790825 w 2790825"/>
                <a:gd name="connsiteY4" fmla="*/ 961609 h 1013997"/>
                <a:gd name="connsiteX0" fmla="*/ 0 w 2790825"/>
                <a:gd name="connsiteY0" fmla="*/ 1013997 h 1013997"/>
                <a:gd name="connsiteX1" fmla="*/ 680891 w 2790825"/>
                <a:gd name="connsiteY1" fmla="*/ 175003 h 1013997"/>
                <a:gd name="connsiteX2" fmla="*/ 1184561 w 2790825"/>
                <a:gd name="connsiteY2" fmla="*/ 5184 h 1013997"/>
                <a:gd name="connsiteX3" fmla="*/ 1663763 w 2790825"/>
                <a:gd name="connsiteY3" fmla="*/ 128626 h 1013997"/>
                <a:gd name="connsiteX4" fmla="*/ 2790825 w 2790825"/>
                <a:gd name="connsiteY4" fmla="*/ 961609 h 1013997"/>
                <a:gd name="connsiteX0" fmla="*/ 0 w 2790825"/>
                <a:gd name="connsiteY0" fmla="*/ 1013997 h 1013997"/>
                <a:gd name="connsiteX1" fmla="*/ 680891 w 2790825"/>
                <a:gd name="connsiteY1" fmla="*/ 175003 h 1013997"/>
                <a:gd name="connsiteX2" fmla="*/ 1184561 w 2790825"/>
                <a:gd name="connsiteY2" fmla="*/ 5184 h 1013997"/>
                <a:gd name="connsiteX3" fmla="*/ 1663763 w 2790825"/>
                <a:gd name="connsiteY3" fmla="*/ 128626 h 1013997"/>
                <a:gd name="connsiteX4" fmla="*/ 2790825 w 2790825"/>
                <a:gd name="connsiteY4" fmla="*/ 961609 h 1013997"/>
                <a:gd name="connsiteX0" fmla="*/ 0 w 2790825"/>
                <a:gd name="connsiteY0" fmla="*/ 1010829 h 1010829"/>
                <a:gd name="connsiteX1" fmla="*/ 680891 w 2790825"/>
                <a:gd name="connsiteY1" fmla="*/ 171835 h 1010829"/>
                <a:gd name="connsiteX2" fmla="*/ 1184561 w 2790825"/>
                <a:gd name="connsiteY2" fmla="*/ 2016 h 1010829"/>
                <a:gd name="connsiteX3" fmla="*/ 1649548 w 2790825"/>
                <a:gd name="connsiteY3" fmla="*/ 144054 h 1010829"/>
                <a:gd name="connsiteX4" fmla="*/ 2790825 w 2790825"/>
                <a:gd name="connsiteY4" fmla="*/ 958441 h 1010829"/>
                <a:gd name="connsiteX0" fmla="*/ 0 w 2790825"/>
                <a:gd name="connsiteY0" fmla="*/ 1012128 h 1012128"/>
                <a:gd name="connsiteX1" fmla="*/ 680891 w 2790825"/>
                <a:gd name="connsiteY1" fmla="*/ 173134 h 1012128"/>
                <a:gd name="connsiteX2" fmla="*/ 1184561 w 2790825"/>
                <a:gd name="connsiteY2" fmla="*/ 3315 h 1012128"/>
                <a:gd name="connsiteX3" fmla="*/ 1673240 w 2790825"/>
                <a:gd name="connsiteY3" fmla="*/ 136055 h 1012128"/>
                <a:gd name="connsiteX4" fmla="*/ 2790825 w 2790825"/>
                <a:gd name="connsiteY4" fmla="*/ 959740 h 1012128"/>
                <a:gd name="connsiteX0" fmla="*/ 0 w 2790825"/>
                <a:gd name="connsiteY0" fmla="*/ 1009111 h 1009111"/>
                <a:gd name="connsiteX1" fmla="*/ 680891 w 2790825"/>
                <a:gd name="connsiteY1" fmla="*/ 170117 h 1009111"/>
                <a:gd name="connsiteX2" fmla="*/ 1184561 w 2790825"/>
                <a:gd name="connsiteY2" fmla="*/ 298 h 1009111"/>
                <a:gd name="connsiteX3" fmla="*/ 1673240 w 2790825"/>
                <a:gd name="connsiteY3" fmla="*/ 133038 h 1009111"/>
                <a:gd name="connsiteX4" fmla="*/ 2790825 w 2790825"/>
                <a:gd name="connsiteY4" fmla="*/ 956723 h 100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825" h="1009111">
                  <a:moveTo>
                    <a:pt x="0" y="1009111"/>
                  </a:moveTo>
                  <a:cubicBezTo>
                    <a:pt x="160734" y="645573"/>
                    <a:pt x="488203" y="301061"/>
                    <a:pt x="680891" y="170117"/>
                  </a:cubicBezTo>
                  <a:cubicBezTo>
                    <a:pt x="873579" y="39173"/>
                    <a:pt x="1018380" y="27397"/>
                    <a:pt x="1184561" y="298"/>
                  </a:cubicBezTo>
                  <a:cubicBezTo>
                    <a:pt x="1350742" y="-3557"/>
                    <a:pt x="1419743" y="29420"/>
                    <a:pt x="1673240" y="133038"/>
                  </a:cubicBezTo>
                  <a:cubicBezTo>
                    <a:pt x="1926737" y="236656"/>
                    <a:pt x="2655094" y="809085"/>
                    <a:pt x="2790825" y="956723"/>
                  </a:cubicBezTo>
                </a:path>
              </a:pathLst>
            </a:custGeom>
            <a:noFill/>
            <a:ln w="38100" cap="flat" cmpd="sng" algn="ctr">
              <a:solidFill>
                <a:srgbClr val="FFCC99">
                  <a:lumMod val="75000"/>
                </a:srgbClr>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FrutigerNext LT Medium"/>
                <a:ea typeface="华文细黑"/>
              </a:endParaRPr>
            </a:p>
          </p:txBody>
        </p:sp>
        <p:sp>
          <p:nvSpPr>
            <p:cNvPr id="86" name="左大括号 85">
              <a:extLst>
                <a:ext uri="{FF2B5EF4-FFF2-40B4-BE49-F238E27FC236}">
                  <a16:creationId xmlns:a16="http://schemas.microsoft.com/office/drawing/2014/main" id="{315E08B3-46F8-401E-BF18-4974672E8168}"/>
                </a:ext>
              </a:extLst>
            </p:cNvPr>
            <p:cNvSpPr/>
            <p:nvPr/>
          </p:nvSpPr>
          <p:spPr bwMode="auto">
            <a:xfrm>
              <a:off x="2022103" y="2123861"/>
              <a:ext cx="250525" cy="940821"/>
            </a:xfrm>
            <a:prstGeom prst="leftBrac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FrutigerNext LT Medium"/>
                <a:ea typeface="华文细黑"/>
              </a:endParaRPr>
            </a:p>
          </p:txBody>
        </p:sp>
        <p:sp>
          <p:nvSpPr>
            <p:cNvPr id="87" name="文本框 86">
              <a:extLst>
                <a:ext uri="{FF2B5EF4-FFF2-40B4-BE49-F238E27FC236}">
                  <a16:creationId xmlns:a16="http://schemas.microsoft.com/office/drawing/2014/main" id="{507018D8-069B-4626-926F-71EC5544757F}"/>
                </a:ext>
              </a:extLst>
            </p:cNvPr>
            <p:cNvSpPr txBox="1"/>
            <p:nvPr/>
          </p:nvSpPr>
          <p:spPr>
            <a:xfrm>
              <a:off x="1163229" y="2356098"/>
              <a:ext cx="906017" cy="430887"/>
            </a:xfrm>
            <a:prstGeom prst="rect">
              <a:avLst/>
            </a:prstGeom>
            <a:noFill/>
          </p:spPr>
          <p:txBody>
            <a:bodyPr wrap="none" rtlCol="0">
              <a:spAutoFit/>
            </a:bodyPr>
            <a:lstStyle>
              <a:defPPr>
                <a:defRPr lang="zh-CN"/>
              </a:defPPr>
              <a:lvl1pPr>
                <a:defRPr sz="1100" b="0"/>
              </a:lvl1pPr>
            </a:lstStyle>
            <a:p>
              <a:pPr fontAlgn="base">
                <a:spcBef>
                  <a:spcPct val="0"/>
                </a:spcBef>
                <a:spcAft>
                  <a:spcPct val="0"/>
                </a:spcAft>
              </a:pPr>
              <a:r>
                <a:rPr lang="en-US" altLang="zh-CN" dirty="0">
                  <a:solidFill>
                    <a:srgbClr val="000000"/>
                  </a:solidFill>
                  <a:latin typeface="Arial" pitchFamily="34" charset="0"/>
                  <a:ea typeface="宋体" pitchFamily="2" charset="-122"/>
                </a:rPr>
                <a:t>IP Routing:</a:t>
              </a:r>
            </a:p>
            <a:p>
              <a:pPr fontAlgn="base">
                <a:spcBef>
                  <a:spcPct val="0"/>
                </a:spcBef>
                <a:spcAft>
                  <a:spcPct val="0"/>
                </a:spcAft>
              </a:pPr>
              <a:r>
                <a:rPr lang="en-US" altLang="zh-CN" dirty="0">
                  <a:solidFill>
                    <a:srgbClr val="000000"/>
                  </a:solidFill>
                  <a:latin typeface="Arial" pitchFamily="34" charset="0"/>
                  <a:ea typeface="宋体" pitchFamily="2" charset="-122"/>
                </a:rPr>
                <a:t>OSPF</a:t>
              </a:r>
              <a:r>
                <a:rPr lang="en-US" altLang="zh-CN">
                  <a:solidFill>
                    <a:srgbClr val="000000"/>
                  </a:solidFill>
                  <a:latin typeface="Arial" pitchFamily="34" charset="0"/>
                  <a:ea typeface="宋体" pitchFamily="2" charset="-122"/>
                </a:rPr>
                <a:t>/BG</a:t>
              </a:r>
              <a:r>
                <a:rPr lang="en-US" altLang="zh-CN" dirty="0">
                  <a:solidFill>
                    <a:srgbClr val="000000"/>
                  </a:solidFill>
                  <a:latin typeface="Arial" pitchFamily="34" charset="0"/>
                  <a:ea typeface="宋体" pitchFamily="2" charset="-122"/>
                </a:rPr>
                <a:t>P</a:t>
              </a:r>
              <a:endParaRPr lang="zh-CN" altLang="en-US" dirty="0">
                <a:solidFill>
                  <a:srgbClr val="000000"/>
                </a:solidFill>
                <a:latin typeface="Arial" pitchFamily="34" charset="0"/>
                <a:ea typeface="宋体" pitchFamily="2" charset="-122"/>
              </a:endParaRPr>
            </a:p>
          </p:txBody>
        </p:sp>
        <p:cxnSp>
          <p:nvCxnSpPr>
            <p:cNvPr id="88" name="直接连接符 87">
              <a:extLst>
                <a:ext uri="{FF2B5EF4-FFF2-40B4-BE49-F238E27FC236}">
                  <a16:creationId xmlns:a16="http://schemas.microsoft.com/office/drawing/2014/main" id="{0CB190AC-F07B-4CED-B6FB-4709C7311E4F}"/>
                </a:ext>
              </a:extLst>
            </p:cNvPr>
            <p:cNvCxnSpPr>
              <a:cxnSpLocks/>
            </p:cNvCxnSpPr>
            <p:nvPr/>
          </p:nvCxnSpPr>
          <p:spPr bwMode="auto">
            <a:xfrm>
              <a:off x="1501114" y="1513957"/>
              <a:ext cx="379288" cy="0"/>
            </a:xfrm>
            <a:prstGeom prst="line">
              <a:avLst/>
            </a:prstGeom>
            <a:noFill/>
            <a:ln w="38100" cap="flat" cmpd="sng" algn="ctr">
              <a:solidFill>
                <a:srgbClr val="FFCC99">
                  <a:lumMod val="75000"/>
                </a:srgbClr>
              </a:solidFill>
              <a:prstDash val="solid"/>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文本框 88">
              <a:extLst>
                <a:ext uri="{FF2B5EF4-FFF2-40B4-BE49-F238E27FC236}">
                  <a16:creationId xmlns:a16="http://schemas.microsoft.com/office/drawing/2014/main" id="{E34BDCF1-5BFA-4F97-8D44-049B5046E6CE}"/>
                </a:ext>
              </a:extLst>
            </p:cNvPr>
            <p:cNvSpPr txBox="1"/>
            <p:nvPr/>
          </p:nvSpPr>
          <p:spPr>
            <a:xfrm>
              <a:off x="1889252" y="1383152"/>
              <a:ext cx="1141659" cy="261610"/>
            </a:xfrm>
            <a:prstGeom prst="rect">
              <a:avLst/>
            </a:prstGeom>
            <a:noFill/>
          </p:spPr>
          <p:txBody>
            <a:bodyPr wrap="none" rtlCol="0">
              <a:spAutoFit/>
            </a:bodyPr>
            <a:lstStyle/>
            <a:p>
              <a:pPr fontAlgn="base">
                <a:spcBef>
                  <a:spcPct val="0"/>
                </a:spcBef>
                <a:spcAft>
                  <a:spcPct val="0"/>
                </a:spcAft>
              </a:pPr>
              <a:r>
                <a:rPr lang="en-US" altLang="zh-CN" sz="1100" dirty="0">
                  <a:solidFill>
                    <a:srgbClr val="000000"/>
                  </a:solidFill>
                  <a:latin typeface="Arial" pitchFamily="34" charset="0"/>
                  <a:ea typeface="宋体" pitchFamily="2" charset="-122"/>
                </a:rPr>
                <a:t>Overlay Tunnel</a:t>
              </a:r>
              <a:endParaRPr lang="zh-CN" altLang="en-US" sz="1100" dirty="0">
                <a:solidFill>
                  <a:srgbClr val="000000"/>
                </a:solidFill>
                <a:latin typeface="Arial" pitchFamily="34" charset="0"/>
                <a:ea typeface="宋体" pitchFamily="2" charset="-122"/>
              </a:endParaRPr>
            </a:p>
          </p:txBody>
        </p:sp>
        <p:cxnSp>
          <p:nvCxnSpPr>
            <p:cNvPr id="90" name="直接连接符 89">
              <a:extLst>
                <a:ext uri="{FF2B5EF4-FFF2-40B4-BE49-F238E27FC236}">
                  <a16:creationId xmlns:a16="http://schemas.microsoft.com/office/drawing/2014/main" id="{9E2B0ED7-3A56-4C48-A904-C82A279B96CC}"/>
                </a:ext>
              </a:extLst>
            </p:cNvPr>
            <p:cNvCxnSpPr/>
            <p:nvPr/>
          </p:nvCxnSpPr>
          <p:spPr bwMode="auto">
            <a:xfrm>
              <a:off x="1379607" y="3141894"/>
              <a:ext cx="642497" cy="0"/>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文本框 90">
              <a:extLst>
                <a:ext uri="{FF2B5EF4-FFF2-40B4-BE49-F238E27FC236}">
                  <a16:creationId xmlns:a16="http://schemas.microsoft.com/office/drawing/2014/main" id="{2999138D-F9F0-4DED-84CC-791D716AD271}"/>
                </a:ext>
              </a:extLst>
            </p:cNvPr>
            <p:cNvSpPr txBox="1"/>
            <p:nvPr/>
          </p:nvSpPr>
          <p:spPr>
            <a:xfrm>
              <a:off x="1399011" y="2864426"/>
              <a:ext cx="654346" cy="261610"/>
            </a:xfrm>
            <a:prstGeom prst="rect">
              <a:avLst/>
            </a:prstGeom>
            <a:noFill/>
          </p:spPr>
          <p:txBody>
            <a:bodyPr wrap="none" rtlCol="0">
              <a:spAutoFit/>
            </a:bodyPr>
            <a:lstStyle>
              <a:defPPr>
                <a:defRPr lang="zh-CN"/>
              </a:defPPr>
              <a:lvl1pPr>
                <a:defRPr sz="1100" b="0"/>
              </a:lvl1pPr>
            </a:lstStyle>
            <a:p>
              <a:pPr fontAlgn="base">
                <a:spcBef>
                  <a:spcPct val="0"/>
                </a:spcBef>
                <a:spcAft>
                  <a:spcPct val="0"/>
                </a:spcAft>
              </a:pPr>
              <a:r>
                <a:rPr lang="en-US" altLang="zh-CN" dirty="0">
                  <a:solidFill>
                    <a:srgbClr val="000000"/>
                  </a:solidFill>
                  <a:latin typeface="Arial" pitchFamily="34" charset="0"/>
                  <a:ea typeface="宋体" pitchFamily="2" charset="-122"/>
                </a:rPr>
                <a:t>Layer 3</a:t>
              </a:r>
              <a:endParaRPr lang="zh-CN" altLang="en-US" dirty="0">
                <a:solidFill>
                  <a:srgbClr val="000000"/>
                </a:solidFill>
                <a:latin typeface="Arial" pitchFamily="34" charset="0"/>
                <a:ea typeface="宋体" pitchFamily="2" charset="-122"/>
              </a:endParaRPr>
            </a:p>
          </p:txBody>
        </p:sp>
        <p:sp>
          <p:nvSpPr>
            <p:cNvPr id="92" name="文本框 91">
              <a:extLst>
                <a:ext uri="{FF2B5EF4-FFF2-40B4-BE49-F238E27FC236}">
                  <a16:creationId xmlns:a16="http://schemas.microsoft.com/office/drawing/2014/main" id="{3FC159BC-2989-4578-BE4D-BD31187B73D4}"/>
                </a:ext>
              </a:extLst>
            </p:cNvPr>
            <p:cNvSpPr txBox="1"/>
            <p:nvPr/>
          </p:nvSpPr>
          <p:spPr>
            <a:xfrm>
              <a:off x="1399011" y="3136309"/>
              <a:ext cx="654346" cy="261610"/>
            </a:xfrm>
            <a:prstGeom prst="rect">
              <a:avLst/>
            </a:prstGeom>
            <a:noFill/>
          </p:spPr>
          <p:txBody>
            <a:bodyPr wrap="none" rtlCol="0">
              <a:spAutoFit/>
            </a:bodyPr>
            <a:lstStyle>
              <a:defPPr>
                <a:defRPr lang="zh-CN"/>
              </a:defPPr>
              <a:lvl1pPr>
                <a:defRPr sz="1100" b="0"/>
              </a:lvl1pPr>
            </a:lstStyle>
            <a:p>
              <a:pPr fontAlgn="base">
                <a:spcBef>
                  <a:spcPct val="0"/>
                </a:spcBef>
                <a:spcAft>
                  <a:spcPct val="0"/>
                </a:spcAft>
              </a:pPr>
              <a:r>
                <a:rPr lang="en-US" altLang="zh-CN" dirty="0">
                  <a:solidFill>
                    <a:srgbClr val="000000"/>
                  </a:solidFill>
                  <a:latin typeface="Arial" pitchFamily="34" charset="0"/>
                  <a:ea typeface="宋体" pitchFamily="2" charset="-122"/>
                </a:rPr>
                <a:t>Layer 2</a:t>
              </a:r>
              <a:endParaRPr lang="zh-CN" altLang="en-US" dirty="0">
                <a:solidFill>
                  <a:srgbClr val="000000"/>
                </a:solidFill>
                <a:latin typeface="Arial" pitchFamily="34" charset="0"/>
                <a:ea typeface="宋体" pitchFamily="2" charset="-122"/>
              </a:endParaRPr>
            </a:p>
          </p:txBody>
        </p:sp>
        <p:sp>
          <p:nvSpPr>
            <p:cNvPr id="93" name="矩形: 圆角 92">
              <a:extLst>
                <a:ext uri="{FF2B5EF4-FFF2-40B4-BE49-F238E27FC236}">
                  <a16:creationId xmlns:a16="http://schemas.microsoft.com/office/drawing/2014/main" id="{A184B463-EE4F-40C9-9D3B-02AE48633B1D}"/>
                </a:ext>
              </a:extLst>
            </p:cNvPr>
            <p:cNvSpPr/>
            <p:nvPr/>
          </p:nvSpPr>
          <p:spPr bwMode="auto">
            <a:xfrm>
              <a:off x="8578484" y="3661154"/>
              <a:ext cx="1512000" cy="426074"/>
            </a:xfrm>
            <a:prstGeom prst="roundRect">
              <a:avLst/>
            </a:prstGeom>
            <a:solidFill>
              <a:srgbClr val="92D050"/>
            </a:solidFill>
            <a:ln w="25400" cap="flat" cmpd="sng" algn="ctr">
              <a:noFill/>
              <a:prstDash val="soli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1" i="0" u="none" strike="noStrike" kern="0" cap="none" spc="0" normalizeH="0" baseline="0" noProof="0" dirty="0">
                  <a:ln>
                    <a:noFill/>
                  </a:ln>
                  <a:solidFill>
                    <a:srgbClr val="000000"/>
                  </a:solidFill>
                  <a:effectLst/>
                  <a:uLnTx/>
                  <a:uFillTx/>
                  <a:latin typeface="Arial" charset="0"/>
                  <a:ea typeface="宋体" charset="-122"/>
                </a:rPr>
                <a:t>IP Fabric</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(Static, OSPF, BGP routing)</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94" name="矩形: 圆角 93">
              <a:extLst>
                <a:ext uri="{FF2B5EF4-FFF2-40B4-BE49-F238E27FC236}">
                  <a16:creationId xmlns:a16="http://schemas.microsoft.com/office/drawing/2014/main" id="{854B8B80-7E29-47F5-9E5C-7FF583313E7F}"/>
                </a:ext>
              </a:extLst>
            </p:cNvPr>
            <p:cNvSpPr/>
            <p:nvPr/>
          </p:nvSpPr>
          <p:spPr bwMode="auto">
            <a:xfrm>
              <a:off x="8578484" y="4254693"/>
              <a:ext cx="1512000" cy="426074"/>
            </a:xfrm>
            <a:prstGeom prst="roundRect">
              <a:avLst/>
            </a:prstGeom>
            <a:solidFill>
              <a:srgbClr val="92D050"/>
            </a:solidFill>
            <a:ln w="25400" cap="flat" cmpd="sng" algn="ctr">
              <a:noFill/>
              <a:prstDash val="soli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1" i="0" u="none" strike="noStrike" kern="0" cap="none" spc="0" normalizeH="0" baseline="0" noProof="0" dirty="0">
                  <a:ln>
                    <a:noFill/>
                  </a:ln>
                  <a:solidFill>
                    <a:srgbClr val="000000"/>
                  </a:solidFill>
                  <a:effectLst/>
                  <a:uLnTx/>
                  <a:uFillTx/>
                  <a:latin typeface="Arial" charset="0"/>
                  <a:ea typeface="宋体" charset="-122"/>
                </a:rPr>
                <a:t>Overlay network</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(NVO3:</a:t>
              </a:r>
              <a:r>
                <a:rPr kumimoji="0" lang="zh-CN" altLang="en-US" sz="1050" b="0" i="0" u="none" strike="noStrike" kern="0" cap="none" spc="0" normalizeH="0" baseline="0" noProof="0" dirty="0">
                  <a:ln>
                    <a:noFill/>
                  </a:ln>
                  <a:solidFill>
                    <a:srgbClr val="000000"/>
                  </a:solidFill>
                  <a:effectLst/>
                  <a:uLnTx/>
                  <a:uFillTx/>
                  <a:latin typeface="Arial" charset="0"/>
                  <a:ea typeface="宋体" charset="-122"/>
                </a:rPr>
                <a:t> </a:t>
              </a:r>
              <a:r>
                <a:rPr kumimoji="0" lang="en-US" altLang="zh-CN" sz="1050" b="0" i="0" u="none" strike="noStrike" kern="0" cap="none" spc="0" normalizeH="0" baseline="0" noProof="0" dirty="0" err="1">
                  <a:ln>
                    <a:noFill/>
                  </a:ln>
                  <a:solidFill>
                    <a:srgbClr val="000000"/>
                  </a:solidFill>
                  <a:effectLst/>
                  <a:uLnTx/>
                  <a:uFillTx/>
                  <a:latin typeface="Arial" charset="0"/>
                  <a:ea typeface="宋体" charset="-122"/>
                </a:rPr>
                <a:t>VxLAN</a:t>
              </a: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 GRE)</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95" name="矩形: 圆角 94">
              <a:extLst>
                <a:ext uri="{FF2B5EF4-FFF2-40B4-BE49-F238E27FC236}">
                  <a16:creationId xmlns:a16="http://schemas.microsoft.com/office/drawing/2014/main" id="{144F8FFF-88DF-4792-9D43-C9059D2C30B5}"/>
                </a:ext>
              </a:extLst>
            </p:cNvPr>
            <p:cNvSpPr/>
            <p:nvPr/>
          </p:nvSpPr>
          <p:spPr bwMode="auto">
            <a:xfrm>
              <a:off x="8578484" y="4848238"/>
              <a:ext cx="1512000" cy="500699"/>
            </a:xfrm>
            <a:prstGeom prst="roundRect">
              <a:avLst/>
            </a:prstGeom>
            <a:solidFill>
              <a:srgbClr val="92D050"/>
            </a:solidFill>
            <a:ln w="25400" cap="flat" cmpd="sng" algn="ctr">
              <a:noFill/>
              <a:prstDash val="soli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1" i="0" u="none" strike="noStrike" kern="0" cap="none" spc="0" normalizeH="0" baseline="0" noProof="0" dirty="0">
                  <a:ln>
                    <a:noFill/>
                  </a:ln>
                  <a:solidFill>
                    <a:srgbClr val="000000"/>
                  </a:solidFill>
                  <a:effectLst/>
                  <a:uLnTx/>
                  <a:uFillTx/>
                  <a:latin typeface="Arial" charset="0"/>
                  <a:ea typeface="宋体" charset="-122"/>
                </a:rPr>
                <a:t>Network Automation</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a:t>
              </a:r>
              <a:r>
                <a:rPr kumimoji="0" lang="en-US" altLang="zh-CN" sz="1050" b="0" i="0" u="none" strike="noStrike" kern="0" cap="none" spc="0" normalizeH="0" baseline="0" noProof="0" dirty="0" err="1">
                  <a:ln>
                    <a:noFill/>
                  </a:ln>
                  <a:solidFill>
                    <a:srgbClr val="000000"/>
                  </a:solidFill>
                  <a:effectLst/>
                  <a:uLnTx/>
                  <a:uFillTx/>
                  <a:latin typeface="Arial" charset="0"/>
                  <a:ea typeface="宋体" charset="-122"/>
                </a:rPr>
                <a:t>Openstack</a:t>
              </a: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 integrated SDN)</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96" name="矩形 95">
              <a:extLst>
                <a:ext uri="{FF2B5EF4-FFF2-40B4-BE49-F238E27FC236}">
                  <a16:creationId xmlns:a16="http://schemas.microsoft.com/office/drawing/2014/main" id="{B379069B-A98F-41DB-AEDD-862CC98D7D44}"/>
                </a:ext>
              </a:extLst>
            </p:cNvPr>
            <p:cNvSpPr/>
            <p:nvPr/>
          </p:nvSpPr>
          <p:spPr bwMode="auto">
            <a:xfrm>
              <a:off x="5063698" y="4749844"/>
              <a:ext cx="1747330" cy="599090"/>
            </a:xfrm>
            <a:prstGeom prst="rect">
              <a:avLst/>
            </a:prstGeom>
            <a:solidFill>
              <a:srgbClr val="FFCC9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VNF2</a:t>
              </a:r>
              <a:endParaRPr kumimoji="0" lang="zh-CN" altLang="en-US" sz="1200" b="0" i="0" u="none" strike="noStrike" kern="0" cap="none" spc="0" normalizeH="0" baseline="0" noProof="0" dirty="0">
                <a:ln>
                  <a:noFill/>
                </a:ln>
                <a:solidFill>
                  <a:srgbClr val="000000"/>
                </a:solidFill>
                <a:effectLst/>
                <a:uLnTx/>
                <a:uFillTx/>
                <a:latin typeface="Arial" charset="0"/>
                <a:ea typeface="宋体" charset="-122"/>
              </a:endParaRPr>
            </a:p>
          </p:txBody>
        </p:sp>
        <p:sp>
          <p:nvSpPr>
            <p:cNvPr id="97" name="矩形 96">
              <a:extLst>
                <a:ext uri="{FF2B5EF4-FFF2-40B4-BE49-F238E27FC236}">
                  <a16:creationId xmlns:a16="http://schemas.microsoft.com/office/drawing/2014/main" id="{74115188-7DC5-47E8-A6FD-4B571465023C}"/>
                </a:ext>
              </a:extLst>
            </p:cNvPr>
            <p:cNvSpPr/>
            <p:nvPr/>
          </p:nvSpPr>
          <p:spPr bwMode="auto">
            <a:xfrm>
              <a:off x="2991047" y="4787320"/>
              <a:ext cx="559273" cy="515132"/>
            </a:xfrm>
            <a:prstGeom prst="rect">
              <a:avLst/>
            </a:prstGeom>
            <a:solidFill>
              <a:srgbClr val="FFCC66">
                <a:lumMod val="40000"/>
                <a:lumOff val="60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98" name="矩形: 圆角 97">
              <a:extLst>
                <a:ext uri="{FF2B5EF4-FFF2-40B4-BE49-F238E27FC236}">
                  <a16:creationId xmlns:a16="http://schemas.microsoft.com/office/drawing/2014/main" id="{5B6A1334-8E87-4A19-B091-ECFD2D71C093}"/>
                </a:ext>
              </a:extLst>
            </p:cNvPr>
            <p:cNvSpPr/>
            <p:nvPr/>
          </p:nvSpPr>
          <p:spPr bwMode="auto">
            <a:xfrm>
              <a:off x="3027829" y="4817956"/>
              <a:ext cx="468000" cy="252000"/>
            </a:xfrm>
            <a:prstGeom prst="round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Container</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99" name="矩形 98">
              <a:extLst>
                <a:ext uri="{FF2B5EF4-FFF2-40B4-BE49-F238E27FC236}">
                  <a16:creationId xmlns:a16="http://schemas.microsoft.com/office/drawing/2014/main" id="{0FECF920-53A4-4650-84B7-FCFDEB76FA99}"/>
                </a:ext>
              </a:extLst>
            </p:cNvPr>
            <p:cNvSpPr/>
            <p:nvPr/>
          </p:nvSpPr>
          <p:spPr bwMode="auto">
            <a:xfrm>
              <a:off x="3747337" y="4794755"/>
              <a:ext cx="1051208" cy="515132"/>
            </a:xfrm>
            <a:prstGeom prst="rect">
              <a:avLst/>
            </a:prstGeom>
            <a:solidFill>
              <a:srgbClr val="FFCC66">
                <a:lumMod val="40000"/>
                <a:lumOff val="60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0" name="矩形: 圆角 99">
              <a:extLst>
                <a:ext uri="{FF2B5EF4-FFF2-40B4-BE49-F238E27FC236}">
                  <a16:creationId xmlns:a16="http://schemas.microsoft.com/office/drawing/2014/main" id="{28022E01-EAE6-4E1A-8673-09235021FDD0}"/>
                </a:ext>
              </a:extLst>
            </p:cNvPr>
            <p:cNvSpPr/>
            <p:nvPr/>
          </p:nvSpPr>
          <p:spPr bwMode="auto">
            <a:xfrm>
              <a:off x="3784121" y="4825391"/>
              <a:ext cx="468000" cy="252000"/>
            </a:xfrm>
            <a:prstGeom prst="round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Container</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1" name="矩形: 圆角 100">
              <a:extLst>
                <a:ext uri="{FF2B5EF4-FFF2-40B4-BE49-F238E27FC236}">
                  <a16:creationId xmlns:a16="http://schemas.microsoft.com/office/drawing/2014/main" id="{F4015D00-5793-4F8E-AFC8-D2392DCDE62B}"/>
                </a:ext>
              </a:extLst>
            </p:cNvPr>
            <p:cNvSpPr/>
            <p:nvPr/>
          </p:nvSpPr>
          <p:spPr bwMode="auto">
            <a:xfrm>
              <a:off x="4279631" y="4825391"/>
              <a:ext cx="468000" cy="252000"/>
            </a:xfrm>
            <a:prstGeom prst="round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Container</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2" name="矩形 101">
              <a:extLst>
                <a:ext uri="{FF2B5EF4-FFF2-40B4-BE49-F238E27FC236}">
                  <a16:creationId xmlns:a16="http://schemas.microsoft.com/office/drawing/2014/main" id="{62460EB1-AA7E-46C0-9590-BFD839342E67}"/>
                </a:ext>
              </a:extLst>
            </p:cNvPr>
            <p:cNvSpPr/>
            <p:nvPr/>
          </p:nvSpPr>
          <p:spPr bwMode="auto">
            <a:xfrm>
              <a:off x="5676813" y="4787320"/>
              <a:ext cx="1051208" cy="515132"/>
            </a:xfrm>
            <a:prstGeom prst="rect">
              <a:avLst/>
            </a:prstGeom>
            <a:solidFill>
              <a:srgbClr val="FFCC66">
                <a:lumMod val="40000"/>
                <a:lumOff val="60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Bare Metal</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3" name="矩形: 圆角 102">
              <a:extLst>
                <a:ext uri="{FF2B5EF4-FFF2-40B4-BE49-F238E27FC236}">
                  <a16:creationId xmlns:a16="http://schemas.microsoft.com/office/drawing/2014/main" id="{4A21D5DF-D1D2-4E9A-97AB-3250A340B31D}"/>
                </a:ext>
              </a:extLst>
            </p:cNvPr>
            <p:cNvSpPr/>
            <p:nvPr/>
          </p:nvSpPr>
          <p:spPr bwMode="auto">
            <a:xfrm>
              <a:off x="5713597" y="4817956"/>
              <a:ext cx="468000" cy="252000"/>
            </a:xfrm>
            <a:prstGeom prst="round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Container</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4" name="矩形: 圆角 103">
              <a:extLst>
                <a:ext uri="{FF2B5EF4-FFF2-40B4-BE49-F238E27FC236}">
                  <a16:creationId xmlns:a16="http://schemas.microsoft.com/office/drawing/2014/main" id="{04F37C38-CBF7-4A42-A35B-BC06D2DA3DD3}"/>
                </a:ext>
              </a:extLst>
            </p:cNvPr>
            <p:cNvSpPr/>
            <p:nvPr/>
          </p:nvSpPr>
          <p:spPr bwMode="auto">
            <a:xfrm>
              <a:off x="6209107" y="4817956"/>
              <a:ext cx="468000" cy="252000"/>
            </a:xfrm>
            <a:prstGeom prst="round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Container</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5" name="矩形 104">
              <a:extLst>
                <a:ext uri="{FF2B5EF4-FFF2-40B4-BE49-F238E27FC236}">
                  <a16:creationId xmlns:a16="http://schemas.microsoft.com/office/drawing/2014/main" id="{1C4AE014-F3C5-4754-90E7-817BF0B5DFFA}"/>
                </a:ext>
              </a:extLst>
            </p:cNvPr>
            <p:cNvSpPr/>
            <p:nvPr/>
          </p:nvSpPr>
          <p:spPr bwMode="auto">
            <a:xfrm>
              <a:off x="7247622" y="3990362"/>
              <a:ext cx="721742" cy="426074"/>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VNFM</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6" name="矩形 105">
              <a:extLst>
                <a:ext uri="{FF2B5EF4-FFF2-40B4-BE49-F238E27FC236}">
                  <a16:creationId xmlns:a16="http://schemas.microsoft.com/office/drawing/2014/main" id="{043530FD-5DF3-46B1-B32E-09DDFA876EDF}"/>
                </a:ext>
              </a:extLst>
            </p:cNvPr>
            <p:cNvSpPr/>
            <p:nvPr/>
          </p:nvSpPr>
          <p:spPr bwMode="auto">
            <a:xfrm>
              <a:off x="7243032" y="4685385"/>
              <a:ext cx="721743" cy="313052"/>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VIM</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07" name="直接箭头连接符 106">
              <a:extLst>
                <a:ext uri="{FF2B5EF4-FFF2-40B4-BE49-F238E27FC236}">
                  <a16:creationId xmlns:a16="http://schemas.microsoft.com/office/drawing/2014/main" id="{120FFA99-8F3D-4E3A-88A8-ED46DE0F686D}"/>
                </a:ext>
              </a:extLst>
            </p:cNvPr>
            <p:cNvCxnSpPr>
              <a:cxnSpLocks/>
              <a:stCxn id="105" idx="2"/>
              <a:endCxn id="106" idx="0"/>
            </p:cNvCxnSpPr>
            <p:nvPr/>
          </p:nvCxnSpPr>
          <p:spPr bwMode="auto">
            <a:xfrm flipH="1">
              <a:off x="7603904" y="4416439"/>
              <a:ext cx="4593" cy="268949"/>
            </a:xfrm>
            <a:prstGeom prst="straightConnector1">
              <a:avLst/>
            </a:prstGeom>
            <a:noFill/>
            <a:ln w="9525" cap="flat" cmpd="sng" algn="ctr">
              <a:solidFill>
                <a:srgbClr val="000000"/>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矩形 107">
              <a:extLst>
                <a:ext uri="{FF2B5EF4-FFF2-40B4-BE49-F238E27FC236}">
                  <a16:creationId xmlns:a16="http://schemas.microsoft.com/office/drawing/2014/main" id="{7CBC5E4A-77B7-4947-A1F9-FE9E212D1539}"/>
                </a:ext>
              </a:extLst>
            </p:cNvPr>
            <p:cNvSpPr/>
            <p:nvPr/>
          </p:nvSpPr>
          <p:spPr bwMode="auto">
            <a:xfrm>
              <a:off x="7243029" y="3340480"/>
              <a:ext cx="721742" cy="426074"/>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NFVO</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09" name="直接箭头连接符 108">
              <a:extLst>
                <a:ext uri="{FF2B5EF4-FFF2-40B4-BE49-F238E27FC236}">
                  <a16:creationId xmlns:a16="http://schemas.microsoft.com/office/drawing/2014/main" id="{92307C50-FCFE-4511-B403-4E5218D7C579}"/>
                </a:ext>
              </a:extLst>
            </p:cNvPr>
            <p:cNvCxnSpPr>
              <a:cxnSpLocks/>
              <a:stCxn id="108" idx="2"/>
              <a:endCxn id="105" idx="0"/>
            </p:cNvCxnSpPr>
            <p:nvPr/>
          </p:nvCxnSpPr>
          <p:spPr bwMode="auto">
            <a:xfrm>
              <a:off x="7603904" y="3766554"/>
              <a:ext cx="4593" cy="223808"/>
            </a:xfrm>
            <a:prstGeom prst="straightConnector1">
              <a:avLst/>
            </a:prstGeom>
            <a:noFill/>
            <a:ln w="9525" cap="flat" cmpd="sng" algn="ctr">
              <a:solidFill>
                <a:srgbClr val="000000"/>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连接符: 肘形 109">
              <a:extLst>
                <a:ext uri="{FF2B5EF4-FFF2-40B4-BE49-F238E27FC236}">
                  <a16:creationId xmlns:a16="http://schemas.microsoft.com/office/drawing/2014/main" id="{5D4FFD45-BFB9-4EA5-A09B-995720025061}"/>
                </a:ext>
              </a:extLst>
            </p:cNvPr>
            <p:cNvCxnSpPr>
              <a:cxnSpLocks/>
              <a:stCxn id="57" idx="3"/>
              <a:endCxn id="111" idx="0"/>
            </p:cNvCxnSpPr>
            <p:nvPr/>
          </p:nvCxnSpPr>
          <p:spPr bwMode="auto">
            <a:xfrm>
              <a:off x="5399371" y="1463272"/>
              <a:ext cx="2266890" cy="1520384"/>
            </a:xfrm>
            <a:prstGeom prst="bentConnector2">
              <a:avLst/>
            </a:prstGeom>
            <a:noFill/>
            <a:ln w="9525" cap="flat" cmpd="sng" algn="ctr">
              <a:solidFill>
                <a:srgbClr val="000000"/>
              </a:solidFill>
              <a:prstDash val="dash"/>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矩形 110">
              <a:extLst>
                <a:ext uri="{FF2B5EF4-FFF2-40B4-BE49-F238E27FC236}">
                  <a16:creationId xmlns:a16="http://schemas.microsoft.com/office/drawing/2014/main" id="{3F43EC63-806D-4406-9170-F33D3A2CE5F5}"/>
                </a:ext>
              </a:extLst>
            </p:cNvPr>
            <p:cNvSpPr/>
            <p:nvPr/>
          </p:nvSpPr>
          <p:spPr bwMode="auto">
            <a:xfrm>
              <a:off x="7080684" y="2983657"/>
              <a:ext cx="1171152" cy="2544938"/>
            </a:xfrm>
            <a:prstGeom prst="rect">
              <a:avLst/>
            </a:prstGeom>
            <a:noFill/>
            <a:ln w="9525" cap="flat" cmpd="sng" algn="ctr">
              <a:solidFill>
                <a:srgbClr val="000000"/>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91"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112" name="连接符: 肘形 111">
              <a:extLst>
                <a:ext uri="{FF2B5EF4-FFF2-40B4-BE49-F238E27FC236}">
                  <a16:creationId xmlns:a16="http://schemas.microsoft.com/office/drawing/2014/main" id="{B8A450CE-C9F9-47BB-9051-1504D6734FAA}"/>
                </a:ext>
              </a:extLst>
            </p:cNvPr>
            <p:cNvCxnSpPr>
              <a:cxnSpLocks/>
              <a:stCxn id="106" idx="1"/>
              <a:endCxn id="96" idx="3"/>
            </p:cNvCxnSpPr>
            <p:nvPr/>
          </p:nvCxnSpPr>
          <p:spPr bwMode="auto">
            <a:xfrm rot="10800000" flipV="1">
              <a:off x="6811028" y="4841912"/>
              <a:ext cx="432000" cy="207478"/>
            </a:xfrm>
            <a:prstGeom prst="bentConnector3">
              <a:avLst/>
            </a:prstGeom>
            <a:noFill/>
            <a:ln w="9525" cap="flat" cmpd="sng" algn="ctr">
              <a:solidFill>
                <a:srgbClr val="000000"/>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矩形 112">
              <a:extLst>
                <a:ext uri="{FF2B5EF4-FFF2-40B4-BE49-F238E27FC236}">
                  <a16:creationId xmlns:a16="http://schemas.microsoft.com/office/drawing/2014/main" id="{41F9A3BA-B0B4-4D0B-B445-1719072C93A6}"/>
                </a:ext>
              </a:extLst>
            </p:cNvPr>
            <p:cNvSpPr/>
            <p:nvPr/>
          </p:nvSpPr>
          <p:spPr bwMode="auto">
            <a:xfrm>
              <a:off x="7243032" y="5099440"/>
              <a:ext cx="721743" cy="313052"/>
            </a:xfrm>
            <a:prstGeom prst="rect">
              <a:avLst/>
            </a:prstGeom>
            <a:solidFill>
              <a:srgbClr val="00B0F0"/>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rtlCol="0" anchor="ctr" anchorCtr="0" compatLnSpc="1">
              <a:prstTxWarp prst="textNoShape">
                <a:avLst/>
              </a:prstTxWarp>
            </a:bodyPr>
            <a:lstStyle/>
            <a:p>
              <a:pPr marL="0" marR="0" lvl="0" indent="0" algn="ctr" defTabSz="914400" eaLnBrk="0" fontAlgn="base" latinLnBrk="0" hangingPunct="0">
                <a:lnSpc>
                  <a:spcPct val="8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charset="0"/>
                  <a:ea typeface="宋体" charset="-122"/>
                </a:rPr>
                <a:t>PaaS</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14" name="连接符: 肘形 113">
              <a:extLst>
                <a:ext uri="{FF2B5EF4-FFF2-40B4-BE49-F238E27FC236}">
                  <a16:creationId xmlns:a16="http://schemas.microsoft.com/office/drawing/2014/main" id="{34FC8411-3C1D-4737-93C1-14E43384653B}"/>
                </a:ext>
              </a:extLst>
            </p:cNvPr>
            <p:cNvCxnSpPr>
              <a:cxnSpLocks/>
              <a:stCxn id="113" idx="1"/>
              <a:endCxn id="96" idx="3"/>
            </p:cNvCxnSpPr>
            <p:nvPr/>
          </p:nvCxnSpPr>
          <p:spPr bwMode="auto">
            <a:xfrm rot="10800000">
              <a:off x="6811028" y="5049394"/>
              <a:ext cx="432000" cy="206577"/>
            </a:xfrm>
            <a:prstGeom prst="bentConnector3">
              <a:avLst/>
            </a:prstGeom>
            <a:noFill/>
            <a:ln w="9525" cap="flat" cmpd="sng" algn="ctr">
              <a:solidFill>
                <a:srgbClr val="000000"/>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连接符: 肘形 114">
              <a:extLst>
                <a:ext uri="{FF2B5EF4-FFF2-40B4-BE49-F238E27FC236}">
                  <a16:creationId xmlns:a16="http://schemas.microsoft.com/office/drawing/2014/main" id="{4A2FB49B-9C49-4453-8685-47A6A593F6DB}"/>
                </a:ext>
              </a:extLst>
            </p:cNvPr>
            <p:cNvCxnSpPr>
              <a:stCxn id="113" idx="3"/>
              <a:endCxn id="105" idx="3"/>
            </p:cNvCxnSpPr>
            <p:nvPr/>
          </p:nvCxnSpPr>
          <p:spPr bwMode="auto">
            <a:xfrm flipV="1">
              <a:off x="7964775" y="4203403"/>
              <a:ext cx="4593" cy="1052567"/>
            </a:xfrm>
            <a:prstGeom prst="bentConnector3">
              <a:avLst>
                <a:gd name="adj1" fmla="val 4505073"/>
              </a:avLst>
            </a:prstGeom>
            <a:noFill/>
            <a:ln w="9525" cap="flat" cmpd="sng" algn="ctr">
              <a:solidFill>
                <a:srgbClr val="000000"/>
              </a:solidFill>
              <a:prstDash val="dash"/>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椭圆 115">
              <a:extLst>
                <a:ext uri="{FF2B5EF4-FFF2-40B4-BE49-F238E27FC236}">
                  <a16:creationId xmlns:a16="http://schemas.microsoft.com/office/drawing/2014/main" id="{41A4C57B-ED58-439D-BE11-7A209E32BE9D}"/>
                </a:ext>
              </a:extLst>
            </p:cNvPr>
            <p:cNvSpPr/>
            <p:nvPr/>
          </p:nvSpPr>
          <p:spPr bwMode="auto">
            <a:xfrm>
              <a:off x="3219303" y="2323378"/>
              <a:ext cx="2834842" cy="625107"/>
            </a:xfrm>
            <a:prstGeom prst="ellipse">
              <a:avLst/>
            </a:prstGeom>
            <a:solidFill>
              <a:srgbClr val="FFB8B8">
                <a:alpha val="50196"/>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91" eaLnBrk="1" fontAlgn="base" latinLnBrk="0" hangingPunct="1">
                <a:lnSpc>
                  <a:spcPct val="100000"/>
                </a:lnSpc>
                <a:spcBef>
                  <a:spcPct val="0"/>
                </a:spcBef>
                <a:spcAft>
                  <a:spcPct val="0"/>
                </a:spcAft>
                <a:buClr>
                  <a:srgbClr val="CC9900"/>
                </a:buClr>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charset="0"/>
                  <a:ea typeface="宋体" charset="-122"/>
                </a:rPr>
                <a:t>IP Fabric</a:t>
              </a:r>
              <a:endParaRPr kumimoji="0" lang="zh-CN" altLang="en-US" sz="14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17" name="矩形: 圆角 116">
              <a:extLst>
                <a:ext uri="{FF2B5EF4-FFF2-40B4-BE49-F238E27FC236}">
                  <a16:creationId xmlns:a16="http://schemas.microsoft.com/office/drawing/2014/main" id="{C909B306-29E8-45AE-9AE5-EDCE6DBABB4D}"/>
                </a:ext>
              </a:extLst>
            </p:cNvPr>
            <p:cNvSpPr/>
            <p:nvPr/>
          </p:nvSpPr>
          <p:spPr bwMode="auto">
            <a:xfrm>
              <a:off x="8578484" y="1792741"/>
              <a:ext cx="1512000" cy="426074"/>
            </a:xfrm>
            <a:prstGeom prst="roundRect">
              <a:avLst/>
            </a:prstGeom>
            <a:solidFill>
              <a:srgbClr val="92D050"/>
            </a:solidFill>
            <a:ln w="25400" cap="flat" cmpd="sng" algn="ctr">
              <a:noFill/>
              <a:prstDash val="soli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1" i="0" u="none" strike="noStrike" kern="0" cap="none" spc="0" normalizeH="0" baseline="0" noProof="0" dirty="0">
                  <a:ln>
                    <a:noFill/>
                  </a:ln>
                  <a:solidFill>
                    <a:srgbClr val="000000"/>
                  </a:solidFill>
                  <a:effectLst/>
                  <a:uLnTx/>
                  <a:uFillTx/>
                  <a:latin typeface="Arial" charset="0"/>
                  <a:ea typeface="宋体" charset="-122"/>
                </a:rPr>
                <a:t>NFV-based</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(VNF, MANO, VIM)</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18" name="矩形: 圆角 117">
              <a:extLst>
                <a:ext uri="{FF2B5EF4-FFF2-40B4-BE49-F238E27FC236}">
                  <a16:creationId xmlns:a16="http://schemas.microsoft.com/office/drawing/2014/main" id="{5D2C4D4B-BEA9-408D-B707-4A54972E0B8C}"/>
                </a:ext>
              </a:extLst>
            </p:cNvPr>
            <p:cNvSpPr/>
            <p:nvPr/>
          </p:nvSpPr>
          <p:spPr bwMode="auto">
            <a:xfrm>
              <a:off x="8578484" y="2386280"/>
              <a:ext cx="1512000" cy="426074"/>
            </a:xfrm>
            <a:prstGeom prst="roundRect">
              <a:avLst/>
            </a:prstGeom>
            <a:solidFill>
              <a:srgbClr val="92D050"/>
            </a:solidFill>
            <a:ln w="25400" cap="flat" cmpd="sng" algn="ctr">
              <a:noFill/>
              <a:prstDash val="soli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1" i="0" u="none" strike="noStrike" kern="0" cap="none" spc="0" normalizeH="0" baseline="0" noProof="0" dirty="0">
                  <a:ln>
                    <a:noFill/>
                  </a:ln>
                  <a:solidFill>
                    <a:srgbClr val="000000"/>
                  </a:solidFill>
                  <a:effectLst/>
                  <a:uLnTx/>
                  <a:uFillTx/>
                  <a:latin typeface="Arial" charset="0"/>
                  <a:ea typeface="宋体" charset="-122"/>
                </a:rPr>
                <a:t>Container-based</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(PaaS)</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19" name="矩形: 圆角 118">
              <a:extLst>
                <a:ext uri="{FF2B5EF4-FFF2-40B4-BE49-F238E27FC236}">
                  <a16:creationId xmlns:a16="http://schemas.microsoft.com/office/drawing/2014/main" id="{69978E7B-B33F-4314-8D3A-B593D2CE343F}"/>
                </a:ext>
              </a:extLst>
            </p:cNvPr>
            <p:cNvSpPr/>
            <p:nvPr/>
          </p:nvSpPr>
          <p:spPr bwMode="auto">
            <a:xfrm>
              <a:off x="8578484" y="2979820"/>
              <a:ext cx="1512000" cy="513870"/>
            </a:xfrm>
            <a:prstGeom prst="roundRect">
              <a:avLst/>
            </a:prstGeom>
            <a:solidFill>
              <a:srgbClr val="92D050"/>
            </a:solidFill>
            <a:ln w="25400" cap="flat" cmpd="sng" algn="ctr">
              <a:noFill/>
              <a:prstDash val="soli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1" i="0" u="none" strike="noStrike" kern="0" cap="none" spc="0" normalizeH="0" baseline="0" noProof="0" dirty="0">
                  <a:ln>
                    <a:noFill/>
                  </a:ln>
                  <a:solidFill>
                    <a:srgbClr val="000000"/>
                  </a:solidFill>
                  <a:effectLst/>
                  <a:uLnTx/>
                  <a:uFillTx/>
                  <a:latin typeface="Arial" charset="0"/>
                  <a:ea typeface="宋体" charset="-122"/>
                </a:rPr>
                <a:t>Virtualization</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(VM, DPDK, SRIOV, </a:t>
              </a:r>
              <a:r>
                <a:rPr kumimoji="0" lang="en-US" altLang="zh-CN" sz="1050" b="0" i="0" u="none" strike="noStrike" kern="0" cap="none" spc="0" normalizeH="0" baseline="0" noProof="0" dirty="0" err="1">
                  <a:ln>
                    <a:noFill/>
                  </a:ln>
                  <a:solidFill>
                    <a:srgbClr val="000000"/>
                  </a:solidFill>
                  <a:effectLst/>
                  <a:uLnTx/>
                  <a:uFillTx/>
                  <a:latin typeface="Arial" charset="0"/>
                  <a:ea typeface="宋体" charset="-122"/>
                </a:rPr>
                <a:t>vSwtich</a:t>
              </a: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 IPVLAN )</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20" name="矩形: 圆角 119">
              <a:extLst>
                <a:ext uri="{FF2B5EF4-FFF2-40B4-BE49-F238E27FC236}">
                  <a16:creationId xmlns:a16="http://schemas.microsoft.com/office/drawing/2014/main" id="{F2911649-3F76-4D4E-A620-28BD2611E66D}"/>
                </a:ext>
              </a:extLst>
            </p:cNvPr>
            <p:cNvSpPr/>
            <p:nvPr/>
          </p:nvSpPr>
          <p:spPr bwMode="auto">
            <a:xfrm>
              <a:off x="8578486" y="1335755"/>
              <a:ext cx="1512001" cy="289441"/>
            </a:xfrm>
            <a:prstGeom prst="roundRect">
              <a:avLst/>
            </a:prstGeom>
            <a:solidFill>
              <a:srgbClr val="FFB8B8"/>
            </a:solidFill>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spcBef>
                  <a:spcPct val="0"/>
                </a:spcBef>
                <a:spcAft>
                  <a:spcPct val="0"/>
                </a:spcAft>
              </a:pPr>
              <a:r>
                <a:rPr lang="en-US" altLang="zh-CN" sz="1100" b="1">
                  <a:solidFill>
                    <a:srgbClr val="000000"/>
                  </a:solidFill>
                  <a:latin typeface="Arial" pitchFamily="34" charset="0"/>
                  <a:ea typeface="宋体" pitchFamily="2" charset="-122"/>
                </a:rPr>
                <a:t>Key technologies</a:t>
              </a:r>
              <a:endParaRPr lang="zh-CN" altLang="en-US" sz="1100" b="1" dirty="0">
                <a:solidFill>
                  <a:srgbClr val="000000"/>
                </a:solidFill>
                <a:latin typeface="Arial" pitchFamily="34" charset="0"/>
                <a:ea typeface="宋体" pitchFamily="2" charset="-122"/>
              </a:endParaRPr>
            </a:p>
          </p:txBody>
        </p:sp>
      </p:grpSp>
      <p:sp>
        <p:nvSpPr>
          <p:cNvPr id="121" name="矩形 120">
            <a:extLst>
              <a:ext uri="{FF2B5EF4-FFF2-40B4-BE49-F238E27FC236}">
                <a16:creationId xmlns:a16="http://schemas.microsoft.com/office/drawing/2014/main" id="{3EA17ABC-FA88-472E-AC12-5714037D3762}"/>
              </a:ext>
            </a:extLst>
          </p:cNvPr>
          <p:cNvSpPr/>
          <p:nvPr/>
        </p:nvSpPr>
        <p:spPr bwMode="auto">
          <a:xfrm>
            <a:off x="0" y="6325849"/>
            <a:ext cx="12191999" cy="350509"/>
          </a:xfrm>
          <a:prstGeom prst="rect">
            <a:avLst/>
          </a:prstGeom>
          <a:solidFill>
            <a:srgbClr val="C0000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高扩展、虚拟化和自动化推动云数据中心网络发展</a:t>
            </a:r>
          </a:p>
        </p:txBody>
      </p:sp>
    </p:spTree>
    <p:extLst>
      <p:ext uri="{BB962C8B-B14F-4D97-AF65-F5344CB8AC3E}">
        <p14:creationId xmlns:p14="http://schemas.microsoft.com/office/powerpoint/2010/main" val="39681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6F770D5-516C-4CDA-8F41-36142A7BEC1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cs typeface="+mn-cs"/>
              </a:rPr>
              <a:t>分层网络模型</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 name="云形 3">
            <a:extLst>
              <a:ext uri="{FF2B5EF4-FFF2-40B4-BE49-F238E27FC236}">
                <a16:creationId xmlns:a16="http://schemas.microsoft.com/office/drawing/2014/main" id="{4E91C471-F9D3-4BDD-9FCB-721B2A68E5F8}"/>
              </a:ext>
            </a:extLst>
          </p:cNvPr>
          <p:cNvSpPr/>
          <p:nvPr/>
        </p:nvSpPr>
        <p:spPr bwMode="auto">
          <a:xfrm>
            <a:off x="1864046" y="1297132"/>
            <a:ext cx="1485924" cy="616997"/>
          </a:xfrm>
          <a:prstGeom prst="cloud">
            <a:avLst/>
          </a:prstGeom>
          <a:noFill/>
          <a:ln w="6350" cap="flat" cmpd="sng" algn="ctr">
            <a:solidFill>
              <a:srgbClr val="000000"/>
            </a:solidFill>
            <a:prstDash val="solid"/>
          </a:ln>
          <a:effectLst/>
        </p:spPr>
        <p:txBody>
          <a:bodyPr vert="horz" wrap="square" lIns="91440" tIns="0" rIns="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100" b="0" i="0" u="none" strike="noStrike" kern="0" cap="none" spc="0" normalizeH="0" baseline="0" noProof="0" dirty="0">
                <a:ln>
                  <a:noFill/>
                </a:ln>
                <a:solidFill>
                  <a:srgbClr val="000000"/>
                </a:solidFill>
                <a:effectLst/>
                <a:uLnTx/>
                <a:uFillTx/>
                <a:latin typeface="Arial" charset="0"/>
                <a:ea typeface="宋体" charset="-122"/>
              </a:rPr>
              <a:t>外部网络</a:t>
            </a:r>
          </a:p>
        </p:txBody>
      </p:sp>
      <p:sp>
        <p:nvSpPr>
          <p:cNvPr id="6" name="矩形 1">
            <a:extLst>
              <a:ext uri="{FF2B5EF4-FFF2-40B4-BE49-F238E27FC236}">
                <a16:creationId xmlns:a16="http://schemas.microsoft.com/office/drawing/2014/main" id="{A1AC75D9-620A-4F2B-8F0C-248EA1D9B31D}"/>
              </a:ext>
            </a:extLst>
          </p:cNvPr>
          <p:cNvSpPr/>
          <p:nvPr/>
        </p:nvSpPr>
        <p:spPr bwMode="auto">
          <a:xfrm>
            <a:off x="4403004" y="3109156"/>
            <a:ext cx="6212302" cy="1388418"/>
          </a:xfrm>
          <a:custGeom>
            <a:avLst/>
            <a:gdLst>
              <a:gd name="connsiteX0" fmla="*/ 0 w 3767138"/>
              <a:gd name="connsiteY0" fmla="*/ 0 h 757237"/>
              <a:gd name="connsiteX1" fmla="*/ 3767138 w 3767138"/>
              <a:gd name="connsiteY1" fmla="*/ 0 h 757237"/>
              <a:gd name="connsiteX2" fmla="*/ 3767138 w 3767138"/>
              <a:gd name="connsiteY2" fmla="*/ 757237 h 757237"/>
              <a:gd name="connsiteX3" fmla="*/ 0 w 3767138"/>
              <a:gd name="connsiteY3" fmla="*/ 757237 h 757237"/>
              <a:gd name="connsiteX4" fmla="*/ 0 w 3767138"/>
              <a:gd name="connsiteY4" fmla="*/ 0 h 757237"/>
              <a:gd name="connsiteX0" fmla="*/ 0 w 3767138"/>
              <a:gd name="connsiteY0" fmla="*/ 0 h 757237"/>
              <a:gd name="connsiteX1" fmla="*/ 3767138 w 3767138"/>
              <a:gd name="connsiteY1" fmla="*/ 0 h 757237"/>
              <a:gd name="connsiteX2" fmla="*/ 3048000 w 3767138"/>
              <a:gd name="connsiteY2" fmla="*/ 757237 h 757237"/>
              <a:gd name="connsiteX3" fmla="*/ 0 w 3767138"/>
              <a:gd name="connsiteY3" fmla="*/ 757237 h 757237"/>
              <a:gd name="connsiteX4" fmla="*/ 0 w 3767138"/>
              <a:gd name="connsiteY4" fmla="*/ 0 h 757237"/>
              <a:gd name="connsiteX0" fmla="*/ 862012 w 4629150"/>
              <a:gd name="connsiteY0" fmla="*/ 0 h 757237"/>
              <a:gd name="connsiteX1" fmla="*/ 4629150 w 4629150"/>
              <a:gd name="connsiteY1" fmla="*/ 0 h 757237"/>
              <a:gd name="connsiteX2" fmla="*/ 3910012 w 4629150"/>
              <a:gd name="connsiteY2" fmla="*/ 757237 h 757237"/>
              <a:gd name="connsiteX3" fmla="*/ 0 w 4629150"/>
              <a:gd name="connsiteY3" fmla="*/ 757237 h 757237"/>
              <a:gd name="connsiteX4" fmla="*/ 862012 w 4629150"/>
              <a:gd name="connsiteY4" fmla="*/ 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50" h="757237">
                <a:moveTo>
                  <a:pt x="862012" y="0"/>
                </a:moveTo>
                <a:lnTo>
                  <a:pt x="4629150" y="0"/>
                </a:lnTo>
                <a:lnTo>
                  <a:pt x="3910012" y="757237"/>
                </a:lnTo>
                <a:lnTo>
                  <a:pt x="0" y="757237"/>
                </a:lnTo>
                <a:lnTo>
                  <a:pt x="862012" y="0"/>
                </a:lnTo>
                <a:close/>
              </a:path>
            </a:pathLst>
          </a:custGeom>
          <a:solidFill>
            <a:srgbClr val="FFCC66">
              <a:lumMod val="20000"/>
              <a:lumOff val="80000"/>
              <a:alpha val="69804"/>
            </a:srgbClr>
          </a:solidFill>
          <a:ln w="25400" cap="flat" cmpd="sng" algn="ctr">
            <a:solidFill>
              <a:srgbClr val="FFCC66">
                <a:lumMod val="60000"/>
                <a:lumOff val="40000"/>
              </a:srgbClr>
            </a:solid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8" name="矩形: 圆角 7">
            <a:extLst>
              <a:ext uri="{FF2B5EF4-FFF2-40B4-BE49-F238E27FC236}">
                <a16:creationId xmlns:a16="http://schemas.microsoft.com/office/drawing/2014/main" id="{0499B759-39AF-4584-8F04-9DC4EC7468A2}"/>
              </a:ext>
            </a:extLst>
          </p:cNvPr>
          <p:cNvSpPr/>
          <p:nvPr/>
        </p:nvSpPr>
        <p:spPr bwMode="auto">
          <a:xfrm>
            <a:off x="8159195" y="3203313"/>
            <a:ext cx="662774" cy="1143633"/>
          </a:xfrm>
          <a:prstGeom prst="roundRect">
            <a:avLst/>
          </a:prstGeom>
          <a:solidFill>
            <a:srgbClr val="66CCFF"/>
          </a:solidFill>
          <a:ln w="25400" cap="flat" cmpd="sng" algn="ctr">
            <a:noFill/>
            <a:prstDash val="solid"/>
          </a:ln>
          <a:effectLst/>
        </p:spPr>
        <p:txBody>
          <a:bodyPr vert="horz" wrap="square" lIns="72000" tIns="0" rIns="7200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9" name="矩形 1">
            <a:extLst>
              <a:ext uri="{FF2B5EF4-FFF2-40B4-BE49-F238E27FC236}">
                <a16:creationId xmlns:a16="http://schemas.microsoft.com/office/drawing/2014/main" id="{5087ABCB-13D0-4241-8853-19D83349A97C}"/>
              </a:ext>
            </a:extLst>
          </p:cNvPr>
          <p:cNvSpPr/>
          <p:nvPr/>
        </p:nvSpPr>
        <p:spPr bwMode="auto">
          <a:xfrm>
            <a:off x="4334945" y="4629112"/>
            <a:ext cx="6212302" cy="1268421"/>
          </a:xfrm>
          <a:custGeom>
            <a:avLst/>
            <a:gdLst>
              <a:gd name="connsiteX0" fmla="*/ 0 w 3767138"/>
              <a:gd name="connsiteY0" fmla="*/ 0 h 757237"/>
              <a:gd name="connsiteX1" fmla="*/ 3767138 w 3767138"/>
              <a:gd name="connsiteY1" fmla="*/ 0 h 757237"/>
              <a:gd name="connsiteX2" fmla="*/ 3767138 w 3767138"/>
              <a:gd name="connsiteY2" fmla="*/ 757237 h 757237"/>
              <a:gd name="connsiteX3" fmla="*/ 0 w 3767138"/>
              <a:gd name="connsiteY3" fmla="*/ 757237 h 757237"/>
              <a:gd name="connsiteX4" fmla="*/ 0 w 3767138"/>
              <a:gd name="connsiteY4" fmla="*/ 0 h 757237"/>
              <a:gd name="connsiteX0" fmla="*/ 0 w 3767138"/>
              <a:gd name="connsiteY0" fmla="*/ 0 h 757237"/>
              <a:gd name="connsiteX1" fmla="*/ 3767138 w 3767138"/>
              <a:gd name="connsiteY1" fmla="*/ 0 h 757237"/>
              <a:gd name="connsiteX2" fmla="*/ 3048000 w 3767138"/>
              <a:gd name="connsiteY2" fmla="*/ 757237 h 757237"/>
              <a:gd name="connsiteX3" fmla="*/ 0 w 3767138"/>
              <a:gd name="connsiteY3" fmla="*/ 757237 h 757237"/>
              <a:gd name="connsiteX4" fmla="*/ 0 w 3767138"/>
              <a:gd name="connsiteY4" fmla="*/ 0 h 757237"/>
              <a:gd name="connsiteX0" fmla="*/ 862012 w 4629150"/>
              <a:gd name="connsiteY0" fmla="*/ 0 h 757237"/>
              <a:gd name="connsiteX1" fmla="*/ 4629150 w 4629150"/>
              <a:gd name="connsiteY1" fmla="*/ 0 h 757237"/>
              <a:gd name="connsiteX2" fmla="*/ 3910012 w 4629150"/>
              <a:gd name="connsiteY2" fmla="*/ 757237 h 757237"/>
              <a:gd name="connsiteX3" fmla="*/ 0 w 4629150"/>
              <a:gd name="connsiteY3" fmla="*/ 757237 h 757237"/>
              <a:gd name="connsiteX4" fmla="*/ 862012 w 4629150"/>
              <a:gd name="connsiteY4" fmla="*/ 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50" h="757237">
                <a:moveTo>
                  <a:pt x="862012" y="0"/>
                </a:moveTo>
                <a:lnTo>
                  <a:pt x="4629150" y="0"/>
                </a:lnTo>
                <a:lnTo>
                  <a:pt x="3910012" y="757237"/>
                </a:lnTo>
                <a:lnTo>
                  <a:pt x="0" y="757237"/>
                </a:lnTo>
                <a:lnTo>
                  <a:pt x="862012" y="0"/>
                </a:lnTo>
                <a:close/>
              </a:path>
            </a:pathLst>
          </a:custGeom>
          <a:solidFill>
            <a:srgbClr val="E0E0E0">
              <a:alpha val="69804"/>
            </a:srgbClr>
          </a:solidFill>
          <a:ln w="25400" cap="flat" cmpd="sng" algn="ctr">
            <a:solidFill>
              <a:srgbClr val="B2B2B2"/>
            </a:solid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0" name="矩形 1">
            <a:extLst>
              <a:ext uri="{FF2B5EF4-FFF2-40B4-BE49-F238E27FC236}">
                <a16:creationId xmlns:a16="http://schemas.microsoft.com/office/drawing/2014/main" id="{A4023FEE-9C04-4E5F-AE67-35121FCA26EC}"/>
              </a:ext>
            </a:extLst>
          </p:cNvPr>
          <p:cNvSpPr/>
          <p:nvPr/>
        </p:nvSpPr>
        <p:spPr bwMode="auto">
          <a:xfrm>
            <a:off x="4345841" y="1539206"/>
            <a:ext cx="6212302" cy="1398765"/>
          </a:xfrm>
          <a:custGeom>
            <a:avLst/>
            <a:gdLst>
              <a:gd name="connsiteX0" fmla="*/ 0 w 3767138"/>
              <a:gd name="connsiteY0" fmla="*/ 0 h 757237"/>
              <a:gd name="connsiteX1" fmla="*/ 3767138 w 3767138"/>
              <a:gd name="connsiteY1" fmla="*/ 0 h 757237"/>
              <a:gd name="connsiteX2" fmla="*/ 3767138 w 3767138"/>
              <a:gd name="connsiteY2" fmla="*/ 757237 h 757237"/>
              <a:gd name="connsiteX3" fmla="*/ 0 w 3767138"/>
              <a:gd name="connsiteY3" fmla="*/ 757237 h 757237"/>
              <a:gd name="connsiteX4" fmla="*/ 0 w 3767138"/>
              <a:gd name="connsiteY4" fmla="*/ 0 h 757237"/>
              <a:gd name="connsiteX0" fmla="*/ 0 w 3767138"/>
              <a:gd name="connsiteY0" fmla="*/ 0 h 757237"/>
              <a:gd name="connsiteX1" fmla="*/ 3767138 w 3767138"/>
              <a:gd name="connsiteY1" fmla="*/ 0 h 757237"/>
              <a:gd name="connsiteX2" fmla="*/ 3048000 w 3767138"/>
              <a:gd name="connsiteY2" fmla="*/ 757237 h 757237"/>
              <a:gd name="connsiteX3" fmla="*/ 0 w 3767138"/>
              <a:gd name="connsiteY3" fmla="*/ 757237 h 757237"/>
              <a:gd name="connsiteX4" fmla="*/ 0 w 3767138"/>
              <a:gd name="connsiteY4" fmla="*/ 0 h 757237"/>
              <a:gd name="connsiteX0" fmla="*/ 862012 w 4629150"/>
              <a:gd name="connsiteY0" fmla="*/ 0 h 757237"/>
              <a:gd name="connsiteX1" fmla="*/ 4629150 w 4629150"/>
              <a:gd name="connsiteY1" fmla="*/ 0 h 757237"/>
              <a:gd name="connsiteX2" fmla="*/ 3910012 w 4629150"/>
              <a:gd name="connsiteY2" fmla="*/ 757237 h 757237"/>
              <a:gd name="connsiteX3" fmla="*/ 0 w 4629150"/>
              <a:gd name="connsiteY3" fmla="*/ 757237 h 757237"/>
              <a:gd name="connsiteX4" fmla="*/ 862012 w 4629150"/>
              <a:gd name="connsiteY4" fmla="*/ 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50" h="757237">
                <a:moveTo>
                  <a:pt x="862012" y="0"/>
                </a:moveTo>
                <a:lnTo>
                  <a:pt x="4629150" y="0"/>
                </a:lnTo>
                <a:lnTo>
                  <a:pt x="3910012" y="757237"/>
                </a:lnTo>
                <a:lnTo>
                  <a:pt x="0" y="757237"/>
                </a:lnTo>
                <a:lnTo>
                  <a:pt x="862012" y="0"/>
                </a:lnTo>
                <a:close/>
              </a:path>
            </a:pathLst>
          </a:custGeom>
          <a:solidFill>
            <a:srgbClr val="CCFFCC">
              <a:alpha val="69804"/>
            </a:srgbClr>
          </a:solidFill>
          <a:ln w="25400" cap="flat" cmpd="sng" algn="ctr">
            <a:solidFill>
              <a:srgbClr val="92D050"/>
            </a:solid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pic>
        <p:nvPicPr>
          <p:cNvPr id="11" name="Picture 44" descr="Router3">
            <a:extLst>
              <a:ext uri="{FF2B5EF4-FFF2-40B4-BE49-F238E27FC236}">
                <a16:creationId xmlns:a16="http://schemas.microsoft.com/office/drawing/2014/main" id="{789C3D95-B632-41FB-A932-7A6A1BF33E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2706" y="4842835"/>
            <a:ext cx="346075" cy="3032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4" descr="Router3">
            <a:extLst>
              <a:ext uri="{FF2B5EF4-FFF2-40B4-BE49-F238E27FC236}">
                <a16:creationId xmlns:a16="http://schemas.microsoft.com/office/drawing/2014/main" id="{CE35EF46-814D-4AED-AB3B-D7DC285A55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3255" y="5277015"/>
            <a:ext cx="346075" cy="3032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4" descr="Router3">
            <a:extLst>
              <a:ext uri="{FF2B5EF4-FFF2-40B4-BE49-F238E27FC236}">
                <a16:creationId xmlns:a16="http://schemas.microsoft.com/office/drawing/2014/main" id="{3A043728-ABC5-4F07-ABA4-D71EBC03E1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1356" y="4840324"/>
            <a:ext cx="346075" cy="3032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4" descr="Router3">
            <a:extLst>
              <a:ext uri="{FF2B5EF4-FFF2-40B4-BE49-F238E27FC236}">
                <a16:creationId xmlns:a16="http://schemas.microsoft.com/office/drawing/2014/main" id="{303F5EFC-444D-41AB-9D55-FE7807D8BA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1905" y="5274504"/>
            <a:ext cx="346075" cy="3032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9" descr="Lanswitch3">
            <a:extLst>
              <a:ext uri="{FF2B5EF4-FFF2-40B4-BE49-F238E27FC236}">
                <a16:creationId xmlns:a16="http://schemas.microsoft.com/office/drawing/2014/main" id="{3B09B688-C68E-4BFD-A55F-9991F19730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560" y="5299108"/>
            <a:ext cx="455613" cy="3000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9" descr="Lanswitch3">
            <a:extLst>
              <a:ext uri="{FF2B5EF4-FFF2-40B4-BE49-F238E27FC236}">
                <a16:creationId xmlns:a16="http://schemas.microsoft.com/office/drawing/2014/main" id="{B217431D-3515-4190-B255-060F462B2C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821" y="4878022"/>
            <a:ext cx="455613" cy="30003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连接符 16">
            <a:extLst>
              <a:ext uri="{FF2B5EF4-FFF2-40B4-BE49-F238E27FC236}">
                <a16:creationId xmlns:a16="http://schemas.microsoft.com/office/drawing/2014/main" id="{F264CB1F-D82E-4B46-8577-5698671D55B3}"/>
              </a:ext>
            </a:extLst>
          </p:cNvPr>
          <p:cNvCxnSpPr>
            <a:stCxn id="11" idx="3"/>
            <a:endCxn id="13" idx="1"/>
          </p:cNvCxnSpPr>
          <p:nvPr/>
        </p:nvCxnSpPr>
        <p:spPr bwMode="auto">
          <a:xfrm flipV="1">
            <a:off x="5848781" y="4991930"/>
            <a:ext cx="282575" cy="251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678DC4CE-399E-4262-A257-5A04B4D51542}"/>
              </a:ext>
            </a:extLst>
          </p:cNvPr>
          <p:cNvCxnSpPr>
            <a:stCxn id="12" idx="3"/>
            <a:endCxn id="14" idx="1"/>
          </p:cNvCxnSpPr>
          <p:nvPr/>
        </p:nvCxnSpPr>
        <p:spPr bwMode="auto">
          <a:xfrm flipV="1">
            <a:off x="5449330" y="5426110"/>
            <a:ext cx="282575" cy="251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03A01E38-5B8D-47E5-A009-954F4C77D6F9}"/>
              </a:ext>
            </a:extLst>
          </p:cNvPr>
          <p:cNvCxnSpPr>
            <a:cxnSpLocks/>
            <a:stCxn id="13" idx="3"/>
            <a:endCxn id="16" idx="1"/>
          </p:cNvCxnSpPr>
          <p:nvPr/>
        </p:nvCxnSpPr>
        <p:spPr bwMode="auto">
          <a:xfrm>
            <a:off x="6477431" y="4991930"/>
            <a:ext cx="991390" cy="3611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30F020E6-21D7-40EF-A86F-29000437336E}"/>
              </a:ext>
            </a:extLst>
          </p:cNvPr>
          <p:cNvCxnSpPr>
            <a:cxnSpLocks/>
            <a:stCxn id="14" idx="3"/>
            <a:endCxn id="16" idx="1"/>
          </p:cNvCxnSpPr>
          <p:nvPr/>
        </p:nvCxnSpPr>
        <p:spPr bwMode="auto">
          <a:xfrm flipV="1">
            <a:off x="6077980" y="5028041"/>
            <a:ext cx="1390841" cy="39806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63033C36-E39D-4E59-9BB2-6865BB6CE11B}"/>
              </a:ext>
            </a:extLst>
          </p:cNvPr>
          <p:cNvCxnSpPr>
            <a:cxnSpLocks/>
            <a:stCxn id="13" idx="2"/>
            <a:endCxn id="14" idx="3"/>
          </p:cNvCxnSpPr>
          <p:nvPr/>
        </p:nvCxnSpPr>
        <p:spPr bwMode="auto">
          <a:xfrm flipH="1">
            <a:off x="6077980" y="5143536"/>
            <a:ext cx="226414" cy="2825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80997EF2-7F41-418C-BDD0-6C9738132395}"/>
              </a:ext>
            </a:extLst>
          </p:cNvPr>
          <p:cNvCxnSpPr>
            <a:cxnSpLocks/>
            <a:stCxn id="14" idx="3"/>
            <a:endCxn id="15" idx="1"/>
          </p:cNvCxnSpPr>
          <p:nvPr/>
        </p:nvCxnSpPr>
        <p:spPr bwMode="auto">
          <a:xfrm>
            <a:off x="6077980" y="5426110"/>
            <a:ext cx="1069580" cy="2301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C6008E10-9F3D-4F11-8246-FD9F83BC4046}"/>
              </a:ext>
            </a:extLst>
          </p:cNvPr>
          <p:cNvCxnSpPr>
            <a:stCxn id="13" idx="3"/>
            <a:endCxn id="15" idx="1"/>
          </p:cNvCxnSpPr>
          <p:nvPr/>
        </p:nvCxnSpPr>
        <p:spPr bwMode="auto">
          <a:xfrm>
            <a:off x="6477431" y="4991930"/>
            <a:ext cx="670129" cy="45719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49" descr="Lanswitch3">
            <a:extLst>
              <a:ext uri="{FF2B5EF4-FFF2-40B4-BE49-F238E27FC236}">
                <a16:creationId xmlns:a16="http://schemas.microsoft.com/office/drawing/2014/main" id="{4E0EC410-3484-4E51-AF71-DCEF199A67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0261" y="5301491"/>
            <a:ext cx="455613" cy="3000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9" descr="Lanswitch3">
            <a:extLst>
              <a:ext uri="{FF2B5EF4-FFF2-40B4-BE49-F238E27FC236}">
                <a16:creationId xmlns:a16="http://schemas.microsoft.com/office/drawing/2014/main" id="{41062F0C-FB2E-4FD9-B39A-DDFA12100B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0006" y="4870484"/>
            <a:ext cx="455613" cy="300037"/>
          </a:xfrm>
          <a:prstGeom prst="rect">
            <a:avLst/>
          </a:prstGeom>
          <a:noFill/>
          <a:extLst>
            <a:ext uri="{909E8E84-426E-40DD-AFC4-6F175D3DCCD1}">
              <a14:hiddenFill xmlns:a14="http://schemas.microsoft.com/office/drawing/2010/main">
                <a:solidFill>
                  <a:srgbClr val="FFFFFF"/>
                </a:solidFill>
              </a14:hiddenFill>
            </a:ext>
          </a:extLst>
        </p:spPr>
      </p:pic>
      <p:sp>
        <p:nvSpPr>
          <p:cNvPr id="26" name="椭圆 25">
            <a:extLst>
              <a:ext uri="{FF2B5EF4-FFF2-40B4-BE49-F238E27FC236}">
                <a16:creationId xmlns:a16="http://schemas.microsoft.com/office/drawing/2014/main" id="{75C069D8-5514-451E-8A37-BBE9C8D97121}"/>
              </a:ext>
            </a:extLst>
          </p:cNvPr>
          <p:cNvSpPr/>
          <p:nvPr/>
        </p:nvSpPr>
        <p:spPr bwMode="auto">
          <a:xfrm rot="21323387">
            <a:off x="5918765" y="4941425"/>
            <a:ext cx="1709271" cy="631640"/>
          </a:xfrm>
          <a:prstGeom prst="ellipse">
            <a:avLst/>
          </a:prstGeom>
          <a:solidFill>
            <a:srgbClr val="FFCC66">
              <a:alpha val="50196"/>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7" name="文本框 26">
            <a:extLst>
              <a:ext uri="{FF2B5EF4-FFF2-40B4-BE49-F238E27FC236}">
                <a16:creationId xmlns:a16="http://schemas.microsoft.com/office/drawing/2014/main" id="{125AC8D4-3E3E-4345-B7A7-E4B5BC5AF4DF}"/>
              </a:ext>
            </a:extLst>
          </p:cNvPr>
          <p:cNvSpPr txBox="1"/>
          <p:nvPr/>
        </p:nvSpPr>
        <p:spPr>
          <a:xfrm>
            <a:off x="5539180" y="4662497"/>
            <a:ext cx="381836" cy="261610"/>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28" name="文本框 27">
            <a:extLst>
              <a:ext uri="{FF2B5EF4-FFF2-40B4-BE49-F238E27FC236}">
                <a16:creationId xmlns:a16="http://schemas.microsoft.com/office/drawing/2014/main" id="{7C0CAA56-292F-48F0-93A0-291C514B9F94}"/>
              </a:ext>
            </a:extLst>
          </p:cNvPr>
          <p:cNvSpPr txBox="1"/>
          <p:nvPr/>
        </p:nvSpPr>
        <p:spPr>
          <a:xfrm>
            <a:off x="5157344" y="5075636"/>
            <a:ext cx="381836" cy="261610"/>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29" name="文本框 28">
            <a:extLst>
              <a:ext uri="{FF2B5EF4-FFF2-40B4-BE49-F238E27FC236}">
                <a16:creationId xmlns:a16="http://schemas.microsoft.com/office/drawing/2014/main" id="{7FCE7187-6517-4365-B424-1F763C2C0E9D}"/>
              </a:ext>
            </a:extLst>
          </p:cNvPr>
          <p:cNvSpPr txBox="1"/>
          <p:nvPr/>
        </p:nvSpPr>
        <p:spPr>
          <a:xfrm>
            <a:off x="5920850" y="4636101"/>
            <a:ext cx="737702"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30" name="文本框 29">
            <a:extLst>
              <a:ext uri="{FF2B5EF4-FFF2-40B4-BE49-F238E27FC236}">
                <a16:creationId xmlns:a16="http://schemas.microsoft.com/office/drawing/2014/main" id="{42244E27-56F7-484D-ABDF-0D54E008BBBA}"/>
              </a:ext>
            </a:extLst>
          </p:cNvPr>
          <p:cNvSpPr txBox="1"/>
          <p:nvPr/>
        </p:nvSpPr>
        <p:spPr>
          <a:xfrm>
            <a:off x="5536091" y="5514974"/>
            <a:ext cx="737702"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31" name="文本框 30">
            <a:extLst>
              <a:ext uri="{FF2B5EF4-FFF2-40B4-BE49-F238E27FC236}">
                <a16:creationId xmlns:a16="http://schemas.microsoft.com/office/drawing/2014/main" id="{5894EC5B-3E42-4617-8AAA-15CD138E3889}"/>
              </a:ext>
            </a:extLst>
          </p:cNvPr>
          <p:cNvSpPr txBox="1"/>
          <p:nvPr/>
        </p:nvSpPr>
        <p:spPr>
          <a:xfrm>
            <a:off x="6760006" y="4629112"/>
            <a:ext cx="530915"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Spine</a:t>
            </a:r>
            <a:endParaRPr lang="zh-CN" altLang="en-US" sz="1050" dirty="0">
              <a:solidFill>
                <a:srgbClr val="000000"/>
              </a:solidFill>
              <a:latin typeface="Arial" pitchFamily="34" charset="0"/>
              <a:ea typeface="宋体" pitchFamily="2" charset="-122"/>
            </a:endParaRPr>
          </a:p>
        </p:txBody>
      </p:sp>
      <p:sp>
        <p:nvSpPr>
          <p:cNvPr id="32" name="文本框 31">
            <a:extLst>
              <a:ext uri="{FF2B5EF4-FFF2-40B4-BE49-F238E27FC236}">
                <a16:creationId xmlns:a16="http://schemas.microsoft.com/office/drawing/2014/main" id="{35FCDBA4-77E5-47C3-8B07-BF98B8A0F7D0}"/>
              </a:ext>
            </a:extLst>
          </p:cNvPr>
          <p:cNvSpPr txBox="1"/>
          <p:nvPr/>
        </p:nvSpPr>
        <p:spPr>
          <a:xfrm>
            <a:off x="6498324" y="5082741"/>
            <a:ext cx="550151" cy="253916"/>
          </a:xfrm>
          <a:prstGeom prst="rect">
            <a:avLst/>
          </a:prstGeom>
          <a:noFill/>
        </p:spPr>
        <p:txBody>
          <a:bodyPr wrap="none" rtlCol="0">
            <a:spAutoFit/>
          </a:bodyPr>
          <a:lstStyle/>
          <a:p>
            <a:pPr fontAlgn="base">
              <a:spcBef>
                <a:spcPct val="0"/>
              </a:spcBef>
              <a:spcAft>
                <a:spcPct val="0"/>
              </a:spcAft>
            </a:pPr>
            <a:r>
              <a:rPr lang="en-US" altLang="zh-CN" sz="1050" dirty="0">
                <a:solidFill>
                  <a:srgbClr val="FF0000"/>
                </a:solidFill>
                <a:latin typeface="Arial" pitchFamily="34" charset="0"/>
                <a:ea typeface="宋体" pitchFamily="2" charset="-122"/>
              </a:rPr>
              <a:t>OSPF</a:t>
            </a:r>
            <a:endParaRPr lang="zh-CN" altLang="en-US" sz="1050" dirty="0">
              <a:solidFill>
                <a:srgbClr val="FF0000"/>
              </a:solidFill>
              <a:latin typeface="Arial" pitchFamily="34" charset="0"/>
              <a:ea typeface="宋体" pitchFamily="2" charset="-122"/>
            </a:endParaRPr>
          </a:p>
        </p:txBody>
      </p:sp>
      <p:cxnSp>
        <p:nvCxnSpPr>
          <p:cNvPr id="33" name="直接箭头连接符 32">
            <a:extLst>
              <a:ext uri="{FF2B5EF4-FFF2-40B4-BE49-F238E27FC236}">
                <a16:creationId xmlns:a16="http://schemas.microsoft.com/office/drawing/2014/main" id="{F822EFA3-5DC5-4336-B72F-E4B0155CF793}"/>
              </a:ext>
            </a:extLst>
          </p:cNvPr>
          <p:cNvCxnSpPr/>
          <p:nvPr/>
        </p:nvCxnSpPr>
        <p:spPr bwMode="auto">
          <a:xfrm>
            <a:off x="5731905" y="5870871"/>
            <a:ext cx="1688973" cy="0"/>
          </a:xfrm>
          <a:prstGeom prst="straightConnector1">
            <a:avLst/>
          </a:prstGeom>
          <a:noFill/>
          <a:ln w="9525" cap="flat" cmpd="sng" algn="ctr">
            <a:solidFill>
              <a:srgbClr val="C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a:extLst>
              <a:ext uri="{FF2B5EF4-FFF2-40B4-BE49-F238E27FC236}">
                <a16:creationId xmlns:a16="http://schemas.microsoft.com/office/drawing/2014/main" id="{BB412AE0-8CCA-4BB7-BCD0-82E4DEE2EC8C}"/>
              </a:ext>
            </a:extLst>
          </p:cNvPr>
          <p:cNvSpPr txBox="1"/>
          <p:nvPr/>
        </p:nvSpPr>
        <p:spPr>
          <a:xfrm>
            <a:off x="6448702" y="5681699"/>
            <a:ext cx="723275"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IP Fabric</a:t>
            </a:r>
            <a:endParaRPr lang="zh-CN" altLang="en-US" sz="1050" dirty="0">
              <a:solidFill>
                <a:srgbClr val="000000"/>
              </a:solidFill>
              <a:latin typeface="Arial" pitchFamily="34" charset="0"/>
              <a:ea typeface="宋体" pitchFamily="2" charset="-122"/>
            </a:endParaRPr>
          </a:p>
        </p:txBody>
      </p:sp>
      <p:cxnSp>
        <p:nvCxnSpPr>
          <p:cNvPr id="35" name="直接连接符 34">
            <a:extLst>
              <a:ext uri="{FF2B5EF4-FFF2-40B4-BE49-F238E27FC236}">
                <a16:creationId xmlns:a16="http://schemas.microsoft.com/office/drawing/2014/main" id="{A9B75561-50B0-4527-92E9-950D7683F407}"/>
              </a:ext>
            </a:extLst>
          </p:cNvPr>
          <p:cNvCxnSpPr>
            <a:cxnSpLocks/>
            <a:stCxn id="10" idx="2"/>
            <a:endCxn id="9" idx="2"/>
          </p:cNvCxnSpPr>
          <p:nvPr/>
        </p:nvCxnSpPr>
        <p:spPr bwMode="auto">
          <a:xfrm flipH="1">
            <a:off x="9582166" y="2937971"/>
            <a:ext cx="10896" cy="2959562"/>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a:extLst>
              <a:ext uri="{FF2B5EF4-FFF2-40B4-BE49-F238E27FC236}">
                <a16:creationId xmlns:a16="http://schemas.microsoft.com/office/drawing/2014/main" id="{EB198E6A-3C5C-4B58-A117-A3F2BBCBE211}"/>
              </a:ext>
            </a:extLst>
          </p:cNvPr>
          <p:cNvCxnSpPr>
            <a:cxnSpLocks/>
            <a:stCxn id="10" idx="1"/>
            <a:endCxn id="9" idx="1"/>
          </p:cNvCxnSpPr>
          <p:nvPr/>
        </p:nvCxnSpPr>
        <p:spPr bwMode="auto">
          <a:xfrm flipH="1">
            <a:off x="10547247" y="1539206"/>
            <a:ext cx="10896" cy="3089906"/>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a:extLst>
              <a:ext uri="{FF2B5EF4-FFF2-40B4-BE49-F238E27FC236}">
                <a16:creationId xmlns:a16="http://schemas.microsoft.com/office/drawing/2014/main" id="{071BE5C0-93C2-4B93-B36A-BC809B98DAC3}"/>
              </a:ext>
            </a:extLst>
          </p:cNvPr>
          <p:cNvCxnSpPr>
            <a:cxnSpLocks/>
            <a:stCxn id="10" idx="3"/>
            <a:endCxn id="9" idx="3"/>
          </p:cNvCxnSpPr>
          <p:nvPr/>
        </p:nvCxnSpPr>
        <p:spPr bwMode="auto">
          <a:xfrm flipH="1">
            <a:off x="4334945" y="2937971"/>
            <a:ext cx="10896" cy="2959562"/>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a:extLst>
              <a:ext uri="{FF2B5EF4-FFF2-40B4-BE49-F238E27FC236}">
                <a16:creationId xmlns:a16="http://schemas.microsoft.com/office/drawing/2014/main" id="{6E5D5FF4-8BB5-43BB-8A91-0657DE7FA917}"/>
              </a:ext>
            </a:extLst>
          </p:cNvPr>
          <p:cNvCxnSpPr>
            <a:cxnSpLocks/>
            <a:stCxn id="10" idx="0"/>
            <a:endCxn id="9" idx="0"/>
          </p:cNvCxnSpPr>
          <p:nvPr/>
        </p:nvCxnSpPr>
        <p:spPr bwMode="auto">
          <a:xfrm flipH="1">
            <a:off x="5491762" y="1539206"/>
            <a:ext cx="10896" cy="3089906"/>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a:extLst>
              <a:ext uri="{FF2B5EF4-FFF2-40B4-BE49-F238E27FC236}">
                <a16:creationId xmlns:a16="http://schemas.microsoft.com/office/drawing/2014/main" id="{6D2996C9-C688-4886-A51B-ED2AF068D343}"/>
              </a:ext>
            </a:extLst>
          </p:cNvPr>
          <p:cNvSpPr/>
          <p:nvPr/>
        </p:nvSpPr>
        <p:spPr bwMode="auto">
          <a:xfrm>
            <a:off x="8407133" y="4773688"/>
            <a:ext cx="369732" cy="201802"/>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40" name="矩形 39">
            <a:extLst>
              <a:ext uri="{FF2B5EF4-FFF2-40B4-BE49-F238E27FC236}">
                <a16:creationId xmlns:a16="http://schemas.microsoft.com/office/drawing/2014/main" id="{ED04E7B4-F907-4475-84DA-49BF05BE7423}"/>
              </a:ext>
            </a:extLst>
          </p:cNvPr>
          <p:cNvSpPr/>
          <p:nvPr/>
        </p:nvSpPr>
        <p:spPr bwMode="auto">
          <a:xfrm>
            <a:off x="8321194" y="5032750"/>
            <a:ext cx="369732" cy="201802"/>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41" name="矩形 40">
            <a:extLst>
              <a:ext uri="{FF2B5EF4-FFF2-40B4-BE49-F238E27FC236}">
                <a16:creationId xmlns:a16="http://schemas.microsoft.com/office/drawing/2014/main" id="{8670012D-F092-4A6C-890A-DE7B395C26F7}"/>
              </a:ext>
            </a:extLst>
          </p:cNvPr>
          <p:cNvSpPr/>
          <p:nvPr/>
        </p:nvSpPr>
        <p:spPr bwMode="auto">
          <a:xfrm>
            <a:off x="8174972" y="5295675"/>
            <a:ext cx="369732" cy="201802"/>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42" name="矩形 41">
            <a:extLst>
              <a:ext uri="{FF2B5EF4-FFF2-40B4-BE49-F238E27FC236}">
                <a16:creationId xmlns:a16="http://schemas.microsoft.com/office/drawing/2014/main" id="{E689AC79-E103-46DA-9752-8C373E272EDD}"/>
              </a:ext>
            </a:extLst>
          </p:cNvPr>
          <p:cNvSpPr/>
          <p:nvPr/>
        </p:nvSpPr>
        <p:spPr bwMode="auto">
          <a:xfrm>
            <a:off x="8013961" y="5527639"/>
            <a:ext cx="369732" cy="201802"/>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cxnSp>
        <p:nvCxnSpPr>
          <p:cNvPr id="43" name="直接连接符 42">
            <a:extLst>
              <a:ext uri="{FF2B5EF4-FFF2-40B4-BE49-F238E27FC236}">
                <a16:creationId xmlns:a16="http://schemas.microsoft.com/office/drawing/2014/main" id="{E3669FF0-76C1-4BB8-9454-82187654A9A6}"/>
              </a:ext>
            </a:extLst>
          </p:cNvPr>
          <p:cNvCxnSpPr>
            <a:cxnSpLocks/>
            <a:stCxn id="16" idx="3"/>
            <a:endCxn id="39" idx="1"/>
          </p:cNvCxnSpPr>
          <p:nvPr/>
        </p:nvCxnSpPr>
        <p:spPr bwMode="auto">
          <a:xfrm flipV="1">
            <a:off x="7924434" y="4874589"/>
            <a:ext cx="482699" cy="15345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a:extLst>
              <a:ext uri="{FF2B5EF4-FFF2-40B4-BE49-F238E27FC236}">
                <a16:creationId xmlns:a16="http://schemas.microsoft.com/office/drawing/2014/main" id="{B72A462A-7A81-4B07-A81A-3635FAFBC281}"/>
              </a:ext>
            </a:extLst>
          </p:cNvPr>
          <p:cNvCxnSpPr>
            <a:stCxn id="16" idx="3"/>
            <a:endCxn id="40" idx="1"/>
          </p:cNvCxnSpPr>
          <p:nvPr/>
        </p:nvCxnSpPr>
        <p:spPr bwMode="auto">
          <a:xfrm>
            <a:off x="7924434" y="5028041"/>
            <a:ext cx="396760" cy="10561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a:extLst>
              <a:ext uri="{FF2B5EF4-FFF2-40B4-BE49-F238E27FC236}">
                <a16:creationId xmlns:a16="http://schemas.microsoft.com/office/drawing/2014/main" id="{6DC8EEA7-2A28-4319-A93B-28C9684E1B7F}"/>
              </a:ext>
            </a:extLst>
          </p:cNvPr>
          <p:cNvCxnSpPr>
            <a:cxnSpLocks/>
            <a:stCxn id="15" idx="3"/>
            <a:endCxn id="41" idx="1"/>
          </p:cNvCxnSpPr>
          <p:nvPr/>
        </p:nvCxnSpPr>
        <p:spPr bwMode="auto">
          <a:xfrm flipV="1">
            <a:off x="7603173" y="5396576"/>
            <a:ext cx="571799" cy="5255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a:extLst>
              <a:ext uri="{FF2B5EF4-FFF2-40B4-BE49-F238E27FC236}">
                <a16:creationId xmlns:a16="http://schemas.microsoft.com/office/drawing/2014/main" id="{32BE6003-0DA2-4D85-A6E3-755E7BF9E516}"/>
              </a:ext>
            </a:extLst>
          </p:cNvPr>
          <p:cNvCxnSpPr>
            <a:cxnSpLocks/>
            <a:stCxn id="15" idx="3"/>
            <a:endCxn id="42" idx="1"/>
          </p:cNvCxnSpPr>
          <p:nvPr/>
        </p:nvCxnSpPr>
        <p:spPr bwMode="auto">
          <a:xfrm>
            <a:off x="7603173" y="5449127"/>
            <a:ext cx="410788" cy="179413"/>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文本框 46">
            <a:extLst>
              <a:ext uri="{FF2B5EF4-FFF2-40B4-BE49-F238E27FC236}">
                <a16:creationId xmlns:a16="http://schemas.microsoft.com/office/drawing/2014/main" id="{CABAA31E-4CAE-4528-BCEB-480964D7A9CE}"/>
              </a:ext>
            </a:extLst>
          </p:cNvPr>
          <p:cNvSpPr txBox="1"/>
          <p:nvPr/>
        </p:nvSpPr>
        <p:spPr>
          <a:xfrm>
            <a:off x="7341693" y="5513152"/>
            <a:ext cx="737702" cy="253916"/>
          </a:xfrm>
          <a:prstGeom prst="rect">
            <a:avLst/>
          </a:prstGeom>
          <a:noFill/>
        </p:spPr>
        <p:txBody>
          <a:bodyPr wrap="square" rtlCol="0">
            <a:spAutoFit/>
          </a:bodyPr>
          <a:lstStyle/>
          <a:p>
            <a:pPr fontAlgn="base">
              <a:spcBef>
                <a:spcPct val="0"/>
              </a:spcBef>
              <a:spcAft>
                <a:spcPct val="0"/>
              </a:spcAft>
            </a:pPr>
            <a:r>
              <a:rPr lang="zh-CN" altLang="en-US" sz="1050" dirty="0">
                <a:solidFill>
                  <a:srgbClr val="000000"/>
                </a:solidFill>
                <a:latin typeface="微软雅黑" panose="020B0503020204020204" pitchFamily="34" charset="-122"/>
                <a:ea typeface="微软雅黑" panose="020B0503020204020204" pitchFamily="34" charset="-122"/>
              </a:rPr>
              <a:t>业务接入</a:t>
            </a:r>
          </a:p>
        </p:txBody>
      </p:sp>
      <p:cxnSp>
        <p:nvCxnSpPr>
          <p:cNvPr id="48" name="直接连接符 47">
            <a:extLst>
              <a:ext uri="{FF2B5EF4-FFF2-40B4-BE49-F238E27FC236}">
                <a16:creationId xmlns:a16="http://schemas.microsoft.com/office/drawing/2014/main" id="{CC1C7955-DE46-4A4C-BF98-7E6701297C8E}"/>
              </a:ext>
            </a:extLst>
          </p:cNvPr>
          <p:cNvCxnSpPr>
            <a:cxnSpLocks/>
          </p:cNvCxnSpPr>
          <p:nvPr/>
        </p:nvCxnSpPr>
        <p:spPr bwMode="auto">
          <a:xfrm>
            <a:off x="5821484" y="4204531"/>
            <a:ext cx="0" cy="1693002"/>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387FDBE2-BCA9-4D27-829F-8D6E61CFB1CA}"/>
              </a:ext>
            </a:extLst>
          </p:cNvPr>
          <p:cNvCxnSpPr>
            <a:cxnSpLocks/>
          </p:cNvCxnSpPr>
          <p:nvPr/>
        </p:nvCxnSpPr>
        <p:spPr bwMode="auto">
          <a:xfrm>
            <a:off x="7435515" y="4240113"/>
            <a:ext cx="0" cy="1682247"/>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文本框 49">
            <a:extLst>
              <a:ext uri="{FF2B5EF4-FFF2-40B4-BE49-F238E27FC236}">
                <a16:creationId xmlns:a16="http://schemas.microsoft.com/office/drawing/2014/main" id="{D04228D1-8511-4DB9-9CCB-85BC18206B41}"/>
              </a:ext>
            </a:extLst>
          </p:cNvPr>
          <p:cNvSpPr txBox="1"/>
          <p:nvPr/>
        </p:nvSpPr>
        <p:spPr>
          <a:xfrm>
            <a:off x="9093231" y="4728957"/>
            <a:ext cx="928669" cy="261610"/>
          </a:xfrm>
          <a:prstGeom prst="rect">
            <a:avLst/>
          </a:prstGeom>
          <a:noFill/>
        </p:spPr>
        <p:txBody>
          <a:bodyPr wrap="square" rtlCol="0">
            <a:spAutoFit/>
          </a:bodyPr>
          <a:lstStyle/>
          <a:p>
            <a:pPr fontAlgn="base">
              <a:spcBef>
                <a:spcPct val="0"/>
              </a:spcBef>
              <a:spcAft>
                <a:spcPct val="0"/>
              </a:spcAft>
            </a:pPr>
            <a:r>
              <a:rPr lang="zh-CN" altLang="en-US" sz="1100" dirty="0">
                <a:solidFill>
                  <a:srgbClr val="FF0000"/>
                </a:solidFill>
                <a:latin typeface="微软雅黑" panose="020B0503020204020204" pitchFamily="34" charset="-122"/>
                <a:ea typeface="微软雅黑" panose="020B0503020204020204" pitchFamily="34" charset="-122"/>
              </a:rPr>
              <a:t>物理层网络</a:t>
            </a:r>
          </a:p>
        </p:txBody>
      </p:sp>
      <p:sp>
        <p:nvSpPr>
          <p:cNvPr id="51" name="文本框 50">
            <a:extLst>
              <a:ext uri="{FF2B5EF4-FFF2-40B4-BE49-F238E27FC236}">
                <a16:creationId xmlns:a16="http://schemas.microsoft.com/office/drawing/2014/main" id="{09FC785F-F5DD-4A81-9BC6-9F01B18BB1CD}"/>
              </a:ext>
            </a:extLst>
          </p:cNvPr>
          <p:cNvSpPr txBox="1"/>
          <p:nvPr/>
        </p:nvSpPr>
        <p:spPr>
          <a:xfrm>
            <a:off x="8873882" y="5156381"/>
            <a:ext cx="1119209" cy="430887"/>
          </a:xfrm>
          <a:prstGeom prst="rect">
            <a:avLst/>
          </a:prstGeom>
          <a:noFill/>
        </p:spPr>
        <p:txBody>
          <a:bodyPr wrap="square" rtlCol="0">
            <a:spAutoFit/>
          </a:bodyPr>
          <a:lstStyle/>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控制面：</a:t>
            </a:r>
            <a:r>
              <a:rPr lang="en-US" altLang="zh-CN" sz="1100" dirty="0">
                <a:solidFill>
                  <a:srgbClr val="0000CC"/>
                </a:solidFill>
                <a:latin typeface="微软雅黑" panose="020B0503020204020204" pitchFamily="34" charset="-122"/>
                <a:ea typeface="微软雅黑" panose="020B0503020204020204" pitchFamily="34" charset="-122"/>
              </a:rPr>
              <a:t>OSPF</a:t>
            </a:r>
          </a:p>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数据面：</a:t>
            </a:r>
            <a:r>
              <a:rPr lang="en-US" altLang="zh-CN" sz="1100" dirty="0">
                <a:solidFill>
                  <a:srgbClr val="0000CC"/>
                </a:solidFill>
                <a:latin typeface="微软雅黑" panose="020B0503020204020204" pitchFamily="34" charset="-122"/>
                <a:ea typeface="微软雅黑" panose="020B0503020204020204" pitchFamily="34" charset="-122"/>
              </a:rPr>
              <a:t>IP</a:t>
            </a:r>
            <a:endParaRPr lang="zh-CN" altLang="en-US" sz="1100" dirty="0">
              <a:solidFill>
                <a:srgbClr val="0000CC"/>
              </a:solidFill>
              <a:latin typeface="微软雅黑" panose="020B0503020204020204" pitchFamily="34" charset="-122"/>
              <a:ea typeface="微软雅黑" panose="020B0503020204020204" pitchFamily="34" charset="-122"/>
            </a:endParaRPr>
          </a:p>
        </p:txBody>
      </p:sp>
      <p:pic>
        <p:nvPicPr>
          <p:cNvPr id="52" name="Picture 44" descr="Router3">
            <a:extLst>
              <a:ext uri="{FF2B5EF4-FFF2-40B4-BE49-F238E27FC236}">
                <a16:creationId xmlns:a16="http://schemas.microsoft.com/office/drawing/2014/main" id="{55A3A8CE-D70A-45FF-958E-BF2BA00A7D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2290" y="3445513"/>
            <a:ext cx="346075" cy="30321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4" descr="Router3">
            <a:extLst>
              <a:ext uri="{FF2B5EF4-FFF2-40B4-BE49-F238E27FC236}">
                <a16:creationId xmlns:a16="http://schemas.microsoft.com/office/drawing/2014/main" id="{582554F1-7477-4205-8025-AF5A3E8958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2839" y="3879693"/>
            <a:ext cx="346075" cy="303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直接连接符 53">
            <a:extLst>
              <a:ext uri="{FF2B5EF4-FFF2-40B4-BE49-F238E27FC236}">
                <a16:creationId xmlns:a16="http://schemas.microsoft.com/office/drawing/2014/main" id="{F5070110-9E66-40F6-8386-1A7C49871054}"/>
              </a:ext>
            </a:extLst>
          </p:cNvPr>
          <p:cNvCxnSpPr>
            <a:stCxn id="52" idx="3"/>
            <a:endCxn id="76" idx="1"/>
          </p:cNvCxnSpPr>
          <p:nvPr/>
        </p:nvCxnSpPr>
        <p:spPr bwMode="auto">
          <a:xfrm flipV="1">
            <a:off x="5958365" y="3594608"/>
            <a:ext cx="282575" cy="251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a:extLst>
              <a:ext uri="{FF2B5EF4-FFF2-40B4-BE49-F238E27FC236}">
                <a16:creationId xmlns:a16="http://schemas.microsoft.com/office/drawing/2014/main" id="{685B3980-FC8A-4694-9586-C37EDBF1A2D2}"/>
              </a:ext>
            </a:extLst>
          </p:cNvPr>
          <p:cNvCxnSpPr>
            <a:stCxn id="53" idx="3"/>
            <a:endCxn id="77" idx="1"/>
          </p:cNvCxnSpPr>
          <p:nvPr/>
        </p:nvCxnSpPr>
        <p:spPr bwMode="auto">
          <a:xfrm flipV="1">
            <a:off x="5558914" y="4028788"/>
            <a:ext cx="282575" cy="251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a:extLst>
              <a:ext uri="{FF2B5EF4-FFF2-40B4-BE49-F238E27FC236}">
                <a16:creationId xmlns:a16="http://schemas.microsoft.com/office/drawing/2014/main" id="{0C2E25A7-998D-453E-8F04-480DB8CC5AD6}"/>
              </a:ext>
            </a:extLst>
          </p:cNvPr>
          <p:cNvCxnSpPr>
            <a:cxnSpLocks/>
            <a:stCxn id="76" idx="3"/>
            <a:endCxn id="75" idx="1"/>
          </p:cNvCxnSpPr>
          <p:nvPr/>
        </p:nvCxnSpPr>
        <p:spPr bwMode="auto">
          <a:xfrm>
            <a:off x="6587015" y="3594608"/>
            <a:ext cx="748768" cy="27254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a:extLst>
              <a:ext uri="{FF2B5EF4-FFF2-40B4-BE49-F238E27FC236}">
                <a16:creationId xmlns:a16="http://schemas.microsoft.com/office/drawing/2014/main" id="{69A5F231-BA9D-49CD-B027-898FD7586A22}"/>
              </a:ext>
            </a:extLst>
          </p:cNvPr>
          <p:cNvCxnSpPr>
            <a:cxnSpLocks/>
            <a:stCxn id="77" idx="3"/>
            <a:endCxn id="75" idx="1"/>
          </p:cNvCxnSpPr>
          <p:nvPr/>
        </p:nvCxnSpPr>
        <p:spPr bwMode="auto">
          <a:xfrm flipV="1">
            <a:off x="6187564" y="3867148"/>
            <a:ext cx="1148219" cy="16164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a:extLst>
              <a:ext uri="{FF2B5EF4-FFF2-40B4-BE49-F238E27FC236}">
                <a16:creationId xmlns:a16="http://schemas.microsoft.com/office/drawing/2014/main" id="{863BA478-3375-450F-9A94-F4CEB518A050}"/>
              </a:ext>
            </a:extLst>
          </p:cNvPr>
          <p:cNvCxnSpPr>
            <a:cxnSpLocks/>
            <a:stCxn id="76" idx="2"/>
            <a:endCxn id="77" idx="3"/>
          </p:cNvCxnSpPr>
          <p:nvPr/>
        </p:nvCxnSpPr>
        <p:spPr bwMode="auto">
          <a:xfrm flipH="1">
            <a:off x="6187564" y="3746214"/>
            <a:ext cx="226414" cy="2825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a:extLst>
              <a:ext uri="{FF2B5EF4-FFF2-40B4-BE49-F238E27FC236}">
                <a16:creationId xmlns:a16="http://schemas.microsoft.com/office/drawing/2014/main" id="{1ED5CC79-1100-48D1-86DC-D979A6C59F6C}"/>
              </a:ext>
            </a:extLst>
          </p:cNvPr>
          <p:cNvCxnSpPr>
            <a:cxnSpLocks/>
            <a:stCxn id="77" idx="3"/>
          </p:cNvCxnSpPr>
          <p:nvPr/>
        </p:nvCxnSpPr>
        <p:spPr bwMode="auto">
          <a:xfrm>
            <a:off x="6187564" y="4028788"/>
            <a:ext cx="1069580" cy="2301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a:extLst>
              <a:ext uri="{FF2B5EF4-FFF2-40B4-BE49-F238E27FC236}">
                <a16:creationId xmlns:a16="http://schemas.microsoft.com/office/drawing/2014/main" id="{8A1035C9-A1B9-4D77-ACFB-7FF2557109BA}"/>
              </a:ext>
            </a:extLst>
          </p:cNvPr>
          <p:cNvCxnSpPr>
            <a:cxnSpLocks/>
            <a:stCxn id="76" idx="3"/>
          </p:cNvCxnSpPr>
          <p:nvPr/>
        </p:nvCxnSpPr>
        <p:spPr bwMode="auto">
          <a:xfrm>
            <a:off x="6587015" y="3594608"/>
            <a:ext cx="670129" cy="45719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文本框 60">
            <a:extLst>
              <a:ext uri="{FF2B5EF4-FFF2-40B4-BE49-F238E27FC236}">
                <a16:creationId xmlns:a16="http://schemas.microsoft.com/office/drawing/2014/main" id="{296D167B-F2C5-451F-9F76-A13DC045E0D9}"/>
              </a:ext>
            </a:extLst>
          </p:cNvPr>
          <p:cNvSpPr txBox="1"/>
          <p:nvPr/>
        </p:nvSpPr>
        <p:spPr>
          <a:xfrm>
            <a:off x="5648764" y="3265175"/>
            <a:ext cx="381836" cy="261610"/>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62" name="文本框 61">
            <a:extLst>
              <a:ext uri="{FF2B5EF4-FFF2-40B4-BE49-F238E27FC236}">
                <a16:creationId xmlns:a16="http://schemas.microsoft.com/office/drawing/2014/main" id="{9F7D995B-75E9-48AF-A3E5-3CB2D44AEB9F}"/>
              </a:ext>
            </a:extLst>
          </p:cNvPr>
          <p:cNvSpPr txBox="1"/>
          <p:nvPr/>
        </p:nvSpPr>
        <p:spPr>
          <a:xfrm>
            <a:off x="5266928" y="3678314"/>
            <a:ext cx="381836" cy="261610"/>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63" name="文本框 62">
            <a:extLst>
              <a:ext uri="{FF2B5EF4-FFF2-40B4-BE49-F238E27FC236}">
                <a16:creationId xmlns:a16="http://schemas.microsoft.com/office/drawing/2014/main" id="{10AC4602-BA5A-4A9C-B24B-5E55E0A3FA8B}"/>
              </a:ext>
            </a:extLst>
          </p:cNvPr>
          <p:cNvSpPr txBox="1"/>
          <p:nvPr/>
        </p:nvSpPr>
        <p:spPr>
          <a:xfrm>
            <a:off x="6030434" y="3238779"/>
            <a:ext cx="737702"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64" name="文本框 63">
            <a:extLst>
              <a:ext uri="{FF2B5EF4-FFF2-40B4-BE49-F238E27FC236}">
                <a16:creationId xmlns:a16="http://schemas.microsoft.com/office/drawing/2014/main" id="{A923DF6A-E688-46DE-9610-4D3C550077C4}"/>
              </a:ext>
            </a:extLst>
          </p:cNvPr>
          <p:cNvSpPr txBox="1"/>
          <p:nvPr/>
        </p:nvSpPr>
        <p:spPr>
          <a:xfrm>
            <a:off x="5645675" y="4117652"/>
            <a:ext cx="737702"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65" name="矩形 64">
            <a:extLst>
              <a:ext uri="{FF2B5EF4-FFF2-40B4-BE49-F238E27FC236}">
                <a16:creationId xmlns:a16="http://schemas.microsoft.com/office/drawing/2014/main" id="{069225DB-5C40-4292-B909-B11A952305D2}"/>
              </a:ext>
            </a:extLst>
          </p:cNvPr>
          <p:cNvSpPr/>
          <p:nvPr/>
        </p:nvSpPr>
        <p:spPr bwMode="auto">
          <a:xfrm>
            <a:off x="8277188" y="3462575"/>
            <a:ext cx="369732" cy="201802"/>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66" name="矩形 65">
            <a:extLst>
              <a:ext uri="{FF2B5EF4-FFF2-40B4-BE49-F238E27FC236}">
                <a16:creationId xmlns:a16="http://schemas.microsoft.com/office/drawing/2014/main" id="{8217D8B2-3DFC-4C2D-9169-0A4CB1AED48D}"/>
              </a:ext>
            </a:extLst>
          </p:cNvPr>
          <p:cNvSpPr/>
          <p:nvPr/>
        </p:nvSpPr>
        <p:spPr bwMode="auto">
          <a:xfrm>
            <a:off x="8277188" y="3673092"/>
            <a:ext cx="369732" cy="201802"/>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67" name="矩形 66">
            <a:extLst>
              <a:ext uri="{FF2B5EF4-FFF2-40B4-BE49-F238E27FC236}">
                <a16:creationId xmlns:a16="http://schemas.microsoft.com/office/drawing/2014/main" id="{585D185F-F088-416F-8625-AEA5D9CBEA25}"/>
              </a:ext>
            </a:extLst>
          </p:cNvPr>
          <p:cNvSpPr/>
          <p:nvPr/>
        </p:nvSpPr>
        <p:spPr bwMode="auto">
          <a:xfrm>
            <a:off x="8277188" y="3898353"/>
            <a:ext cx="369732" cy="201802"/>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sp>
        <p:nvSpPr>
          <p:cNvPr id="68" name="矩形 67">
            <a:extLst>
              <a:ext uri="{FF2B5EF4-FFF2-40B4-BE49-F238E27FC236}">
                <a16:creationId xmlns:a16="http://schemas.microsoft.com/office/drawing/2014/main" id="{7AC728B9-A285-4298-B73D-C202B171D418}"/>
              </a:ext>
            </a:extLst>
          </p:cNvPr>
          <p:cNvSpPr/>
          <p:nvPr/>
        </p:nvSpPr>
        <p:spPr bwMode="auto">
          <a:xfrm>
            <a:off x="8277188" y="4094178"/>
            <a:ext cx="369732" cy="201802"/>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200" b="0" i="0" u="none" strike="noStrike" kern="0" cap="none" spc="0" normalizeH="0" baseline="0" noProof="0" dirty="0">
                <a:ln>
                  <a:noFill/>
                </a:ln>
                <a:solidFill>
                  <a:srgbClr val="FF0000"/>
                </a:solidFill>
                <a:effectLst/>
                <a:uLnTx/>
                <a:uFillTx/>
                <a:latin typeface="Arial" charset="0"/>
                <a:ea typeface="宋体" charset="-122"/>
              </a:rPr>
              <a:t>VM</a:t>
            </a:r>
            <a:endParaRPr kumimoji="0" lang="zh-CN" altLang="en-US" sz="1200" b="0" i="0" u="none" strike="noStrike" kern="0" cap="none" spc="0" normalizeH="0" baseline="0" noProof="0" dirty="0">
              <a:ln>
                <a:noFill/>
              </a:ln>
              <a:solidFill>
                <a:srgbClr val="FF0000"/>
              </a:solidFill>
              <a:effectLst/>
              <a:uLnTx/>
              <a:uFillTx/>
              <a:latin typeface="Arial" charset="0"/>
              <a:ea typeface="宋体" charset="-122"/>
            </a:endParaRPr>
          </a:p>
        </p:txBody>
      </p:sp>
      <p:cxnSp>
        <p:nvCxnSpPr>
          <p:cNvPr id="69" name="直接连接符 68">
            <a:extLst>
              <a:ext uri="{FF2B5EF4-FFF2-40B4-BE49-F238E27FC236}">
                <a16:creationId xmlns:a16="http://schemas.microsoft.com/office/drawing/2014/main" id="{FD1EFD6F-CBAE-45A5-BBF6-E4235D5387EF}"/>
              </a:ext>
            </a:extLst>
          </p:cNvPr>
          <p:cNvCxnSpPr>
            <a:cxnSpLocks/>
            <a:stCxn id="75" idx="3"/>
            <a:endCxn id="65" idx="1"/>
          </p:cNvCxnSpPr>
          <p:nvPr/>
        </p:nvCxnSpPr>
        <p:spPr bwMode="auto">
          <a:xfrm flipV="1">
            <a:off x="7791396" y="3563476"/>
            <a:ext cx="485792" cy="30367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a:extLst>
              <a:ext uri="{FF2B5EF4-FFF2-40B4-BE49-F238E27FC236}">
                <a16:creationId xmlns:a16="http://schemas.microsoft.com/office/drawing/2014/main" id="{4D07F028-1502-4218-BEDC-CA77B2B9FBCA}"/>
              </a:ext>
            </a:extLst>
          </p:cNvPr>
          <p:cNvCxnSpPr>
            <a:stCxn id="75" idx="3"/>
            <a:endCxn id="66" idx="1"/>
          </p:cNvCxnSpPr>
          <p:nvPr/>
        </p:nvCxnSpPr>
        <p:spPr bwMode="auto">
          <a:xfrm flipV="1">
            <a:off x="7791396" y="3773993"/>
            <a:ext cx="485792" cy="9315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70">
            <a:extLst>
              <a:ext uri="{FF2B5EF4-FFF2-40B4-BE49-F238E27FC236}">
                <a16:creationId xmlns:a16="http://schemas.microsoft.com/office/drawing/2014/main" id="{AA7DB5C8-9B2E-4641-B8BB-8DD2538DC407}"/>
              </a:ext>
            </a:extLst>
          </p:cNvPr>
          <p:cNvCxnSpPr>
            <a:cxnSpLocks/>
            <a:stCxn id="75" idx="3"/>
            <a:endCxn id="67" idx="1"/>
          </p:cNvCxnSpPr>
          <p:nvPr/>
        </p:nvCxnSpPr>
        <p:spPr bwMode="auto">
          <a:xfrm>
            <a:off x="7791396" y="3867148"/>
            <a:ext cx="485792" cy="13210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71">
            <a:extLst>
              <a:ext uri="{FF2B5EF4-FFF2-40B4-BE49-F238E27FC236}">
                <a16:creationId xmlns:a16="http://schemas.microsoft.com/office/drawing/2014/main" id="{4AD81D3F-CDCA-4F64-BDE1-7693259D67C7}"/>
              </a:ext>
            </a:extLst>
          </p:cNvPr>
          <p:cNvCxnSpPr>
            <a:cxnSpLocks/>
            <a:stCxn id="75" idx="3"/>
            <a:endCxn id="68" idx="1"/>
          </p:cNvCxnSpPr>
          <p:nvPr/>
        </p:nvCxnSpPr>
        <p:spPr bwMode="auto">
          <a:xfrm>
            <a:off x="7791396" y="3867148"/>
            <a:ext cx="485792" cy="32793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文本框 72">
            <a:extLst>
              <a:ext uri="{FF2B5EF4-FFF2-40B4-BE49-F238E27FC236}">
                <a16:creationId xmlns:a16="http://schemas.microsoft.com/office/drawing/2014/main" id="{7A58A6BB-FAE9-49AE-8B62-1CFA5973D830}"/>
              </a:ext>
            </a:extLst>
          </p:cNvPr>
          <p:cNvSpPr txBox="1"/>
          <p:nvPr/>
        </p:nvSpPr>
        <p:spPr>
          <a:xfrm>
            <a:off x="7508820" y="3994372"/>
            <a:ext cx="737702" cy="253916"/>
          </a:xfrm>
          <a:prstGeom prst="rect">
            <a:avLst/>
          </a:prstGeom>
          <a:noFill/>
        </p:spPr>
        <p:txBody>
          <a:bodyPr wrap="square" rtlCol="0">
            <a:spAutoFit/>
          </a:bodyPr>
          <a:lstStyle/>
          <a:p>
            <a:pPr fontAlgn="base">
              <a:spcBef>
                <a:spcPct val="0"/>
              </a:spcBef>
              <a:spcAft>
                <a:spcPct val="0"/>
              </a:spcAft>
            </a:pPr>
            <a:r>
              <a:rPr lang="zh-CN" altLang="en-US" sz="1050" dirty="0">
                <a:solidFill>
                  <a:srgbClr val="000000"/>
                </a:solidFill>
                <a:latin typeface="微软雅黑" panose="020B0503020204020204" pitchFamily="34" charset="-122"/>
                <a:ea typeface="微软雅黑" panose="020B0503020204020204" pitchFamily="34" charset="-122"/>
              </a:rPr>
              <a:t>业务接入</a:t>
            </a:r>
          </a:p>
        </p:txBody>
      </p:sp>
      <p:sp>
        <p:nvSpPr>
          <p:cNvPr id="74" name="云形 73">
            <a:extLst>
              <a:ext uri="{FF2B5EF4-FFF2-40B4-BE49-F238E27FC236}">
                <a16:creationId xmlns:a16="http://schemas.microsoft.com/office/drawing/2014/main" id="{E79A4B56-D454-46BC-BE62-CE261E123368}"/>
              </a:ext>
            </a:extLst>
          </p:cNvPr>
          <p:cNvSpPr/>
          <p:nvPr/>
        </p:nvSpPr>
        <p:spPr bwMode="auto">
          <a:xfrm>
            <a:off x="6157602" y="3594194"/>
            <a:ext cx="1528696" cy="544420"/>
          </a:xfrm>
          <a:prstGeom prst="cloud">
            <a:avLst/>
          </a:prstGeom>
          <a:solidFill>
            <a:srgbClr val="D9D9D9"/>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pic>
        <p:nvPicPr>
          <p:cNvPr id="75" name="Picture 49" descr="Lanswitch3">
            <a:extLst>
              <a:ext uri="{FF2B5EF4-FFF2-40B4-BE49-F238E27FC236}">
                <a16:creationId xmlns:a16="http://schemas.microsoft.com/office/drawing/2014/main" id="{DA507B1E-31BA-4322-833C-2551CC2C5D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5783" y="3717129"/>
            <a:ext cx="455613" cy="30003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4" descr="Router3">
            <a:extLst>
              <a:ext uri="{FF2B5EF4-FFF2-40B4-BE49-F238E27FC236}">
                <a16:creationId xmlns:a16="http://schemas.microsoft.com/office/drawing/2014/main" id="{E61E9623-095D-48CC-8FDB-14DA4955DF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0940" y="3443002"/>
            <a:ext cx="346075" cy="30321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4" descr="Router3">
            <a:extLst>
              <a:ext uri="{FF2B5EF4-FFF2-40B4-BE49-F238E27FC236}">
                <a16:creationId xmlns:a16="http://schemas.microsoft.com/office/drawing/2014/main" id="{F06799F3-0B4A-4924-B60A-2B530663E0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1489" y="3877182"/>
            <a:ext cx="346075" cy="303212"/>
          </a:xfrm>
          <a:prstGeom prst="rect">
            <a:avLst/>
          </a:prstGeom>
          <a:noFill/>
          <a:extLst>
            <a:ext uri="{909E8E84-426E-40DD-AFC4-6F175D3DCCD1}">
              <a14:hiddenFill xmlns:a14="http://schemas.microsoft.com/office/drawing/2010/main">
                <a:solidFill>
                  <a:srgbClr val="FFFFFF"/>
                </a:solidFill>
              </a14:hiddenFill>
            </a:ext>
          </a:extLst>
        </p:spPr>
      </p:pic>
      <p:sp>
        <p:nvSpPr>
          <p:cNvPr id="78" name="圆柱形 118">
            <a:extLst>
              <a:ext uri="{FF2B5EF4-FFF2-40B4-BE49-F238E27FC236}">
                <a16:creationId xmlns:a16="http://schemas.microsoft.com/office/drawing/2014/main" id="{45917D74-8F0A-479E-AD86-3517D784BA27}"/>
              </a:ext>
            </a:extLst>
          </p:cNvPr>
          <p:cNvSpPr/>
          <p:nvPr/>
        </p:nvSpPr>
        <p:spPr bwMode="auto">
          <a:xfrm rot="5400000">
            <a:off x="6677493" y="3292805"/>
            <a:ext cx="204033" cy="1143922"/>
          </a:xfrm>
          <a:prstGeom prst="can">
            <a:avLst/>
          </a:prstGeom>
          <a:solidFill>
            <a:srgbClr val="92D050"/>
          </a:solidFill>
          <a:ln w="25400" cap="flat" cmpd="sng" algn="ctr">
            <a:solidFill>
              <a:srgbClr val="00B050"/>
            </a:solidFill>
            <a:prstDash val="solid"/>
          </a:ln>
          <a:effectLst/>
        </p:spPr>
        <p:txBody>
          <a:bodyPr vert="vert270"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L2/L3 VNI</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79" name="任意多边形: 形状 78">
            <a:extLst>
              <a:ext uri="{FF2B5EF4-FFF2-40B4-BE49-F238E27FC236}">
                <a16:creationId xmlns:a16="http://schemas.microsoft.com/office/drawing/2014/main" id="{4059530E-108B-4C30-B599-1F9F23A13FF4}"/>
              </a:ext>
            </a:extLst>
          </p:cNvPr>
          <p:cNvSpPr/>
          <p:nvPr/>
        </p:nvSpPr>
        <p:spPr bwMode="auto">
          <a:xfrm rot="20237190">
            <a:off x="5876195" y="1728744"/>
            <a:ext cx="696893" cy="279852"/>
          </a:xfrm>
          <a:custGeom>
            <a:avLst/>
            <a:gdLst>
              <a:gd name="connsiteX0" fmla="*/ 0 w 919655"/>
              <a:gd name="connsiteY0" fmla="*/ 114002 h 387271"/>
              <a:gd name="connsiteX1" fmla="*/ 436180 w 919655"/>
              <a:gd name="connsiteY1" fmla="*/ 14154 h 387271"/>
              <a:gd name="connsiteX2" fmla="*/ 919655 w 919655"/>
              <a:gd name="connsiteY2" fmla="*/ 387271 h 387271"/>
              <a:gd name="connsiteX0" fmla="*/ 0 w 919655"/>
              <a:gd name="connsiteY0" fmla="*/ 123350 h 396619"/>
              <a:gd name="connsiteX1" fmla="*/ 562304 w 919655"/>
              <a:gd name="connsiteY1" fmla="*/ 12991 h 396619"/>
              <a:gd name="connsiteX2" fmla="*/ 919655 w 919655"/>
              <a:gd name="connsiteY2" fmla="*/ 396619 h 396619"/>
              <a:gd name="connsiteX0" fmla="*/ 0 w 919655"/>
              <a:gd name="connsiteY0" fmla="*/ 129801 h 403070"/>
              <a:gd name="connsiteX1" fmla="*/ 612310 w 919655"/>
              <a:gd name="connsiteY1" fmla="*/ 12298 h 403070"/>
              <a:gd name="connsiteX2" fmla="*/ 919655 w 919655"/>
              <a:gd name="connsiteY2" fmla="*/ 403070 h 403070"/>
              <a:gd name="connsiteX0" fmla="*/ 0 w 919655"/>
              <a:gd name="connsiteY0" fmla="*/ 112777 h 386046"/>
              <a:gd name="connsiteX1" fmla="*/ 595642 w 919655"/>
              <a:gd name="connsiteY1" fmla="*/ 14324 h 386046"/>
              <a:gd name="connsiteX2" fmla="*/ 919655 w 919655"/>
              <a:gd name="connsiteY2" fmla="*/ 386046 h 386046"/>
              <a:gd name="connsiteX0" fmla="*/ 0 w 919655"/>
              <a:gd name="connsiteY0" fmla="*/ 113728 h 386997"/>
              <a:gd name="connsiteX1" fmla="*/ 595642 w 919655"/>
              <a:gd name="connsiteY1" fmla="*/ 15275 h 386997"/>
              <a:gd name="connsiteX2" fmla="*/ 919655 w 919655"/>
              <a:gd name="connsiteY2" fmla="*/ 386997 h 386997"/>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29180"/>
              <a:gd name="connsiteY0" fmla="*/ 113253 h 393666"/>
              <a:gd name="connsiteX1" fmla="*/ 595642 w 929180"/>
              <a:gd name="connsiteY1" fmla="*/ 14800 h 393666"/>
              <a:gd name="connsiteX2" fmla="*/ 929180 w 929180"/>
              <a:gd name="connsiteY2" fmla="*/ 393666 h 393666"/>
              <a:gd name="connsiteX0" fmla="*/ 0 w 929180"/>
              <a:gd name="connsiteY0" fmla="*/ 113253 h 393666"/>
              <a:gd name="connsiteX1" fmla="*/ 595642 w 929180"/>
              <a:gd name="connsiteY1" fmla="*/ 14800 h 393666"/>
              <a:gd name="connsiteX2" fmla="*/ 929180 w 929180"/>
              <a:gd name="connsiteY2" fmla="*/ 393666 h 393666"/>
            </a:gdLst>
            <a:ahLst/>
            <a:cxnLst>
              <a:cxn ang="0">
                <a:pos x="connsiteX0" y="connsiteY0"/>
              </a:cxn>
              <a:cxn ang="0">
                <a:pos x="connsiteX1" y="connsiteY1"/>
              </a:cxn>
              <a:cxn ang="0">
                <a:pos x="connsiteX2" y="connsiteY2"/>
              </a:cxn>
            </a:cxnLst>
            <a:rect l="l" t="t" r="r" b="b"/>
            <a:pathLst>
              <a:path w="929180" h="393666">
                <a:moveTo>
                  <a:pt x="0" y="113253"/>
                </a:moveTo>
                <a:cubicBezTo>
                  <a:pt x="141452" y="40556"/>
                  <a:pt x="440779" y="-31935"/>
                  <a:pt x="595642" y="14800"/>
                </a:cubicBezTo>
                <a:cubicBezTo>
                  <a:pt x="750505" y="61535"/>
                  <a:pt x="818849" y="213211"/>
                  <a:pt x="929180" y="393666"/>
                </a:cubicBezTo>
              </a:path>
            </a:pathLst>
          </a:custGeom>
          <a:noFill/>
          <a:ln w="19050" cap="flat" cmpd="sng" algn="ctr">
            <a:solidFill>
              <a:srgbClr val="C00000"/>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FrutigerNext LT Medium"/>
              <a:ea typeface="华文细黑"/>
            </a:endParaRPr>
          </a:p>
        </p:txBody>
      </p:sp>
      <p:sp>
        <p:nvSpPr>
          <p:cNvPr id="80" name="文本框 79">
            <a:extLst>
              <a:ext uri="{FF2B5EF4-FFF2-40B4-BE49-F238E27FC236}">
                <a16:creationId xmlns:a16="http://schemas.microsoft.com/office/drawing/2014/main" id="{6BBB84D4-FFDB-472E-930C-1E7AA53AFDD7}"/>
              </a:ext>
            </a:extLst>
          </p:cNvPr>
          <p:cNvSpPr txBox="1"/>
          <p:nvPr/>
        </p:nvSpPr>
        <p:spPr>
          <a:xfrm>
            <a:off x="6790146" y="3198369"/>
            <a:ext cx="1290738" cy="246221"/>
          </a:xfrm>
          <a:prstGeom prst="rect">
            <a:avLst/>
          </a:prstGeom>
          <a:noFill/>
        </p:spPr>
        <p:txBody>
          <a:bodyPr wrap="none" rtlCol="0">
            <a:spAutoFit/>
          </a:bodyPr>
          <a:lstStyle/>
          <a:p>
            <a:pPr fontAlgn="base">
              <a:spcBef>
                <a:spcPct val="0"/>
              </a:spcBef>
              <a:spcAft>
                <a:spcPct val="0"/>
              </a:spcAft>
            </a:pPr>
            <a:r>
              <a:rPr lang="en-US" altLang="zh-CN" sz="1000" dirty="0">
                <a:solidFill>
                  <a:srgbClr val="C00000"/>
                </a:solidFill>
                <a:latin typeface="Arial" pitchFamily="34" charset="0"/>
                <a:ea typeface="宋体" pitchFamily="2" charset="-122"/>
              </a:rPr>
              <a:t>BGP VXLAN EVPN</a:t>
            </a:r>
            <a:endParaRPr lang="zh-CN" altLang="en-US" sz="1000" dirty="0">
              <a:solidFill>
                <a:srgbClr val="C00000"/>
              </a:solidFill>
              <a:latin typeface="Arial" pitchFamily="34" charset="0"/>
              <a:ea typeface="宋体" pitchFamily="2" charset="-122"/>
            </a:endParaRPr>
          </a:p>
        </p:txBody>
      </p:sp>
      <p:cxnSp>
        <p:nvCxnSpPr>
          <p:cNvPr id="81" name="直接箭头连接符 80">
            <a:extLst>
              <a:ext uri="{FF2B5EF4-FFF2-40B4-BE49-F238E27FC236}">
                <a16:creationId xmlns:a16="http://schemas.microsoft.com/office/drawing/2014/main" id="{315E38CB-47AF-42FE-ACF6-F6CD55FBEA57}"/>
              </a:ext>
            </a:extLst>
          </p:cNvPr>
          <p:cNvCxnSpPr>
            <a:cxnSpLocks/>
          </p:cNvCxnSpPr>
          <p:nvPr/>
        </p:nvCxnSpPr>
        <p:spPr bwMode="auto">
          <a:xfrm>
            <a:off x="5828960" y="4457298"/>
            <a:ext cx="1601018" cy="0"/>
          </a:xfrm>
          <a:prstGeom prst="straightConnector1">
            <a:avLst/>
          </a:prstGeom>
          <a:noFill/>
          <a:ln w="9525" cap="flat" cmpd="sng" algn="ctr">
            <a:solidFill>
              <a:srgbClr val="C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文本框 81">
            <a:extLst>
              <a:ext uri="{FF2B5EF4-FFF2-40B4-BE49-F238E27FC236}">
                <a16:creationId xmlns:a16="http://schemas.microsoft.com/office/drawing/2014/main" id="{5B049406-8E4D-473C-80A8-2F7475A50F2B}"/>
              </a:ext>
            </a:extLst>
          </p:cNvPr>
          <p:cNvSpPr txBox="1"/>
          <p:nvPr/>
        </p:nvSpPr>
        <p:spPr>
          <a:xfrm>
            <a:off x="6381829" y="4267279"/>
            <a:ext cx="627095"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VXLAN</a:t>
            </a:r>
            <a:endParaRPr lang="zh-CN" altLang="en-US" sz="1050" dirty="0">
              <a:solidFill>
                <a:srgbClr val="000000"/>
              </a:solidFill>
              <a:latin typeface="Arial" pitchFamily="34" charset="0"/>
              <a:ea typeface="宋体" pitchFamily="2" charset="-122"/>
            </a:endParaRPr>
          </a:p>
        </p:txBody>
      </p:sp>
      <p:sp>
        <p:nvSpPr>
          <p:cNvPr id="83" name="文本框 82">
            <a:extLst>
              <a:ext uri="{FF2B5EF4-FFF2-40B4-BE49-F238E27FC236}">
                <a16:creationId xmlns:a16="http://schemas.microsoft.com/office/drawing/2014/main" id="{F8002244-E947-4C0B-AE87-B004B0D25166}"/>
              </a:ext>
            </a:extLst>
          </p:cNvPr>
          <p:cNvSpPr txBox="1"/>
          <p:nvPr/>
        </p:nvSpPr>
        <p:spPr>
          <a:xfrm>
            <a:off x="9106281" y="3270563"/>
            <a:ext cx="1119209" cy="261610"/>
          </a:xfrm>
          <a:prstGeom prst="rect">
            <a:avLst/>
          </a:prstGeom>
          <a:noFill/>
        </p:spPr>
        <p:txBody>
          <a:bodyPr wrap="square" rtlCol="0">
            <a:spAutoFit/>
          </a:bodyPr>
          <a:lstStyle/>
          <a:p>
            <a:pPr fontAlgn="base">
              <a:spcBef>
                <a:spcPct val="0"/>
              </a:spcBef>
              <a:spcAft>
                <a:spcPct val="0"/>
              </a:spcAft>
            </a:pPr>
            <a:r>
              <a:rPr lang="en-US" altLang="zh-CN" sz="1100" dirty="0">
                <a:solidFill>
                  <a:srgbClr val="FF0000"/>
                </a:solidFill>
                <a:latin typeface="微软雅黑" panose="020B0503020204020204" pitchFamily="34" charset="-122"/>
                <a:ea typeface="微软雅黑" panose="020B0503020204020204" pitchFamily="34" charset="-122"/>
              </a:rPr>
              <a:t>Overlay</a:t>
            </a:r>
            <a:r>
              <a:rPr lang="zh-CN" altLang="en-US" sz="1100" dirty="0">
                <a:solidFill>
                  <a:srgbClr val="FF0000"/>
                </a:solidFill>
                <a:latin typeface="微软雅黑" panose="020B0503020204020204" pitchFamily="34" charset="-122"/>
                <a:ea typeface="微软雅黑" panose="020B0503020204020204" pitchFamily="34" charset="-122"/>
              </a:rPr>
              <a:t>层网络</a:t>
            </a:r>
          </a:p>
        </p:txBody>
      </p:sp>
      <p:sp>
        <p:nvSpPr>
          <p:cNvPr id="84" name="文本框 83">
            <a:extLst>
              <a:ext uri="{FF2B5EF4-FFF2-40B4-BE49-F238E27FC236}">
                <a16:creationId xmlns:a16="http://schemas.microsoft.com/office/drawing/2014/main" id="{502DC5C5-E2FE-4BF8-99A3-46D0AA7484C1}"/>
              </a:ext>
            </a:extLst>
          </p:cNvPr>
          <p:cNvSpPr txBox="1"/>
          <p:nvPr/>
        </p:nvSpPr>
        <p:spPr>
          <a:xfrm>
            <a:off x="8939962" y="3733522"/>
            <a:ext cx="1550122" cy="430887"/>
          </a:xfrm>
          <a:prstGeom prst="rect">
            <a:avLst/>
          </a:prstGeom>
          <a:noFill/>
        </p:spPr>
        <p:txBody>
          <a:bodyPr wrap="square" rtlCol="0">
            <a:spAutoFit/>
          </a:bodyPr>
          <a:lstStyle/>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控制面：</a:t>
            </a:r>
            <a:r>
              <a:rPr lang="en-US" altLang="zh-CN" sz="1100" dirty="0" err="1">
                <a:solidFill>
                  <a:srgbClr val="0000CC"/>
                </a:solidFill>
                <a:latin typeface="微软雅黑" panose="020B0503020204020204" pitchFamily="34" charset="-122"/>
                <a:ea typeface="微软雅黑" panose="020B0503020204020204" pitchFamily="34" charset="-122"/>
              </a:rPr>
              <a:t>iBGP</a:t>
            </a:r>
            <a:r>
              <a:rPr lang="en-US" altLang="zh-CN" sz="1100" dirty="0">
                <a:solidFill>
                  <a:srgbClr val="0000CC"/>
                </a:solidFill>
                <a:latin typeface="微软雅黑" panose="020B0503020204020204" pitchFamily="34" charset="-122"/>
                <a:ea typeface="微软雅黑" panose="020B0503020204020204" pitchFamily="34" charset="-122"/>
              </a:rPr>
              <a:t> EVPN</a:t>
            </a:r>
          </a:p>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数据面：</a:t>
            </a:r>
            <a:r>
              <a:rPr lang="en-US" altLang="zh-CN" sz="1100" dirty="0">
                <a:solidFill>
                  <a:srgbClr val="0000CC"/>
                </a:solidFill>
                <a:latin typeface="微软雅黑" panose="020B0503020204020204" pitchFamily="34" charset="-122"/>
                <a:ea typeface="微软雅黑" panose="020B0503020204020204" pitchFamily="34" charset="-122"/>
              </a:rPr>
              <a:t>VXLAN</a:t>
            </a:r>
            <a:endParaRPr lang="zh-CN" altLang="en-US" sz="1100" dirty="0">
              <a:solidFill>
                <a:srgbClr val="0000CC"/>
              </a:solidFill>
              <a:latin typeface="微软雅黑" panose="020B0503020204020204" pitchFamily="34" charset="-122"/>
              <a:ea typeface="微软雅黑" panose="020B0503020204020204" pitchFamily="34" charset="-122"/>
            </a:endParaRPr>
          </a:p>
        </p:txBody>
      </p:sp>
      <p:cxnSp>
        <p:nvCxnSpPr>
          <p:cNvPr id="85" name="直接箭头连接符 84">
            <a:extLst>
              <a:ext uri="{FF2B5EF4-FFF2-40B4-BE49-F238E27FC236}">
                <a16:creationId xmlns:a16="http://schemas.microsoft.com/office/drawing/2014/main" id="{12117D21-7E8E-45C8-A7F2-80D0A1936952}"/>
              </a:ext>
            </a:extLst>
          </p:cNvPr>
          <p:cNvCxnSpPr>
            <a:cxnSpLocks/>
          </p:cNvCxnSpPr>
          <p:nvPr/>
        </p:nvCxnSpPr>
        <p:spPr bwMode="auto">
          <a:xfrm>
            <a:off x="7443155" y="4459425"/>
            <a:ext cx="803367" cy="0"/>
          </a:xfrm>
          <a:prstGeom prst="straightConnector1">
            <a:avLst/>
          </a:prstGeom>
          <a:noFill/>
          <a:ln w="9525" cap="flat" cmpd="sng" algn="ctr">
            <a:solidFill>
              <a:srgbClr val="C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文本框 85">
            <a:extLst>
              <a:ext uri="{FF2B5EF4-FFF2-40B4-BE49-F238E27FC236}">
                <a16:creationId xmlns:a16="http://schemas.microsoft.com/office/drawing/2014/main" id="{A4B60373-2362-4E93-9985-C34D7D1FB2D7}"/>
              </a:ext>
            </a:extLst>
          </p:cNvPr>
          <p:cNvSpPr txBox="1"/>
          <p:nvPr/>
        </p:nvSpPr>
        <p:spPr>
          <a:xfrm>
            <a:off x="7417355" y="4259701"/>
            <a:ext cx="888385"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VLAN/</a:t>
            </a:r>
            <a:r>
              <a:rPr lang="en-US" altLang="zh-CN" sz="1050" dirty="0" err="1">
                <a:solidFill>
                  <a:srgbClr val="000000"/>
                </a:solidFill>
                <a:latin typeface="Arial" pitchFamily="34" charset="0"/>
                <a:ea typeface="宋体" pitchFamily="2" charset="-122"/>
              </a:rPr>
              <a:t>QinQ</a:t>
            </a:r>
            <a:endParaRPr lang="zh-CN" altLang="en-US" sz="1050" dirty="0">
              <a:solidFill>
                <a:srgbClr val="000000"/>
              </a:solidFill>
              <a:latin typeface="Arial" pitchFamily="34" charset="0"/>
              <a:ea typeface="宋体" pitchFamily="2" charset="-122"/>
            </a:endParaRPr>
          </a:p>
        </p:txBody>
      </p:sp>
      <p:cxnSp>
        <p:nvCxnSpPr>
          <p:cNvPr id="87" name="直接连接符 86">
            <a:extLst>
              <a:ext uri="{FF2B5EF4-FFF2-40B4-BE49-F238E27FC236}">
                <a16:creationId xmlns:a16="http://schemas.microsoft.com/office/drawing/2014/main" id="{EFF24BA9-39DE-42FF-ABCB-8962D0E35468}"/>
              </a:ext>
            </a:extLst>
          </p:cNvPr>
          <p:cNvCxnSpPr>
            <a:cxnSpLocks/>
          </p:cNvCxnSpPr>
          <p:nvPr/>
        </p:nvCxnSpPr>
        <p:spPr bwMode="auto">
          <a:xfrm>
            <a:off x="8245315" y="4296397"/>
            <a:ext cx="0" cy="224798"/>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8" name="Picture 44" descr="Router3">
            <a:extLst>
              <a:ext uri="{FF2B5EF4-FFF2-40B4-BE49-F238E27FC236}">
                <a16:creationId xmlns:a16="http://schemas.microsoft.com/office/drawing/2014/main" id="{B35C56C3-ABE8-49B1-8F6E-4537ADEA1E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1222" y="1912442"/>
            <a:ext cx="346075" cy="30321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4" descr="Router3">
            <a:extLst>
              <a:ext uri="{FF2B5EF4-FFF2-40B4-BE49-F238E27FC236}">
                <a16:creationId xmlns:a16="http://schemas.microsoft.com/office/drawing/2014/main" id="{2DD7DDE5-E774-493F-9CE8-0BA3AC81AA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6071" y="2346622"/>
            <a:ext cx="346075" cy="303212"/>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直接连接符 89">
            <a:extLst>
              <a:ext uri="{FF2B5EF4-FFF2-40B4-BE49-F238E27FC236}">
                <a16:creationId xmlns:a16="http://schemas.microsoft.com/office/drawing/2014/main" id="{95148161-BCC1-4FAD-9B08-530F72CFD6B4}"/>
              </a:ext>
            </a:extLst>
          </p:cNvPr>
          <p:cNvCxnSpPr>
            <a:stCxn id="88" idx="3"/>
            <a:endCxn id="96" idx="1"/>
          </p:cNvCxnSpPr>
          <p:nvPr/>
        </p:nvCxnSpPr>
        <p:spPr bwMode="auto">
          <a:xfrm flipV="1">
            <a:off x="5997297" y="2061537"/>
            <a:ext cx="454029" cy="251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90">
            <a:extLst>
              <a:ext uri="{FF2B5EF4-FFF2-40B4-BE49-F238E27FC236}">
                <a16:creationId xmlns:a16="http://schemas.microsoft.com/office/drawing/2014/main" id="{D49F7A89-8181-42C5-B606-1F43B06E172C}"/>
              </a:ext>
            </a:extLst>
          </p:cNvPr>
          <p:cNvCxnSpPr>
            <a:stCxn id="89" idx="3"/>
            <a:endCxn id="97" idx="1"/>
          </p:cNvCxnSpPr>
          <p:nvPr/>
        </p:nvCxnSpPr>
        <p:spPr bwMode="auto">
          <a:xfrm flipV="1">
            <a:off x="5712146" y="2495717"/>
            <a:ext cx="339729" cy="251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a:extLst>
              <a:ext uri="{FF2B5EF4-FFF2-40B4-BE49-F238E27FC236}">
                <a16:creationId xmlns:a16="http://schemas.microsoft.com/office/drawing/2014/main" id="{D0C49DF3-4F4E-46F1-8C2C-1B45A35FC553}"/>
              </a:ext>
            </a:extLst>
          </p:cNvPr>
          <p:cNvCxnSpPr>
            <a:cxnSpLocks/>
            <a:stCxn id="96" idx="1"/>
            <a:endCxn id="97" idx="0"/>
          </p:cNvCxnSpPr>
          <p:nvPr/>
        </p:nvCxnSpPr>
        <p:spPr bwMode="auto">
          <a:xfrm flipH="1">
            <a:off x="6224913" y="2061537"/>
            <a:ext cx="226413" cy="28257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文本框 92">
            <a:extLst>
              <a:ext uri="{FF2B5EF4-FFF2-40B4-BE49-F238E27FC236}">
                <a16:creationId xmlns:a16="http://schemas.microsoft.com/office/drawing/2014/main" id="{9EA1C328-6027-402E-A683-299C9507F36E}"/>
              </a:ext>
            </a:extLst>
          </p:cNvPr>
          <p:cNvSpPr txBox="1"/>
          <p:nvPr/>
        </p:nvSpPr>
        <p:spPr>
          <a:xfrm>
            <a:off x="5558914" y="1708852"/>
            <a:ext cx="381836" cy="261610"/>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94" name="文本框 93">
            <a:extLst>
              <a:ext uri="{FF2B5EF4-FFF2-40B4-BE49-F238E27FC236}">
                <a16:creationId xmlns:a16="http://schemas.microsoft.com/office/drawing/2014/main" id="{D484C755-B92E-4212-8689-E5AF522CEAF8}"/>
              </a:ext>
            </a:extLst>
          </p:cNvPr>
          <p:cNvSpPr txBox="1"/>
          <p:nvPr/>
        </p:nvSpPr>
        <p:spPr>
          <a:xfrm>
            <a:off x="5477314" y="2145243"/>
            <a:ext cx="381836" cy="261610"/>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CE</a:t>
            </a:r>
            <a:endParaRPr lang="zh-CN" altLang="en-US" sz="1050" dirty="0">
              <a:solidFill>
                <a:srgbClr val="000000"/>
              </a:solidFill>
              <a:latin typeface="Arial" pitchFamily="34" charset="0"/>
              <a:ea typeface="宋体" pitchFamily="2" charset="-122"/>
            </a:endParaRPr>
          </a:p>
        </p:txBody>
      </p:sp>
      <p:sp>
        <p:nvSpPr>
          <p:cNvPr id="95" name="文本框 94">
            <a:extLst>
              <a:ext uri="{FF2B5EF4-FFF2-40B4-BE49-F238E27FC236}">
                <a16:creationId xmlns:a16="http://schemas.microsoft.com/office/drawing/2014/main" id="{AAC349A2-3BBA-410C-B058-EE6C0CE7F379}"/>
              </a:ext>
            </a:extLst>
          </p:cNvPr>
          <p:cNvSpPr txBox="1"/>
          <p:nvPr/>
        </p:nvSpPr>
        <p:spPr>
          <a:xfrm>
            <a:off x="5856061" y="2584581"/>
            <a:ext cx="737702"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pic>
        <p:nvPicPr>
          <p:cNvPr id="96" name="Picture 44" descr="Router3">
            <a:extLst>
              <a:ext uri="{FF2B5EF4-FFF2-40B4-BE49-F238E27FC236}">
                <a16:creationId xmlns:a16="http://schemas.microsoft.com/office/drawing/2014/main" id="{435C2F27-6875-4A69-9B4E-2697DDA741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1326" y="1909931"/>
            <a:ext cx="346075" cy="30321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4" descr="Router3">
            <a:extLst>
              <a:ext uri="{FF2B5EF4-FFF2-40B4-BE49-F238E27FC236}">
                <a16:creationId xmlns:a16="http://schemas.microsoft.com/office/drawing/2014/main" id="{AAB0D976-FB9B-497A-930E-FF626A7BA8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1875" y="2344111"/>
            <a:ext cx="346075" cy="303212"/>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直接连接符 97">
            <a:extLst>
              <a:ext uri="{FF2B5EF4-FFF2-40B4-BE49-F238E27FC236}">
                <a16:creationId xmlns:a16="http://schemas.microsoft.com/office/drawing/2014/main" id="{A0F4C737-69EB-4E57-8609-28BCDCCAAC1F}"/>
              </a:ext>
            </a:extLst>
          </p:cNvPr>
          <p:cNvCxnSpPr>
            <a:cxnSpLocks/>
            <a:stCxn id="96" idx="3"/>
          </p:cNvCxnSpPr>
          <p:nvPr/>
        </p:nvCxnSpPr>
        <p:spPr bwMode="auto">
          <a:xfrm>
            <a:off x="6797401" y="2061537"/>
            <a:ext cx="207735" cy="0"/>
          </a:xfrm>
          <a:prstGeom prst="line">
            <a:avLst/>
          </a:prstGeom>
          <a:noFill/>
          <a:ln w="190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98">
            <a:extLst>
              <a:ext uri="{FF2B5EF4-FFF2-40B4-BE49-F238E27FC236}">
                <a16:creationId xmlns:a16="http://schemas.microsoft.com/office/drawing/2014/main" id="{740B3791-1E79-4FC8-9A38-D92C7E3E2547}"/>
              </a:ext>
            </a:extLst>
          </p:cNvPr>
          <p:cNvCxnSpPr/>
          <p:nvPr/>
        </p:nvCxnSpPr>
        <p:spPr bwMode="auto">
          <a:xfrm flipV="1">
            <a:off x="6975267" y="1828960"/>
            <a:ext cx="151889" cy="303212"/>
          </a:xfrm>
          <a:prstGeom prst="line">
            <a:avLst/>
          </a:prstGeom>
          <a:noFill/>
          <a:ln w="190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99">
            <a:extLst>
              <a:ext uri="{FF2B5EF4-FFF2-40B4-BE49-F238E27FC236}">
                <a16:creationId xmlns:a16="http://schemas.microsoft.com/office/drawing/2014/main" id="{A3CD60C1-ECDC-4523-8497-C858C9ED717C}"/>
              </a:ext>
            </a:extLst>
          </p:cNvPr>
          <p:cNvCxnSpPr>
            <a:cxnSpLocks/>
            <a:stCxn id="96" idx="2"/>
          </p:cNvCxnSpPr>
          <p:nvPr/>
        </p:nvCxnSpPr>
        <p:spPr bwMode="auto">
          <a:xfrm>
            <a:off x="6624364" y="2213143"/>
            <a:ext cx="711419" cy="0"/>
          </a:xfrm>
          <a:prstGeom prst="line">
            <a:avLst/>
          </a:prstGeom>
          <a:noFill/>
          <a:ln w="19050" cap="flat" cmpd="sng" algn="ctr">
            <a:solidFill>
              <a:srgbClr val="7030A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100">
            <a:extLst>
              <a:ext uri="{FF2B5EF4-FFF2-40B4-BE49-F238E27FC236}">
                <a16:creationId xmlns:a16="http://schemas.microsoft.com/office/drawing/2014/main" id="{62FD9E62-5D0D-4644-B091-7945BD10A837}"/>
              </a:ext>
            </a:extLst>
          </p:cNvPr>
          <p:cNvCxnSpPr>
            <a:cxnSpLocks/>
          </p:cNvCxnSpPr>
          <p:nvPr/>
        </p:nvCxnSpPr>
        <p:spPr bwMode="auto">
          <a:xfrm flipV="1">
            <a:off x="7229088" y="2074104"/>
            <a:ext cx="178806" cy="356946"/>
          </a:xfrm>
          <a:prstGeom prst="line">
            <a:avLst/>
          </a:prstGeom>
          <a:noFill/>
          <a:ln w="19050" cap="flat" cmpd="sng" algn="ctr">
            <a:solidFill>
              <a:srgbClr val="7030A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a:extLst>
              <a:ext uri="{FF2B5EF4-FFF2-40B4-BE49-F238E27FC236}">
                <a16:creationId xmlns:a16="http://schemas.microsoft.com/office/drawing/2014/main" id="{19C9A9D1-AD7B-43F8-8A96-13EE9B6ED1A3}"/>
              </a:ext>
            </a:extLst>
          </p:cNvPr>
          <p:cNvCxnSpPr>
            <a:cxnSpLocks/>
            <a:stCxn id="97" idx="3"/>
          </p:cNvCxnSpPr>
          <p:nvPr/>
        </p:nvCxnSpPr>
        <p:spPr bwMode="auto">
          <a:xfrm>
            <a:off x="6397950" y="2495717"/>
            <a:ext cx="589862" cy="0"/>
          </a:xfrm>
          <a:prstGeom prst="line">
            <a:avLst/>
          </a:prstGeom>
          <a:noFill/>
          <a:ln w="1905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a:extLst>
              <a:ext uri="{FF2B5EF4-FFF2-40B4-BE49-F238E27FC236}">
                <a16:creationId xmlns:a16="http://schemas.microsoft.com/office/drawing/2014/main" id="{DCB8FFFF-4F27-4CB8-8DDD-4BF10A967E98}"/>
              </a:ext>
            </a:extLst>
          </p:cNvPr>
          <p:cNvCxnSpPr>
            <a:cxnSpLocks/>
          </p:cNvCxnSpPr>
          <p:nvPr/>
        </p:nvCxnSpPr>
        <p:spPr bwMode="auto">
          <a:xfrm flipV="1">
            <a:off x="6895216" y="2084128"/>
            <a:ext cx="295758" cy="597896"/>
          </a:xfrm>
          <a:prstGeom prst="line">
            <a:avLst/>
          </a:prstGeom>
          <a:noFill/>
          <a:ln w="1905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椭圆 103">
            <a:extLst>
              <a:ext uri="{FF2B5EF4-FFF2-40B4-BE49-F238E27FC236}">
                <a16:creationId xmlns:a16="http://schemas.microsoft.com/office/drawing/2014/main" id="{0E9BCB52-837E-4B94-9C71-F0B1F77117B0}"/>
              </a:ext>
            </a:extLst>
          </p:cNvPr>
          <p:cNvSpPr/>
          <p:nvPr/>
        </p:nvSpPr>
        <p:spPr bwMode="auto">
          <a:xfrm>
            <a:off x="6354207" y="1868310"/>
            <a:ext cx="394242" cy="226418"/>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105" name="椭圆 104">
            <a:extLst>
              <a:ext uri="{FF2B5EF4-FFF2-40B4-BE49-F238E27FC236}">
                <a16:creationId xmlns:a16="http://schemas.microsoft.com/office/drawing/2014/main" id="{87911ED7-501B-4747-BAF5-E03AFE6CA829}"/>
              </a:ext>
            </a:extLst>
          </p:cNvPr>
          <p:cNvSpPr/>
          <p:nvPr/>
        </p:nvSpPr>
        <p:spPr bwMode="auto">
          <a:xfrm>
            <a:off x="6393554" y="2121542"/>
            <a:ext cx="394242" cy="226418"/>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106" name="矩形: 圆角 105">
            <a:extLst>
              <a:ext uri="{FF2B5EF4-FFF2-40B4-BE49-F238E27FC236}">
                <a16:creationId xmlns:a16="http://schemas.microsoft.com/office/drawing/2014/main" id="{460E05F6-95F6-4504-BAF0-68D82DD3DFA8}"/>
              </a:ext>
            </a:extLst>
          </p:cNvPr>
          <p:cNvSpPr/>
          <p:nvPr/>
        </p:nvSpPr>
        <p:spPr bwMode="auto">
          <a:xfrm>
            <a:off x="8277188" y="1649024"/>
            <a:ext cx="662774" cy="1126967"/>
          </a:xfrm>
          <a:prstGeom prst="roundRect">
            <a:avLst/>
          </a:prstGeom>
          <a:solidFill>
            <a:srgbClr val="66CCFF"/>
          </a:solidFill>
          <a:ln w="25400" cap="flat" cmpd="sng" algn="ctr">
            <a:noFill/>
            <a:prstDash val="solid"/>
          </a:ln>
          <a:effectLst/>
        </p:spPr>
        <p:txBody>
          <a:bodyPr vert="horz" wrap="square" lIns="72000" tIns="0" rIns="7200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Server</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07" name="矩形 106">
            <a:extLst>
              <a:ext uri="{FF2B5EF4-FFF2-40B4-BE49-F238E27FC236}">
                <a16:creationId xmlns:a16="http://schemas.microsoft.com/office/drawing/2014/main" id="{21BC0DDC-849A-4E11-8929-3EDBB0840857}"/>
              </a:ext>
            </a:extLst>
          </p:cNvPr>
          <p:cNvSpPr/>
          <p:nvPr/>
        </p:nvSpPr>
        <p:spPr bwMode="auto">
          <a:xfrm>
            <a:off x="8378290" y="1893693"/>
            <a:ext cx="479252" cy="319449"/>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charset="0"/>
                <a:ea typeface="宋体" charset="-122"/>
              </a:rPr>
              <a:t>VNF</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charset="0"/>
                <a:ea typeface="宋体" charset="-122"/>
              </a:rPr>
              <a:t>(router)</a:t>
            </a:r>
            <a:endParaRPr kumimoji="0" lang="zh-CN" altLang="en-US" sz="1000" b="0" i="0" u="none" strike="noStrike" kern="0" cap="none" spc="0" normalizeH="0" baseline="0" noProof="0" dirty="0">
              <a:ln>
                <a:noFill/>
              </a:ln>
              <a:solidFill>
                <a:srgbClr val="FF0000"/>
              </a:solidFill>
              <a:effectLst/>
              <a:uLnTx/>
              <a:uFillTx/>
              <a:latin typeface="Arial" charset="0"/>
              <a:ea typeface="宋体" charset="-122"/>
            </a:endParaRPr>
          </a:p>
        </p:txBody>
      </p:sp>
      <p:cxnSp>
        <p:nvCxnSpPr>
          <p:cNvPr id="108" name="直接连接符 107">
            <a:extLst>
              <a:ext uri="{FF2B5EF4-FFF2-40B4-BE49-F238E27FC236}">
                <a16:creationId xmlns:a16="http://schemas.microsoft.com/office/drawing/2014/main" id="{9E888BA8-B054-4285-8A5F-91C5F12720A9}"/>
              </a:ext>
            </a:extLst>
          </p:cNvPr>
          <p:cNvCxnSpPr/>
          <p:nvPr/>
        </p:nvCxnSpPr>
        <p:spPr bwMode="auto">
          <a:xfrm>
            <a:off x="7048475" y="1973200"/>
            <a:ext cx="1364038" cy="0"/>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矩形 108">
            <a:extLst>
              <a:ext uri="{FF2B5EF4-FFF2-40B4-BE49-F238E27FC236}">
                <a16:creationId xmlns:a16="http://schemas.microsoft.com/office/drawing/2014/main" id="{B12139C7-650C-4856-934A-3315065B9ACB}"/>
              </a:ext>
            </a:extLst>
          </p:cNvPr>
          <p:cNvSpPr/>
          <p:nvPr/>
        </p:nvSpPr>
        <p:spPr bwMode="auto">
          <a:xfrm>
            <a:off x="8386679" y="2338918"/>
            <a:ext cx="479252" cy="319449"/>
          </a:xfrm>
          <a:prstGeom prst="rect">
            <a:avLst/>
          </a:prstGeom>
          <a:solidFill>
            <a:srgbClr val="00B0F0"/>
          </a:solidFill>
          <a:ln w="25400" cap="flat" cmpd="sng" algn="ctr">
            <a:noFill/>
            <a:prstDash val="solid"/>
          </a:ln>
          <a:effectLst/>
        </p:spPr>
        <p:txBody>
          <a:bodyPr vert="horz" wrap="square" lIns="36000" tIns="0" rIns="3600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charset="0"/>
                <a:ea typeface="宋体" charset="-122"/>
              </a:rPr>
              <a:t>VNF</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0000"/>
                </a:solidFill>
                <a:effectLst/>
                <a:uLnTx/>
                <a:uFillTx/>
                <a:latin typeface="Arial" charset="0"/>
                <a:ea typeface="宋体" charset="-122"/>
              </a:rPr>
              <a:t>(host)</a:t>
            </a:r>
            <a:endParaRPr kumimoji="0" lang="zh-CN" altLang="en-US" sz="1000" b="0" i="0" u="none" strike="noStrike" kern="0" cap="none" spc="0" normalizeH="0" baseline="0" noProof="0" dirty="0">
              <a:ln>
                <a:noFill/>
              </a:ln>
              <a:solidFill>
                <a:srgbClr val="FF0000"/>
              </a:solidFill>
              <a:effectLst/>
              <a:uLnTx/>
              <a:uFillTx/>
              <a:latin typeface="Arial" charset="0"/>
              <a:ea typeface="宋体" charset="-122"/>
            </a:endParaRPr>
          </a:p>
        </p:txBody>
      </p:sp>
      <p:sp>
        <p:nvSpPr>
          <p:cNvPr id="110" name="椭圆 109">
            <a:extLst>
              <a:ext uri="{FF2B5EF4-FFF2-40B4-BE49-F238E27FC236}">
                <a16:creationId xmlns:a16="http://schemas.microsoft.com/office/drawing/2014/main" id="{06088F46-A2DF-4C19-8753-A2E38B902ED9}"/>
              </a:ext>
            </a:extLst>
          </p:cNvPr>
          <p:cNvSpPr/>
          <p:nvPr/>
        </p:nvSpPr>
        <p:spPr bwMode="auto">
          <a:xfrm>
            <a:off x="7538099" y="1917695"/>
            <a:ext cx="394242" cy="226418"/>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cxnSp>
        <p:nvCxnSpPr>
          <p:cNvPr id="111" name="直接连接符 110">
            <a:extLst>
              <a:ext uri="{FF2B5EF4-FFF2-40B4-BE49-F238E27FC236}">
                <a16:creationId xmlns:a16="http://schemas.microsoft.com/office/drawing/2014/main" id="{2196216E-A632-4CE7-8BB6-006887618E82}"/>
              </a:ext>
            </a:extLst>
          </p:cNvPr>
          <p:cNvCxnSpPr>
            <a:cxnSpLocks/>
          </p:cNvCxnSpPr>
          <p:nvPr/>
        </p:nvCxnSpPr>
        <p:spPr bwMode="auto">
          <a:xfrm>
            <a:off x="7351471" y="2151919"/>
            <a:ext cx="1055662" cy="0"/>
          </a:xfrm>
          <a:prstGeom prst="line">
            <a:avLst/>
          </a:prstGeom>
          <a:noFill/>
          <a:ln w="9525" cap="flat" cmpd="sng" algn="ctr">
            <a:solidFill>
              <a:srgbClr val="7030A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111">
            <a:extLst>
              <a:ext uri="{FF2B5EF4-FFF2-40B4-BE49-F238E27FC236}">
                <a16:creationId xmlns:a16="http://schemas.microsoft.com/office/drawing/2014/main" id="{B354B9CF-FF56-4712-B608-DCD6C4F82B5E}"/>
              </a:ext>
            </a:extLst>
          </p:cNvPr>
          <p:cNvCxnSpPr>
            <a:cxnSpLocks/>
          </p:cNvCxnSpPr>
          <p:nvPr/>
        </p:nvCxnSpPr>
        <p:spPr bwMode="auto">
          <a:xfrm>
            <a:off x="6940990" y="2446462"/>
            <a:ext cx="1466143" cy="0"/>
          </a:xfrm>
          <a:prstGeom prst="line">
            <a:avLst/>
          </a:prstGeom>
          <a:noFill/>
          <a:ln w="9525"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3" name="Picture 49" descr="Lanswitch3">
            <a:extLst>
              <a:ext uri="{FF2B5EF4-FFF2-40B4-BE49-F238E27FC236}">
                <a16:creationId xmlns:a16="http://schemas.microsoft.com/office/drawing/2014/main" id="{77D21D69-4947-4353-8A1F-0CB63EE286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6298" y="2116629"/>
            <a:ext cx="455613" cy="300037"/>
          </a:xfrm>
          <a:prstGeom prst="rect">
            <a:avLst/>
          </a:prstGeom>
          <a:noFill/>
          <a:extLst>
            <a:ext uri="{909E8E84-426E-40DD-AFC4-6F175D3DCCD1}">
              <a14:hiddenFill xmlns:a14="http://schemas.microsoft.com/office/drawing/2010/main">
                <a:solidFill>
                  <a:srgbClr val="FFFFFF"/>
                </a:solidFill>
              </a14:hiddenFill>
            </a:ext>
          </a:extLst>
        </p:spPr>
      </p:pic>
      <p:sp>
        <p:nvSpPr>
          <p:cNvPr id="114" name="椭圆 113">
            <a:extLst>
              <a:ext uri="{FF2B5EF4-FFF2-40B4-BE49-F238E27FC236}">
                <a16:creationId xmlns:a16="http://schemas.microsoft.com/office/drawing/2014/main" id="{E70753D2-7B8B-4EC9-BC1E-51B24BB5DF74}"/>
              </a:ext>
            </a:extLst>
          </p:cNvPr>
          <p:cNvSpPr/>
          <p:nvPr/>
        </p:nvSpPr>
        <p:spPr bwMode="auto">
          <a:xfrm>
            <a:off x="7562601" y="2137926"/>
            <a:ext cx="394242" cy="226418"/>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cxnSp>
        <p:nvCxnSpPr>
          <p:cNvPr id="115" name="直接箭头连接符 114">
            <a:extLst>
              <a:ext uri="{FF2B5EF4-FFF2-40B4-BE49-F238E27FC236}">
                <a16:creationId xmlns:a16="http://schemas.microsoft.com/office/drawing/2014/main" id="{E82376E9-D185-4A43-B47C-C4B3E9DB734D}"/>
              </a:ext>
            </a:extLst>
          </p:cNvPr>
          <p:cNvCxnSpPr>
            <a:cxnSpLocks/>
          </p:cNvCxnSpPr>
          <p:nvPr/>
        </p:nvCxnSpPr>
        <p:spPr bwMode="auto">
          <a:xfrm>
            <a:off x="6019142" y="2893497"/>
            <a:ext cx="2226173" cy="0"/>
          </a:xfrm>
          <a:prstGeom prst="straightConnector1">
            <a:avLst/>
          </a:prstGeom>
          <a:noFill/>
          <a:ln w="9525" cap="flat" cmpd="sng" algn="ctr">
            <a:solidFill>
              <a:srgbClr val="C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文本框 115">
            <a:extLst>
              <a:ext uri="{FF2B5EF4-FFF2-40B4-BE49-F238E27FC236}">
                <a16:creationId xmlns:a16="http://schemas.microsoft.com/office/drawing/2014/main" id="{E9FD0827-032C-47A7-B21B-F7E56FA7DCA7}"/>
              </a:ext>
            </a:extLst>
          </p:cNvPr>
          <p:cNvSpPr txBox="1"/>
          <p:nvPr/>
        </p:nvSpPr>
        <p:spPr>
          <a:xfrm>
            <a:off x="6761566" y="2697461"/>
            <a:ext cx="1099981"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L3VPN Service</a:t>
            </a:r>
            <a:endParaRPr lang="zh-CN" altLang="en-US" sz="1050" dirty="0">
              <a:solidFill>
                <a:srgbClr val="000000"/>
              </a:solidFill>
              <a:latin typeface="Arial" pitchFamily="34" charset="0"/>
              <a:ea typeface="宋体" pitchFamily="2" charset="-122"/>
            </a:endParaRPr>
          </a:p>
        </p:txBody>
      </p:sp>
      <p:cxnSp>
        <p:nvCxnSpPr>
          <p:cNvPr id="117" name="直接连接符 116">
            <a:extLst>
              <a:ext uri="{FF2B5EF4-FFF2-40B4-BE49-F238E27FC236}">
                <a16:creationId xmlns:a16="http://schemas.microsoft.com/office/drawing/2014/main" id="{4BA3BD42-F17D-4E05-9D6B-0148F4615E9A}"/>
              </a:ext>
            </a:extLst>
          </p:cNvPr>
          <p:cNvCxnSpPr>
            <a:cxnSpLocks/>
          </p:cNvCxnSpPr>
          <p:nvPr/>
        </p:nvCxnSpPr>
        <p:spPr bwMode="auto">
          <a:xfrm>
            <a:off x="6018256" y="2781098"/>
            <a:ext cx="0" cy="224798"/>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接连接符 117">
            <a:extLst>
              <a:ext uri="{FF2B5EF4-FFF2-40B4-BE49-F238E27FC236}">
                <a16:creationId xmlns:a16="http://schemas.microsoft.com/office/drawing/2014/main" id="{A1779FB4-AFE0-4DFB-A04D-F0FE057217FF}"/>
              </a:ext>
            </a:extLst>
          </p:cNvPr>
          <p:cNvCxnSpPr>
            <a:cxnSpLocks/>
          </p:cNvCxnSpPr>
          <p:nvPr/>
        </p:nvCxnSpPr>
        <p:spPr bwMode="auto">
          <a:xfrm>
            <a:off x="8277188" y="2775991"/>
            <a:ext cx="0" cy="224798"/>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文本框 118">
            <a:extLst>
              <a:ext uri="{FF2B5EF4-FFF2-40B4-BE49-F238E27FC236}">
                <a16:creationId xmlns:a16="http://schemas.microsoft.com/office/drawing/2014/main" id="{D20A09BA-9442-4E9F-93E2-78B42897AF68}"/>
              </a:ext>
            </a:extLst>
          </p:cNvPr>
          <p:cNvSpPr txBox="1"/>
          <p:nvPr/>
        </p:nvSpPr>
        <p:spPr>
          <a:xfrm>
            <a:off x="7696627" y="2455650"/>
            <a:ext cx="737702" cy="253916"/>
          </a:xfrm>
          <a:prstGeom prst="rect">
            <a:avLst/>
          </a:prstGeom>
          <a:noFill/>
        </p:spPr>
        <p:txBody>
          <a:bodyPr wrap="square" rtlCol="0">
            <a:spAutoFit/>
          </a:bodyPr>
          <a:lstStyle/>
          <a:p>
            <a:pPr fontAlgn="base">
              <a:spcBef>
                <a:spcPct val="0"/>
              </a:spcBef>
              <a:spcAft>
                <a:spcPct val="0"/>
              </a:spcAft>
            </a:pPr>
            <a:r>
              <a:rPr lang="zh-CN" altLang="en-US" sz="1050" dirty="0">
                <a:solidFill>
                  <a:srgbClr val="000000"/>
                </a:solidFill>
                <a:latin typeface="微软雅黑" panose="020B0503020204020204" pitchFamily="34" charset="-122"/>
                <a:ea typeface="微软雅黑" panose="020B0503020204020204" pitchFamily="34" charset="-122"/>
              </a:rPr>
              <a:t>业务接入</a:t>
            </a:r>
          </a:p>
        </p:txBody>
      </p:sp>
      <p:sp>
        <p:nvSpPr>
          <p:cNvPr id="120" name="任意多边形: 形状 119">
            <a:extLst>
              <a:ext uri="{FF2B5EF4-FFF2-40B4-BE49-F238E27FC236}">
                <a16:creationId xmlns:a16="http://schemas.microsoft.com/office/drawing/2014/main" id="{8245DCD0-9E52-4A22-AF4E-BF3CFC852A0F}"/>
              </a:ext>
            </a:extLst>
          </p:cNvPr>
          <p:cNvSpPr/>
          <p:nvPr/>
        </p:nvSpPr>
        <p:spPr bwMode="auto">
          <a:xfrm rot="21294811">
            <a:off x="6575241" y="3394372"/>
            <a:ext cx="929933" cy="374870"/>
          </a:xfrm>
          <a:custGeom>
            <a:avLst/>
            <a:gdLst>
              <a:gd name="connsiteX0" fmla="*/ 0 w 919655"/>
              <a:gd name="connsiteY0" fmla="*/ 114002 h 387271"/>
              <a:gd name="connsiteX1" fmla="*/ 436180 w 919655"/>
              <a:gd name="connsiteY1" fmla="*/ 14154 h 387271"/>
              <a:gd name="connsiteX2" fmla="*/ 919655 w 919655"/>
              <a:gd name="connsiteY2" fmla="*/ 387271 h 387271"/>
              <a:gd name="connsiteX0" fmla="*/ 0 w 919655"/>
              <a:gd name="connsiteY0" fmla="*/ 123350 h 396619"/>
              <a:gd name="connsiteX1" fmla="*/ 562304 w 919655"/>
              <a:gd name="connsiteY1" fmla="*/ 12991 h 396619"/>
              <a:gd name="connsiteX2" fmla="*/ 919655 w 919655"/>
              <a:gd name="connsiteY2" fmla="*/ 396619 h 396619"/>
              <a:gd name="connsiteX0" fmla="*/ 0 w 919655"/>
              <a:gd name="connsiteY0" fmla="*/ 129801 h 403070"/>
              <a:gd name="connsiteX1" fmla="*/ 612310 w 919655"/>
              <a:gd name="connsiteY1" fmla="*/ 12298 h 403070"/>
              <a:gd name="connsiteX2" fmla="*/ 919655 w 919655"/>
              <a:gd name="connsiteY2" fmla="*/ 403070 h 403070"/>
              <a:gd name="connsiteX0" fmla="*/ 0 w 919655"/>
              <a:gd name="connsiteY0" fmla="*/ 112777 h 386046"/>
              <a:gd name="connsiteX1" fmla="*/ 595642 w 919655"/>
              <a:gd name="connsiteY1" fmla="*/ 14324 h 386046"/>
              <a:gd name="connsiteX2" fmla="*/ 919655 w 919655"/>
              <a:gd name="connsiteY2" fmla="*/ 386046 h 386046"/>
              <a:gd name="connsiteX0" fmla="*/ 0 w 919655"/>
              <a:gd name="connsiteY0" fmla="*/ 113728 h 386997"/>
              <a:gd name="connsiteX1" fmla="*/ 595642 w 919655"/>
              <a:gd name="connsiteY1" fmla="*/ 15275 h 386997"/>
              <a:gd name="connsiteX2" fmla="*/ 919655 w 919655"/>
              <a:gd name="connsiteY2" fmla="*/ 386997 h 386997"/>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29180"/>
              <a:gd name="connsiteY0" fmla="*/ 113253 h 393666"/>
              <a:gd name="connsiteX1" fmla="*/ 595642 w 929180"/>
              <a:gd name="connsiteY1" fmla="*/ 14800 h 393666"/>
              <a:gd name="connsiteX2" fmla="*/ 929180 w 929180"/>
              <a:gd name="connsiteY2" fmla="*/ 393666 h 393666"/>
              <a:gd name="connsiteX0" fmla="*/ 0 w 929180"/>
              <a:gd name="connsiteY0" fmla="*/ 113253 h 393666"/>
              <a:gd name="connsiteX1" fmla="*/ 595642 w 929180"/>
              <a:gd name="connsiteY1" fmla="*/ 14800 h 393666"/>
              <a:gd name="connsiteX2" fmla="*/ 929180 w 929180"/>
              <a:gd name="connsiteY2" fmla="*/ 393666 h 393666"/>
            </a:gdLst>
            <a:ahLst/>
            <a:cxnLst>
              <a:cxn ang="0">
                <a:pos x="connsiteX0" y="connsiteY0"/>
              </a:cxn>
              <a:cxn ang="0">
                <a:pos x="connsiteX1" y="connsiteY1"/>
              </a:cxn>
              <a:cxn ang="0">
                <a:pos x="connsiteX2" y="connsiteY2"/>
              </a:cxn>
            </a:cxnLst>
            <a:rect l="l" t="t" r="r" b="b"/>
            <a:pathLst>
              <a:path w="929180" h="393666">
                <a:moveTo>
                  <a:pt x="0" y="113253"/>
                </a:moveTo>
                <a:cubicBezTo>
                  <a:pt x="141452" y="40556"/>
                  <a:pt x="440779" y="-31935"/>
                  <a:pt x="595642" y="14800"/>
                </a:cubicBezTo>
                <a:cubicBezTo>
                  <a:pt x="750505" y="61535"/>
                  <a:pt x="818849" y="213211"/>
                  <a:pt x="929180" y="393666"/>
                </a:cubicBezTo>
              </a:path>
            </a:pathLst>
          </a:custGeom>
          <a:noFill/>
          <a:ln w="19050" cap="flat" cmpd="sng" algn="ctr">
            <a:solidFill>
              <a:srgbClr val="C00000"/>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FrutigerNext LT Medium"/>
              <a:ea typeface="华文细黑"/>
            </a:endParaRPr>
          </a:p>
        </p:txBody>
      </p:sp>
      <p:sp>
        <p:nvSpPr>
          <p:cNvPr id="121" name="文本框 120">
            <a:extLst>
              <a:ext uri="{FF2B5EF4-FFF2-40B4-BE49-F238E27FC236}">
                <a16:creationId xmlns:a16="http://schemas.microsoft.com/office/drawing/2014/main" id="{D586BE6F-545F-439E-B4D7-BFD9FFD13221}"/>
              </a:ext>
            </a:extLst>
          </p:cNvPr>
          <p:cNvSpPr txBox="1"/>
          <p:nvPr/>
        </p:nvSpPr>
        <p:spPr>
          <a:xfrm>
            <a:off x="5851689" y="1507783"/>
            <a:ext cx="878767" cy="246221"/>
          </a:xfrm>
          <a:prstGeom prst="rect">
            <a:avLst/>
          </a:prstGeom>
          <a:noFill/>
        </p:spPr>
        <p:txBody>
          <a:bodyPr wrap="none" rtlCol="0">
            <a:spAutoFit/>
          </a:bodyPr>
          <a:lstStyle/>
          <a:p>
            <a:pPr fontAlgn="base">
              <a:spcBef>
                <a:spcPct val="0"/>
              </a:spcBef>
              <a:spcAft>
                <a:spcPct val="0"/>
              </a:spcAft>
            </a:pPr>
            <a:r>
              <a:rPr lang="en-US" altLang="zh-CN" sz="1000" dirty="0" err="1">
                <a:solidFill>
                  <a:srgbClr val="C00000"/>
                </a:solidFill>
                <a:latin typeface="Arial" pitchFamily="34" charset="0"/>
                <a:ea typeface="宋体" pitchFamily="2" charset="-122"/>
              </a:rPr>
              <a:t>eBGP</a:t>
            </a:r>
            <a:r>
              <a:rPr lang="en-US" altLang="zh-CN" sz="1000" dirty="0">
                <a:solidFill>
                  <a:srgbClr val="C00000"/>
                </a:solidFill>
                <a:latin typeface="Arial" pitchFamily="34" charset="0"/>
                <a:ea typeface="宋体" pitchFamily="2" charset="-122"/>
              </a:rPr>
              <a:t>/Static</a:t>
            </a:r>
            <a:endParaRPr lang="zh-CN" altLang="en-US" sz="1000" dirty="0">
              <a:solidFill>
                <a:srgbClr val="C00000"/>
              </a:solidFill>
              <a:latin typeface="Arial" pitchFamily="34" charset="0"/>
              <a:ea typeface="宋体" pitchFamily="2" charset="-122"/>
            </a:endParaRPr>
          </a:p>
        </p:txBody>
      </p:sp>
      <p:sp>
        <p:nvSpPr>
          <p:cNvPr id="122" name="任意多边形: 形状 121">
            <a:extLst>
              <a:ext uri="{FF2B5EF4-FFF2-40B4-BE49-F238E27FC236}">
                <a16:creationId xmlns:a16="http://schemas.microsoft.com/office/drawing/2014/main" id="{7D5BFFFC-9DE4-4BE2-8F29-22E20023E895}"/>
              </a:ext>
            </a:extLst>
          </p:cNvPr>
          <p:cNvSpPr/>
          <p:nvPr/>
        </p:nvSpPr>
        <p:spPr bwMode="auto">
          <a:xfrm rot="20693455">
            <a:off x="6753959" y="1664850"/>
            <a:ext cx="1607756" cy="497366"/>
          </a:xfrm>
          <a:custGeom>
            <a:avLst/>
            <a:gdLst>
              <a:gd name="connsiteX0" fmla="*/ 0 w 919655"/>
              <a:gd name="connsiteY0" fmla="*/ 114002 h 387271"/>
              <a:gd name="connsiteX1" fmla="*/ 436180 w 919655"/>
              <a:gd name="connsiteY1" fmla="*/ 14154 h 387271"/>
              <a:gd name="connsiteX2" fmla="*/ 919655 w 919655"/>
              <a:gd name="connsiteY2" fmla="*/ 387271 h 387271"/>
              <a:gd name="connsiteX0" fmla="*/ 0 w 919655"/>
              <a:gd name="connsiteY0" fmla="*/ 123350 h 396619"/>
              <a:gd name="connsiteX1" fmla="*/ 562304 w 919655"/>
              <a:gd name="connsiteY1" fmla="*/ 12991 h 396619"/>
              <a:gd name="connsiteX2" fmla="*/ 919655 w 919655"/>
              <a:gd name="connsiteY2" fmla="*/ 396619 h 396619"/>
              <a:gd name="connsiteX0" fmla="*/ 0 w 919655"/>
              <a:gd name="connsiteY0" fmla="*/ 129801 h 403070"/>
              <a:gd name="connsiteX1" fmla="*/ 612310 w 919655"/>
              <a:gd name="connsiteY1" fmla="*/ 12298 h 403070"/>
              <a:gd name="connsiteX2" fmla="*/ 919655 w 919655"/>
              <a:gd name="connsiteY2" fmla="*/ 403070 h 403070"/>
              <a:gd name="connsiteX0" fmla="*/ 0 w 919655"/>
              <a:gd name="connsiteY0" fmla="*/ 112777 h 386046"/>
              <a:gd name="connsiteX1" fmla="*/ 595642 w 919655"/>
              <a:gd name="connsiteY1" fmla="*/ 14324 h 386046"/>
              <a:gd name="connsiteX2" fmla="*/ 919655 w 919655"/>
              <a:gd name="connsiteY2" fmla="*/ 386046 h 386046"/>
              <a:gd name="connsiteX0" fmla="*/ 0 w 919655"/>
              <a:gd name="connsiteY0" fmla="*/ 113728 h 386997"/>
              <a:gd name="connsiteX1" fmla="*/ 595642 w 919655"/>
              <a:gd name="connsiteY1" fmla="*/ 15275 h 386997"/>
              <a:gd name="connsiteX2" fmla="*/ 919655 w 919655"/>
              <a:gd name="connsiteY2" fmla="*/ 386997 h 386997"/>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19655"/>
              <a:gd name="connsiteY0" fmla="*/ 107210 h 380479"/>
              <a:gd name="connsiteX1" fmla="*/ 595642 w 919655"/>
              <a:gd name="connsiteY1" fmla="*/ 8757 h 380479"/>
              <a:gd name="connsiteX2" fmla="*/ 919655 w 919655"/>
              <a:gd name="connsiteY2" fmla="*/ 380479 h 380479"/>
              <a:gd name="connsiteX0" fmla="*/ 0 w 929180"/>
              <a:gd name="connsiteY0" fmla="*/ 113253 h 393666"/>
              <a:gd name="connsiteX1" fmla="*/ 595642 w 929180"/>
              <a:gd name="connsiteY1" fmla="*/ 14800 h 393666"/>
              <a:gd name="connsiteX2" fmla="*/ 929180 w 929180"/>
              <a:gd name="connsiteY2" fmla="*/ 393666 h 393666"/>
              <a:gd name="connsiteX0" fmla="*/ 0 w 929180"/>
              <a:gd name="connsiteY0" fmla="*/ 113253 h 393666"/>
              <a:gd name="connsiteX1" fmla="*/ 595642 w 929180"/>
              <a:gd name="connsiteY1" fmla="*/ 14800 h 393666"/>
              <a:gd name="connsiteX2" fmla="*/ 929180 w 929180"/>
              <a:gd name="connsiteY2" fmla="*/ 393666 h 393666"/>
              <a:gd name="connsiteX0" fmla="*/ 0 w 929180"/>
              <a:gd name="connsiteY0" fmla="*/ 109342 h 389755"/>
              <a:gd name="connsiteX1" fmla="*/ 498777 w 929180"/>
              <a:gd name="connsiteY1" fmla="*/ 15378 h 389755"/>
              <a:gd name="connsiteX2" fmla="*/ 929180 w 929180"/>
              <a:gd name="connsiteY2" fmla="*/ 389755 h 389755"/>
              <a:gd name="connsiteX0" fmla="*/ 0 w 929180"/>
              <a:gd name="connsiteY0" fmla="*/ 121319 h 401732"/>
              <a:gd name="connsiteX1" fmla="*/ 430194 w 929180"/>
              <a:gd name="connsiteY1" fmla="*/ 13742 h 401732"/>
              <a:gd name="connsiteX2" fmla="*/ 929180 w 929180"/>
              <a:gd name="connsiteY2" fmla="*/ 401732 h 401732"/>
              <a:gd name="connsiteX0" fmla="*/ 0 w 929180"/>
              <a:gd name="connsiteY0" fmla="*/ 112310 h 392723"/>
              <a:gd name="connsiteX1" fmla="*/ 436731 w 929180"/>
              <a:gd name="connsiteY1" fmla="*/ 14936 h 392723"/>
              <a:gd name="connsiteX2" fmla="*/ 929180 w 929180"/>
              <a:gd name="connsiteY2" fmla="*/ 392723 h 392723"/>
            </a:gdLst>
            <a:ahLst/>
            <a:cxnLst>
              <a:cxn ang="0">
                <a:pos x="connsiteX0" y="connsiteY0"/>
              </a:cxn>
              <a:cxn ang="0">
                <a:pos x="connsiteX1" y="connsiteY1"/>
              </a:cxn>
              <a:cxn ang="0">
                <a:pos x="connsiteX2" y="connsiteY2"/>
              </a:cxn>
            </a:cxnLst>
            <a:rect l="l" t="t" r="r" b="b"/>
            <a:pathLst>
              <a:path w="929180" h="392723">
                <a:moveTo>
                  <a:pt x="0" y="112310"/>
                </a:moveTo>
                <a:cubicBezTo>
                  <a:pt x="141452" y="39613"/>
                  <a:pt x="281868" y="-31799"/>
                  <a:pt x="436731" y="14936"/>
                </a:cubicBezTo>
                <a:cubicBezTo>
                  <a:pt x="591594" y="61671"/>
                  <a:pt x="818849" y="212268"/>
                  <a:pt x="929180" y="392723"/>
                </a:cubicBezTo>
              </a:path>
            </a:pathLst>
          </a:custGeom>
          <a:noFill/>
          <a:ln w="19050" cap="flat" cmpd="sng" algn="ctr">
            <a:solidFill>
              <a:srgbClr val="C00000"/>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FrutigerNext LT Medium"/>
              <a:ea typeface="华文细黑"/>
            </a:endParaRPr>
          </a:p>
        </p:txBody>
      </p:sp>
      <p:sp>
        <p:nvSpPr>
          <p:cNvPr id="123" name="文本框 122">
            <a:extLst>
              <a:ext uri="{FF2B5EF4-FFF2-40B4-BE49-F238E27FC236}">
                <a16:creationId xmlns:a16="http://schemas.microsoft.com/office/drawing/2014/main" id="{D41081E6-3949-462C-ABA9-E077E12118DF}"/>
              </a:ext>
            </a:extLst>
          </p:cNvPr>
          <p:cNvSpPr txBox="1"/>
          <p:nvPr/>
        </p:nvSpPr>
        <p:spPr>
          <a:xfrm>
            <a:off x="7359414" y="1494623"/>
            <a:ext cx="524503" cy="246221"/>
          </a:xfrm>
          <a:prstGeom prst="rect">
            <a:avLst/>
          </a:prstGeom>
          <a:noFill/>
        </p:spPr>
        <p:txBody>
          <a:bodyPr wrap="none" rtlCol="0">
            <a:spAutoFit/>
          </a:bodyPr>
          <a:lstStyle/>
          <a:p>
            <a:pPr fontAlgn="base">
              <a:spcBef>
                <a:spcPct val="0"/>
              </a:spcBef>
              <a:spcAft>
                <a:spcPct val="0"/>
              </a:spcAft>
            </a:pPr>
            <a:r>
              <a:rPr lang="en-US" altLang="zh-CN" sz="1000" dirty="0" err="1">
                <a:solidFill>
                  <a:srgbClr val="C00000"/>
                </a:solidFill>
                <a:latin typeface="Arial" pitchFamily="34" charset="0"/>
                <a:ea typeface="宋体" pitchFamily="2" charset="-122"/>
              </a:rPr>
              <a:t>eBGP</a:t>
            </a:r>
            <a:endParaRPr lang="zh-CN" altLang="en-US" sz="1000" dirty="0">
              <a:solidFill>
                <a:srgbClr val="C00000"/>
              </a:solidFill>
              <a:latin typeface="Arial" pitchFamily="34" charset="0"/>
              <a:ea typeface="宋体" pitchFamily="2" charset="-122"/>
            </a:endParaRPr>
          </a:p>
        </p:txBody>
      </p:sp>
      <p:sp>
        <p:nvSpPr>
          <p:cNvPr id="124" name="文本框 123">
            <a:extLst>
              <a:ext uri="{FF2B5EF4-FFF2-40B4-BE49-F238E27FC236}">
                <a16:creationId xmlns:a16="http://schemas.microsoft.com/office/drawing/2014/main" id="{BA3FE3B7-A434-4DC3-885C-36AEE6C90F9C}"/>
              </a:ext>
            </a:extLst>
          </p:cNvPr>
          <p:cNvSpPr txBox="1"/>
          <p:nvPr/>
        </p:nvSpPr>
        <p:spPr>
          <a:xfrm>
            <a:off x="6418647" y="1660560"/>
            <a:ext cx="737702" cy="253916"/>
          </a:xfrm>
          <a:prstGeom prst="rect">
            <a:avLst/>
          </a:prstGeom>
          <a:noFill/>
        </p:spPr>
        <p:txBody>
          <a:bodyPr wrap="none" rtlCol="0">
            <a:spAutoFit/>
          </a:bodyPr>
          <a:lstStyle/>
          <a:p>
            <a:pPr fontAlgn="base">
              <a:spcBef>
                <a:spcPct val="0"/>
              </a:spcBef>
              <a:spcAft>
                <a:spcPct val="0"/>
              </a:spcAft>
            </a:pPr>
            <a:r>
              <a:rPr lang="en-US" altLang="zh-CN" sz="1050" dirty="0">
                <a:solidFill>
                  <a:srgbClr val="000000"/>
                </a:solidFill>
                <a:latin typeface="Arial" pitchFamily="34" charset="0"/>
                <a:ea typeface="宋体" pitchFamily="2" charset="-122"/>
              </a:rPr>
              <a:t>SDN GW</a:t>
            </a:r>
            <a:endParaRPr lang="zh-CN" altLang="en-US" sz="1050" dirty="0">
              <a:solidFill>
                <a:srgbClr val="000000"/>
              </a:solidFill>
              <a:latin typeface="Arial" pitchFamily="34" charset="0"/>
              <a:ea typeface="宋体" pitchFamily="2" charset="-122"/>
            </a:endParaRPr>
          </a:p>
        </p:txBody>
      </p:sp>
      <p:sp>
        <p:nvSpPr>
          <p:cNvPr id="125" name="文本框 124">
            <a:extLst>
              <a:ext uri="{FF2B5EF4-FFF2-40B4-BE49-F238E27FC236}">
                <a16:creationId xmlns:a16="http://schemas.microsoft.com/office/drawing/2014/main" id="{1E990BC1-AC98-4734-A452-C3F25D30750A}"/>
              </a:ext>
            </a:extLst>
          </p:cNvPr>
          <p:cNvSpPr txBox="1"/>
          <p:nvPr/>
        </p:nvSpPr>
        <p:spPr>
          <a:xfrm>
            <a:off x="9191531" y="1660860"/>
            <a:ext cx="1119209" cy="261610"/>
          </a:xfrm>
          <a:prstGeom prst="rect">
            <a:avLst/>
          </a:prstGeom>
          <a:noFill/>
        </p:spPr>
        <p:txBody>
          <a:bodyPr wrap="square" rtlCol="0">
            <a:spAutoFit/>
          </a:bodyPr>
          <a:lstStyle/>
          <a:p>
            <a:pPr fontAlgn="base">
              <a:spcBef>
                <a:spcPct val="0"/>
              </a:spcBef>
              <a:spcAft>
                <a:spcPct val="0"/>
              </a:spcAft>
            </a:pPr>
            <a:r>
              <a:rPr lang="zh-CN" altLang="en-US" sz="1100" dirty="0">
                <a:solidFill>
                  <a:srgbClr val="FF0000"/>
                </a:solidFill>
                <a:latin typeface="微软雅黑" panose="020B0503020204020204" pitchFamily="34" charset="-122"/>
                <a:ea typeface="微软雅黑" panose="020B0503020204020204" pitchFamily="34" charset="-122"/>
              </a:rPr>
              <a:t>业务层网络</a:t>
            </a:r>
          </a:p>
        </p:txBody>
      </p:sp>
      <p:sp>
        <p:nvSpPr>
          <p:cNvPr id="126" name="文本框 125">
            <a:extLst>
              <a:ext uri="{FF2B5EF4-FFF2-40B4-BE49-F238E27FC236}">
                <a16:creationId xmlns:a16="http://schemas.microsoft.com/office/drawing/2014/main" id="{CEF97FD6-AE6C-4ACD-A52C-9E8F7E2A6F25}"/>
              </a:ext>
            </a:extLst>
          </p:cNvPr>
          <p:cNvSpPr txBox="1"/>
          <p:nvPr/>
        </p:nvSpPr>
        <p:spPr>
          <a:xfrm>
            <a:off x="9066437" y="2048142"/>
            <a:ext cx="1550122" cy="430887"/>
          </a:xfrm>
          <a:prstGeom prst="rect">
            <a:avLst/>
          </a:prstGeom>
          <a:noFill/>
        </p:spPr>
        <p:txBody>
          <a:bodyPr wrap="square" rtlCol="0">
            <a:spAutoFit/>
          </a:bodyPr>
          <a:lstStyle/>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控制面：</a:t>
            </a:r>
            <a:r>
              <a:rPr lang="en-US" altLang="zh-CN" sz="1100" dirty="0" err="1">
                <a:solidFill>
                  <a:srgbClr val="0000CC"/>
                </a:solidFill>
                <a:latin typeface="微软雅黑" panose="020B0503020204020204" pitchFamily="34" charset="-122"/>
                <a:ea typeface="微软雅黑" panose="020B0503020204020204" pitchFamily="34" charset="-122"/>
              </a:rPr>
              <a:t>eBGP</a:t>
            </a:r>
            <a:endParaRPr lang="en-US" altLang="zh-CN" sz="1100" dirty="0">
              <a:solidFill>
                <a:srgbClr val="0000CC"/>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100" dirty="0">
                <a:solidFill>
                  <a:srgbClr val="0000CC"/>
                </a:solidFill>
                <a:latin typeface="微软雅黑" panose="020B0503020204020204" pitchFamily="34" charset="-122"/>
                <a:ea typeface="微软雅黑" panose="020B0503020204020204" pitchFamily="34" charset="-122"/>
              </a:rPr>
              <a:t>数据面：</a:t>
            </a:r>
            <a:r>
              <a:rPr lang="en-US" altLang="zh-CN" sz="1100" dirty="0">
                <a:solidFill>
                  <a:srgbClr val="0000CC"/>
                </a:solidFill>
                <a:latin typeface="微软雅黑" panose="020B0503020204020204" pitchFamily="34" charset="-122"/>
                <a:ea typeface="微软雅黑" panose="020B0503020204020204" pitchFamily="34" charset="-122"/>
              </a:rPr>
              <a:t>L3VPN</a:t>
            </a:r>
            <a:endParaRPr lang="zh-CN" altLang="en-US" sz="1100" dirty="0">
              <a:solidFill>
                <a:srgbClr val="0000CC"/>
              </a:solidFill>
              <a:latin typeface="微软雅黑" panose="020B0503020204020204" pitchFamily="34" charset="-122"/>
              <a:ea typeface="微软雅黑" panose="020B0503020204020204" pitchFamily="34" charset="-122"/>
            </a:endParaRPr>
          </a:p>
        </p:txBody>
      </p:sp>
      <p:pic>
        <p:nvPicPr>
          <p:cNvPr id="127" name="Picture 49" descr="Lanswitch3">
            <a:extLst>
              <a:ext uri="{FF2B5EF4-FFF2-40B4-BE49-F238E27FC236}">
                <a16:creationId xmlns:a16="http://schemas.microsoft.com/office/drawing/2014/main" id="{20A8FA79-C11C-4AD1-A09A-721C4999FB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8224" y="4426514"/>
            <a:ext cx="414542" cy="300037"/>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9" descr="Lanswitch3">
            <a:extLst>
              <a:ext uri="{FF2B5EF4-FFF2-40B4-BE49-F238E27FC236}">
                <a16:creationId xmlns:a16="http://schemas.microsoft.com/office/drawing/2014/main" id="{44A1A3C6-34AE-4DFF-A229-1284496412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3772" y="4426514"/>
            <a:ext cx="414542" cy="300037"/>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直接连接符 128">
            <a:extLst>
              <a:ext uri="{FF2B5EF4-FFF2-40B4-BE49-F238E27FC236}">
                <a16:creationId xmlns:a16="http://schemas.microsoft.com/office/drawing/2014/main" id="{10610AFF-6193-4EA6-9542-222F04490A63}"/>
              </a:ext>
            </a:extLst>
          </p:cNvPr>
          <p:cNvCxnSpPr>
            <a:cxnSpLocks/>
            <a:stCxn id="127" idx="3"/>
            <a:endCxn id="128" idx="1"/>
          </p:cNvCxnSpPr>
          <p:nvPr/>
        </p:nvCxnSpPr>
        <p:spPr bwMode="auto">
          <a:xfrm>
            <a:off x="2072766" y="4576533"/>
            <a:ext cx="41006"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0" name="Picture 49" descr="Lanswitch3">
            <a:extLst>
              <a:ext uri="{FF2B5EF4-FFF2-40B4-BE49-F238E27FC236}">
                <a16:creationId xmlns:a16="http://schemas.microsoft.com/office/drawing/2014/main" id="{EB086E29-845B-4D7C-8F92-7F6CA08528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7224" y="4426514"/>
            <a:ext cx="414542" cy="30003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9" descr="Lanswitch3">
            <a:extLst>
              <a:ext uri="{FF2B5EF4-FFF2-40B4-BE49-F238E27FC236}">
                <a16:creationId xmlns:a16="http://schemas.microsoft.com/office/drawing/2014/main" id="{1FF40491-13C9-42F7-85D1-7F5818BBB2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5897" y="4426514"/>
            <a:ext cx="414542" cy="300037"/>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直接连接符 131">
            <a:extLst>
              <a:ext uri="{FF2B5EF4-FFF2-40B4-BE49-F238E27FC236}">
                <a16:creationId xmlns:a16="http://schemas.microsoft.com/office/drawing/2014/main" id="{0073BB06-2B98-4F8D-88EB-152159C2BD67}"/>
              </a:ext>
            </a:extLst>
          </p:cNvPr>
          <p:cNvCxnSpPr>
            <a:cxnSpLocks/>
            <a:stCxn id="130" idx="3"/>
            <a:endCxn id="131" idx="1"/>
          </p:cNvCxnSpPr>
          <p:nvPr/>
        </p:nvCxnSpPr>
        <p:spPr bwMode="auto">
          <a:xfrm>
            <a:off x="3011766" y="4576533"/>
            <a:ext cx="54131"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3" name="Picture 49" descr="Lanswitch3">
            <a:extLst>
              <a:ext uri="{FF2B5EF4-FFF2-40B4-BE49-F238E27FC236}">
                <a16:creationId xmlns:a16="http://schemas.microsoft.com/office/drawing/2014/main" id="{1C1406A2-2462-42FD-ABC2-0F40825A7A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0060" y="3515607"/>
            <a:ext cx="385216" cy="300037"/>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49" descr="Lanswitch3">
            <a:extLst>
              <a:ext uri="{FF2B5EF4-FFF2-40B4-BE49-F238E27FC236}">
                <a16:creationId xmlns:a16="http://schemas.microsoft.com/office/drawing/2014/main" id="{A677BDFC-09D1-4EA9-853A-6A7322BD64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5475" y="3515607"/>
            <a:ext cx="385216" cy="300037"/>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直接连接符 134">
            <a:extLst>
              <a:ext uri="{FF2B5EF4-FFF2-40B4-BE49-F238E27FC236}">
                <a16:creationId xmlns:a16="http://schemas.microsoft.com/office/drawing/2014/main" id="{29ADF1D8-500B-4B5D-B2E8-FA36E01064AB}"/>
              </a:ext>
            </a:extLst>
          </p:cNvPr>
          <p:cNvCxnSpPr>
            <a:cxnSpLocks/>
            <a:stCxn id="127" idx="0"/>
            <a:endCxn id="133" idx="2"/>
          </p:cNvCxnSpPr>
          <p:nvPr/>
        </p:nvCxnSpPr>
        <p:spPr bwMode="auto">
          <a:xfrm flipV="1">
            <a:off x="1865495" y="3815644"/>
            <a:ext cx="267173" cy="61087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连接符 135">
            <a:extLst>
              <a:ext uri="{FF2B5EF4-FFF2-40B4-BE49-F238E27FC236}">
                <a16:creationId xmlns:a16="http://schemas.microsoft.com/office/drawing/2014/main" id="{E99A1E15-55F0-4930-952F-2691B88551E4}"/>
              </a:ext>
            </a:extLst>
          </p:cNvPr>
          <p:cNvCxnSpPr>
            <a:cxnSpLocks/>
            <a:stCxn id="127" idx="0"/>
            <a:endCxn id="134" idx="2"/>
          </p:cNvCxnSpPr>
          <p:nvPr/>
        </p:nvCxnSpPr>
        <p:spPr bwMode="auto">
          <a:xfrm flipV="1">
            <a:off x="1865495" y="3815644"/>
            <a:ext cx="1152588" cy="61087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连接符 136">
            <a:extLst>
              <a:ext uri="{FF2B5EF4-FFF2-40B4-BE49-F238E27FC236}">
                <a16:creationId xmlns:a16="http://schemas.microsoft.com/office/drawing/2014/main" id="{C669ADE7-AFE8-44BB-96BC-F8D87A643115}"/>
              </a:ext>
            </a:extLst>
          </p:cNvPr>
          <p:cNvCxnSpPr>
            <a:cxnSpLocks/>
            <a:stCxn id="133" idx="2"/>
            <a:endCxn id="128" idx="0"/>
          </p:cNvCxnSpPr>
          <p:nvPr/>
        </p:nvCxnSpPr>
        <p:spPr bwMode="auto">
          <a:xfrm>
            <a:off x="2132668" y="3815644"/>
            <a:ext cx="188375" cy="61087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a:extLst>
              <a:ext uri="{FF2B5EF4-FFF2-40B4-BE49-F238E27FC236}">
                <a16:creationId xmlns:a16="http://schemas.microsoft.com/office/drawing/2014/main" id="{F2383473-05F0-496A-BA9E-344F7AA01DCE}"/>
              </a:ext>
            </a:extLst>
          </p:cNvPr>
          <p:cNvCxnSpPr>
            <a:cxnSpLocks/>
            <a:stCxn id="128" idx="0"/>
            <a:endCxn id="134" idx="2"/>
          </p:cNvCxnSpPr>
          <p:nvPr/>
        </p:nvCxnSpPr>
        <p:spPr bwMode="auto">
          <a:xfrm flipV="1">
            <a:off x="2321043" y="3815644"/>
            <a:ext cx="697040" cy="61087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接连接符 138">
            <a:extLst>
              <a:ext uri="{FF2B5EF4-FFF2-40B4-BE49-F238E27FC236}">
                <a16:creationId xmlns:a16="http://schemas.microsoft.com/office/drawing/2014/main" id="{CCE2E404-0D64-4B97-BC45-AE6CCABF56A1}"/>
              </a:ext>
            </a:extLst>
          </p:cNvPr>
          <p:cNvCxnSpPr>
            <a:cxnSpLocks/>
            <a:stCxn id="133" idx="2"/>
            <a:endCxn id="130" idx="0"/>
          </p:cNvCxnSpPr>
          <p:nvPr/>
        </p:nvCxnSpPr>
        <p:spPr bwMode="auto">
          <a:xfrm>
            <a:off x="2132668" y="3815644"/>
            <a:ext cx="671827" cy="61087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直接连接符 139">
            <a:extLst>
              <a:ext uri="{FF2B5EF4-FFF2-40B4-BE49-F238E27FC236}">
                <a16:creationId xmlns:a16="http://schemas.microsoft.com/office/drawing/2014/main" id="{77FA20EA-7690-4C12-A569-D610E12868DB}"/>
              </a:ext>
            </a:extLst>
          </p:cNvPr>
          <p:cNvCxnSpPr>
            <a:cxnSpLocks/>
            <a:stCxn id="134" idx="2"/>
            <a:endCxn id="130" idx="0"/>
          </p:cNvCxnSpPr>
          <p:nvPr/>
        </p:nvCxnSpPr>
        <p:spPr bwMode="auto">
          <a:xfrm flipH="1">
            <a:off x="2804495" y="3815644"/>
            <a:ext cx="213588" cy="61087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a:extLst>
              <a:ext uri="{FF2B5EF4-FFF2-40B4-BE49-F238E27FC236}">
                <a16:creationId xmlns:a16="http://schemas.microsoft.com/office/drawing/2014/main" id="{1E315ECF-1B32-408F-85F2-2E1138BD9428}"/>
              </a:ext>
            </a:extLst>
          </p:cNvPr>
          <p:cNvCxnSpPr>
            <a:cxnSpLocks/>
            <a:stCxn id="134" idx="2"/>
            <a:endCxn id="131" idx="0"/>
          </p:cNvCxnSpPr>
          <p:nvPr/>
        </p:nvCxnSpPr>
        <p:spPr bwMode="auto">
          <a:xfrm>
            <a:off x="3018083" y="3815644"/>
            <a:ext cx="255085" cy="61087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直接连接符 141">
            <a:extLst>
              <a:ext uri="{FF2B5EF4-FFF2-40B4-BE49-F238E27FC236}">
                <a16:creationId xmlns:a16="http://schemas.microsoft.com/office/drawing/2014/main" id="{0D0573C4-629F-4A4D-86FF-C157CAB1D87A}"/>
              </a:ext>
            </a:extLst>
          </p:cNvPr>
          <p:cNvCxnSpPr>
            <a:cxnSpLocks/>
            <a:stCxn id="131" idx="0"/>
            <a:endCxn id="133" idx="2"/>
          </p:cNvCxnSpPr>
          <p:nvPr/>
        </p:nvCxnSpPr>
        <p:spPr bwMode="auto">
          <a:xfrm flipH="1" flipV="1">
            <a:off x="2132668" y="3815644"/>
            <a:ext cx="1140500" cy="61087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3" name="Picture 44" descr="Router3">
            <a:extLst>
              <a:ext uri="{FF2B5EF4-FFF2-40B4-BE49-F238E27FC236}">
                <a16:creationId xmlns:a16="http://schemas.microsoft.com/office/drawing/2014/main" id="{6B9724CB-5BBB-4984-B687-7798E90457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7156" y="2666936"/>
            <a:ext cx="394809" cy="30321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4" descr="Router3">
            <a:extLst>
              <a:ext uri="{FF2B5EF4-FFF2-40B4-BE49-F238E27FC236}">
                <a16:creationId xmlns:a16="http://schemas.microsoft.com/office/drawing/2014/main" id="{D947B824-2D1F-4816-B71B-0A053A122E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5475" y="2654831"/>
            <a:ext cx="394809" cy="303212"/>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直接连接符 144">
            <a:extLst>
              <a:ext uri="{FF2B5EF4-FFF2-40B4-BE49-F238E27FC236}">
                <a16:creationId xmlns:a16="http://schemas.microsoft.com/office/drawing/2014/main" id="{BDF36BC6-1B01-444E-A510-2C982EFEE7E8}"/>
              </a:ext>
            </a:extLst>
          </p:cNvPr>
          <p:cNvCxnSpPr>
            <a:stCxn id="143" idx="2"/>
            <a:endCxn id="133" idx="0"/>
          </p:cNvCxnSpPr>
          <p:nvPr/>
        </p:nvCxnSpPr>
        <p:spPr bwMode="auto">
          <a:xfrm flipH="1">
            <a:off x="2132668" y="2970148"/>
            <a:ext cx="41893" cy="54545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145">
            <a:extLst>
              <a:ext uri="{FF2B5EF4-FFF2-40B4-BE49-F238E27FC236}">
                <a16:creationId xmlns:a16="http://schemas.microsoft.com/office/drawing/2014/main" id="{334E790B-3B98-4E9D-AD2A-F08D3639BDF8}"/>
              </a:ext>
            </a:extLst>
          </p:cNvPr>
          <p:cNvCxnSpPr>
            <a:stCxn id="133" idx="0"/>
            <a:endCxn id="144" idx="2"/>
          </p:cNvCxnSpPr>
          <p:nvPr/>
        </p:nvCxnSpPr>
        <p:spPr bwMode="auto">
          <a:xfrm flipV="1">
            <a:off x="2132668" y="2958043"/>
            <a:ext cx="890212" cy="55756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146">
            <a:extLst>
              <a:ext uri="{FF2B5EF4-FFF2-40B4-BE49-F238E27FC236}">
                <a16:creationId xmlns:a16="http://schemas.microsoft.com/office/drawing/2014/main" id="{2C7D01B0-0F90-412E-96A6-3BA513ECF176}"/>
              </a:ext>
            </a:extLst>
          </p:cNvPr>
          <p:cNvCxnSpPr>
            <a:stCxn id="143" idx="2"/>
            <a:endCxn id="134" idx="0"/>
          </p:cNvCxnSpPr>
          <p:nvPr/>
        </p:nvCxnSpPr>
        <p:spPr bwMode="auto">
          <a:xfrm>
            <a:off x="2174561" y="2970148"/>
            <a:ext cx="843522" cy="54545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直接连接符 147">
            <a:extLst>
              <a:ext uri="{FF2B5EF4-FFF2-40B4-BE49-F238E27FC236}">
                <a16:creationId xmlns:a16="http://schemas.microsoft.com/office/drawing/2014/main" id="{002879C0-9EB2-4A5E-9138-FE8A6DE26CE1}"/>
              </a:ext>
            </a:extLst>
          </p:cNvPr>
          <p:cNvCxnSpPr>
            <a:stCxn id="144" idx="2"/>
            <a:endCxn id="134" idx="0"/>
          </p:cNvCxnSpPr>
          <p:nvPr/>
        </p:nvCxnSpPr>
        <p:spPr bwMode="auto">
          <a:xfrm flipH="1">
            <a:off x="3018083" y="2958043"/>
            <a:ext cx="4797" cy="55756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 name="椭圆 148">
            <a:extLst>
              <a:ext uri="{FF2B5EF4-FFF2-40B4-BE49-F238E27FC236}">
                <a16:creationId xmlns:a16="http://schemas.microsoft.com/office/drawing/2014/main" id="{33AA463F-D342-430B-9B2A-430A33AF7996}"/>
              </a:ext>
            </a:extLst>
          </p:cNvPr>
          <p:cNvSpPr/>
          <p:nvPr/>
        </p:nvSpPr>
        <p:spPr bwMode="auto">
          <a:xfrm rot="16200000">
            <a:off x="1575094" y="2946840"/>
            <a:ext cx="2025165" cy="1676597"/>
          </a:xfrm>
          <a:prstGeom prst="ellipse">
            <a:avLst/>
          </a:prstGeom>
          <a:solidFill>
            <a:srgbClr val="00B0F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cxnSp>
        <p:nvCxnSpPr>
          <p:cNvPr id="150" name="直接连接符 149">
            <a:extLst>
              <a:ext uri="{FF2B5EF4-FFF2-40B4-BE49-F238E27FC236}">
                <a16:creationId xmlns:a16="http://schemas.microsoft.com/office/drawing/2014/main" id="{416F0F82-7B6E-4101-B61B-33B7BB3D9CED}"/>
              </a:ext>
            </a:extLst>
          </p:cNvPr>
          <p:cNvCxnSpPr>
            <a:stCxn id="143" idx="3"/>
            <a:endCxn id="144" idx="1"/>
          </p:cNvCxnSpPr>
          <p:nvPr/>
        </p:nvCxnSpPr>
        <p:spPr bwMode="auto">
          <a:xfrm flipV="1">
            <a:off x="2371965" y="2806437"/>
            <a:ext cx="453510" cy="1210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 name="圆柱形 477">
            <a:extLst>
              <a:ext uri="{FF2B5EF4-FFF2-40B4-BE49-F238E27FC236}">
                <a16:creationId xmlns:a16="http://schemas.microsoft.com/office/drawing/2014/main" id="{E74E0ACB-3D99-41BA-A32D-0FA4F9E5EAF7}"/>
              </a:ext>
            </a:extLst>
          </p:cNvPr>
          <p:cNvSpPr/>
          <p:nvPr/>
        </p:nvSpPr>
        <p:spPr bwMode="auto">
          <a:xfrm rot="1584001">
            <a:off x="2142735" y="2944803"/>
            <a:ext cx="181865" cy="1480545"/>
          </a:xfrm>
          <a:prstGeom prst="can">
            <a:avLst/>
          </a:prstGeom>
          <a:solidFill>
            <a:srgbClr val="92D050">
              <a:alpha val="69804"/>
            </a:srgbClr>
          </a:solidFill>
          <a:ln w="25400" cap="flat" cmpd="sng" algn="ctr">
            <a:solidFill>
              <a:srgbClr val="00B050"/>
            </a:solidFill>
            <a:prstDash val="solid"/>
          </a:ln>
          <a:effectLst/>
        </p:spPr>
        <p:txBody>
          <a:bodyPr vert="vert270"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L2/L3 VXLAN</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2" name="圆柱形 478">
            <a:extLst>
              <a:ext uri="{FF2B5EF4-FFF2-40B4-BE49-F238E27FC236}">
                <a16:creationId xmlns:a16="http://schemas.microsoft.com/office/drawing/2014/main" id="{5F15EE7B-112C-49D7-92A2-A0E6A04CB5F9}"/>
              </a:ext>
            </a:extLst>
          </p:cNvPr>
          <p:cNvSpPr/>
          <p:nvPr/>
        </p:nvSpPr>
        <p:spPr bwMode="auto">
          <a:xfrm rot="9416482">
            <a:off x="2885842" y="2946150"/>
            <a:ext cx="181665" cy="1479389"/>
          </a:xfrm>
          <a:prstGeom prst="can">
            <a:avLst/>
          </a:prstGeom>
          <a:solidFill>
            <a:srgbClr val="92D050">
              <a:alpha val="69804"/>
            </a:srgbClr>
          </a:solidFill>
          <a:ln w="25400" cap="flat" cmpd="sng" algn="ctr">
            <a:solidFill>
              <a:srgbClr val="00B050"/>
            </a:solidFill>
            <a:prstDash val="solid"/>
          </a:ln>
          <a:effectLst/>
        </p:spPr>
        <p:txBody>
          <a:bodyPr vert="vert270"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L2/L3 VXLAN</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3" name="圆柱形 479">
            <a:extLst>
              <a:ext uri="{FF2B5EF4-FFF2-40B4-BE49-F238E27FC236}">
                <a16:creationId xmlns:a16="http://schemas.microsoft.com/office/drawing/2014/main" id="{5B77D2E0-1BE4-4B06-A603-3BD0ECC7F14E}"/>
              </a:ext>
            </a:extLst>
          </p:cNvPr>
          <p:cNvSpPr/>
          <p:nvPr/>
        </p:nvSpPr>
        <p:spPr bwMode="auto">
          <a:xfrm rot="5400000">
            <a:off x="2502814" y="3760683"/>
            <a:ext cx="180326" cy="996819"/>
          </a:xfrm>
          <a:prstGeom prst="can">
            <a:avLst/>
          </a:prstGeom>
          <a:solidFill>
            <a:srgbClr val="92D050">
              <a:alpha val="69804"/>
            </a:srgbClr>
          </a:solidFill>
          <a:ln w="25400" cap="flat" cmpd="sng" algn="ctr">
            <a:solidFill>
              <a:srgbClr val="00B050"/>
            </a:solidFill>
            <a:prstDash val="solid"/>
          </a:ln>
          <a:effectLst/>
        </p:spPr>
        <p:txBody>
          <a:bodyPr vert="vert270"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100" b="0" i="0" u="none" strike="noStrike" kern="0" cap="none" spc="0" normalizeH="0" baseline="0" noProof="0" dirty="0">
                <a:ln>
                  <a:noFill/>
                </a:ln>
                <a:solidFill>
                  <a:srgbClr val="000000"/>
                </a:solidFill>
                <a:effectLst/>
                <a:uLnTx/>
                <a:uFillTx/>
                <a:latin typeface="Arial" charset="0"/>
                <a:ea typeface="宋体" charset="-122"/>
              </a:rPr>
              <a:t>L2/L3 VXLAN</a:t>
            </a:r>
            <a:endParaRPr kumimoji="0" lang="zh-CN" altLang="en-US" sz="11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4" name="矩形 153">
            <a:extLst>
              <a:ext uri="{FF2B5EF4-FFF2-40B4-BE49-F238E27FC236}">
                <a16:creationId xmlns:a16="http://schemas.microsoft.com/office/drawing/2014/main" id="{B4E0BD00-813A-4642-ADF4-800B4EA99476}"/>
              </a:ext>
            </a:extLst>
          </p:cNvPr>
          <p:cNvSpPr/>
          <p:nvPr/>
        </p:nvSpPr>
        <p:spPr bwMode="auto">
          <a:xfrm>
            <a:off x="2345539" y="2876322"/>
            <a:ext cx="510963" cy="142872"/>
          </a:xfrm>
          <a:prstGeom prst="rect">
            <a:avLst/>
          </a:prstGeom>
          <a:solidFill>
            <a:srgbClr val="92D050"/>
          </a:solidFill>
          <a:ln w="25400" cap="flat" cmpd="sng" algn="ctr">
            <a:no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VTEP</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5" name="矩形 154">
            <a:extLst>
              <a:ext uri="{FF2B5EF4-FFF2-40B4-BE49-F238E27FC236}">
                <a16:creationId xmlns:a16="http://schemas.microsoft.com/office/drawing/2014/main" id="{CE1EB5D4-2AD0-4CF1-B317-7D078CF3CF62}"/>
              </a:ext>
            </a:extLst>
          </p:cNvPr>
          <p:cNvSpPr/>
          <p:nvPr/>
        </p:nvSpPr>
        <p:spPr bwMode="auto">
          <a:xfrm>
            <a:off x="1711705" y="4389785"/>
            <a:ext cx="722121" cy="143886"/>
          </a:xfrm>
          <a:prstGeom prst="rect">
            <a:avLst/>
          </a:prstGeom>
          <a:solidFill>
            <a:srgbClr val="92D050"/>
          </a:solidFill>
          <a:ln w="25400" cap="flat" cmpd="sng" algn="ctr">
            <a:no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VTEP</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6" name="矩形 155">
            <a:extLst>
              <a:ext uri="{FF2B5EF4-FFF2-40B4-BE49-F238E27FC236}">
                <a16:creationId xmlns:a16="http://schemas.microsoft.com/office/drawing/2014/main" id="{2C97CDDE-5812-47F4-82B5-B9DD3ED96F26}"/>
              </a:ext>
            </a:extLst>
          </p:cNvPr>
          <p:cNvSpPr/>
          <p:nvPr/>
        </p:nvSpPr>
        <p:spPr bwMode="auto">
          <a:xfrm>
            <a:off x="2791863" y="4402495"/>
            <a:ext cx="616547" cy="133192"/>
          </a:xfrm>
          <a:prstGeom prst="rect">
            <a:avLst/>
          </a:prstGeom>
          <a:solidFill>
            <a:srgbClr val="92D050"/>
          </a:solidFill>
          <a:ln w="25400" cap="flat" cmpd="sng" algn="ctr">
            <a:no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0" cap="none" spc="0" normalizeH="0" baseline="0" noProof="0" dirty="0">
                <a:ln>
                  <a:noFill/>
                </a:ln>
                <a:solidFill>
                  <a:srgbClr val="000000"/>
                </a:solidFill>
                <a:effectLst/>
                <a:uLnTx/>
                <a:uFillTx/>
                <a:latin typeface="Arial" charset="0"/>
                <a:ea typeface="宋体" charset="-122"/>
              </a:rPr>
              <a:t>VTEP</a:t>
            </a:r>
            <a:endParaRPr kumimoji="0" lang="zh-CN" altLang="en-US" sz="105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7" name="矩形 156">
            <a:extLst>
              <a:ext uri="{FF2B5EF4-FFF2-40B4-BE49-F238E27FC236}">
                <a16:creationId xmlns:a16="http://schemas.microsoft.com/office/drawing/2014/main" id="{E56CDB9B-58D6-4211-988C-3658F5E98973}"/>
              </a:ext>
            </a:extLst>
          </p:cNvPr>
          <p:cNvSpPr/>
          <p:nvPr/>
        </p:nvSpPr>
        <p:spPr bwMode="auto">
          <a:xfrm>
            <a:off x="1427336" y="5223180"/>
            <a:ext cx="511738" cy="523509"/>
          </a:xfrm>
          <a:prstGeom prst="rect">
            <a:avLst/>
          </a:prstGeom>
          <a:solidFill>
            <a:srgbClr val="000000">
              <a:lumMod val="50000"/>
              <a:lumOff val="50000"/>
            </a:srgbClr>
          </a:soli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58" name="矩形: 圆角 157">
            <a:extLst>
              <a:ext uri="{FF2B5EF4-FFF2-40B4-BE49-F238E27FC236}">
                <a16:creationId xmlns:a16="http://schemas.microsoft.com/office/drawing/2014/main" id="{7B3838FB-43A1-4E7C-B94C-31E93A8EC8BC}"/>
              </a:ext>
            </a:extLst>
          </p:cNvPr>
          <p:cNvSpPr/>
          <p:nvPr/>
        </p:nvSpPr>
        <p:spPr bwMode="auto">
          <a:xfrm>
            <a:off x="1476523" y="5261412"/>
            <a:ext cx="409873" cy="170681"/>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SR-IOV</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59" name="矩形: 圆角 158">
            <a:extLst>
              <a:ext uri="{FF2B5EF4-FFF2-40B4-BE49-F238E27FC236}">
                <a16:creationId xmlns:a16="http://schemas.microsoft.com/office/drawing/2014/main" id="{2099A09A-00E7-4B1D-B10E-7036060BF7F4}"/>
              </a:ext>
            </a:extLst>
          </p:cNvPr>
          <p:cNvSpPr/>
          <p:nvPr/>
        </p:nvSpPr>
        <p:spPr bwMode="auto">
          <a:xfrm>
            <a:off x="1463129" y="5498135"/>
            <a:ext cx="196202" cy="194482"/>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0" name="矩形: 圆角 159">
            <a:extLst>
              <a:ext uri="{FF2B5EF4-FFF2-40B4-BE49-F238E27FC236}">
                <a16:creationId xmlns:a16="http://schemas.microsoft.com/office/drawing/2014/main" id="{C41CCD46-32F9-442F-BD72-C64D202BDB35}"/>
              </a:ext>
            </a:extLst>
          </p:cNvPr>
          <p:cNvSpPr/>
          <p:nvPr/>
        </p:nvSpPr>
        <p:spPr bwMode="auto">
          <a:xfrm>
            <a:off x="1697478" y="5499988"/>
            <a:ext cx="196202" cy="194482"/>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1" name="矩形 160">
            <a:extLst>
              <a:ext uri="{FF2B5EF4-FFF2-40B4-BE49-F238E27FC236}">
                <a16:creationId xmlns:a16="http://schemas.microsoft.com/office/drawing/2014/main" id="{D59CE6D1-30F6-4FFB-91B4-28A7EFB09C2A}"/>
              </a:ext>
            </a:extLst>
          </p:cNvPr>
          <p:cNvSpPr/>
          <p:nvPr/>
        </p:nvSpPr>
        <p:spPr bwMode="auto">
          <a:xfrm>
            <a:off x="1979611" y="5218917"/>
            <a:ext cx="511738" cy="523509"/>
          </a:xfrm>
          <a:prstGeom prst="rect">
            <a:avLst/>
          </a:prstGeom>
          <a:solidFill>
            <a:srgbClr val="000000">
              <a:lumMod val="50000"/>
              <a:lumOff val="50000"/>
            </a:srgbClr>
          </a:soli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62" name="矩形: 圆角 161">
            <a:extLst>
              <a:ext uri="{FF2B5EF4-FFF2-40B4-BE49-F238E27FC236}">
                <a16:creationId xmlns:a16="http://schemas.microsoft.com/office/drawing/2014/main" id="{9A9C0BEE-3895-4097-A307-CF0354A14F0A}"/>
              </a:ext>
            </a:extLst>
          </p:cNvPr>
          <p:cNvSpPr/>
          <p:nvPr/>
        </p:nvSpPr>
        <p:spPr bwMode="auto">
          <a:xfrm>
            <a:off x="2028797" y="5257149"/>
            <a:ext cx="409873" cy="170681"/>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Arial" charset="0"/>
                <a:ea typeface="宋体" charset="-122"/>
              </a:rPr>
              <a:t>vSwitch</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3" name="矩形: 圆角 162">
            <a:extLst>
              <a:ext uri="{FF2B5EF4-FFF2-40B4-BE49-F238E27FC236}">
                <a16:creationId xmlns:a16="http://schemas.microsoft.com/office/drawing/2014/main" id="{10BC246D-549C-4256-BF0A-3DD7E5642C34}"/>
              </a:ext>
            </a:extLst>
          </p:cNvPr>
          <p:cNvSpPr/>
          <p:nvPr/>
        </p:nvSpPr>
        <p:spPr bwMode="auto">
          <a:xfrm>
            <a:off x="2015404" y="5493872"/>
            <a:ext cx="196202" cy="194482"/>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4" name="矩形: 圆角 163">
            <a:extLst>
              <a:ext uri="{FF2B5EF4-FFF2-40B4-BE49-F238E27FC236}">
                <a16:creationId xmlns:a16="http://schemas.microsoft.com/office/drawing/2014/main" id="{56EEC008-CCEB-410A-B274-940EADAE8584}"/>
              </a:ext>
            </a:extLst>
          </p:cNvPr>
          <p:cNvSpPr/>
          <p:nvPr/>
        </p:nvSpPr>
        <p:spPr bwMode="auto">
          <a:xfrm>
            <a:off x="2249752" y="5495725"/>
            <a:ext cx="196202" cy="194482"/>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5" name="矩形 164">
            <a:extLst>
              <a:ext uri="{FF2B5EF4-FFF2-40B4-BE49-F238E27FC236}">
                <a16:creationId xmlns:a16="http://schemas.microsoft.com/office/drawing/2014/main" id="{A6CF9E79-AD28-450D-88EE-4280627E5003}"/>
              </a:ext>
            </a:extLst>
          </p:cNvPr>
          <p:cNvSpPr/>
          <p:nvPr/>
        </p:nvSpPr>
        <p:spPr bwMode="auto">
          <a:xfrm>
            <a:off x="2597810" y="5223180"/>
            <a:ext cx="511738" cy="523509"/>
          </a:xfrm>
          <a:prstGeom prst="rect">
            <a:avLst/>
          </a:prstGeom>
          <a:solidFill>
            <a:srgbClr val="000000">
              <a:lumMod val="50000"/>
              <a:lumOff val="50000"/>
            </a:srgbClr>
          </a:soli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66" name="矩形: 圆角 165">
            <a:extLst>
              <a:ext uri="{FF2B5EF4-FFF2-40B4-BE49-F238E27FC236}">
                <a16:creationId xmlns:a16="http://schemas.microsoft.com/office/drawing/2014/main" id="{1FD27002-1EB1-402C-A2A3-CD4F0D4AC3EB}"/>
              </a:ext>
            </a:extLst>
          </p:cNvPr>
          <p:cNvSpPr/>
          <p:nvPr/>
        </p:nvSpPr>
        <p:spPr bwMode="auto">
          <a:xfrm>
            <a:off x="2646997" y="5261412"/>
            <a:ext cx="409873" cy="170681"/>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SR-IOV</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7" name="矩形: 圆角 166">
            <a:extLst>
              <a:ext uri="{FF2B5EF4-FFF2-40B4-BE49-F238E27FC236}">
                <a16:creationId xmlns:a16="http://schemas.microsoft.com/office/drawing/2014/main" id="{10F981CC-F78A-4E05-87D3-C297E96461A0}"/>
              </a:ext>
            </a:extLst>
          </p:cNvPr>
          <p:cNvSpPr/>
          <p:nvPr/>
        </p:nvSpPr>
        <p:spPr bwMode="auto">
          <a:xfrm>
            <a:off x="2633604" y="5498135"/>
            <a:ext cx="196202" cy="194482"/>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8" name="矩形: 圆角 167">
            <a:extLst>
              <a:ext uri="{FF2B5EF4-FFF2-40B4-BE49-F238E27FC236}">
                <a16:creationId xmlns:a16="http://schemas.microsoft.com/office/drawing/2014/main" id="{DB892AE5-AA65-4C2C-B39E-FA93C4EB1635}"/>
              </a:ext>
            </a:extLst>
          </p:cNvPr>
          <p:cNvSpPr/>
          <p:nvPr/>
        </p:nvSpPr>
        <p:spPr bwMode="auto">
          <a:xfrm>
            <a:off x="2867952" y="5499988"/>
            <a:ext cx="196202" cy="194482"/>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69" name="矩形 168">
            <a:extLst>
              <a:ext uri="{FF2B5EF4-FFF2-40B4-BE49-F238E27FC236}">
                <a16:creationId xmlns:a16="http://schemas.microsoft.com/office/drawing/2014/main" id="{723D9482-B8C5-4CFF-BBE8-7B88CF595905}"/>
              </a:ext>
            </a:extLst>
          </p:cNvPr>
          <p:cNvSpPr/>
          <p:nvPr/>
        </p:nvSpPr>
        <p:spPr bwMode="auto">
          <a:xfrm>
            <a:off x="3150085" y="5218917"/>
            <a:ext cx="511738" cy="523509"/>
          </a:xfrm>
          <a:prstGeom prst="rect">
            <a:avLst/>
          </a:prstGeom>
          <a:solidFill>
            <a:srgbClr val="000000">
              <a:lumMod val="50000"/>
              <a:lumOff val="50000"/>
            </a:srgbClr>
          </a:soli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170" name="矩形: 圆角 169">
            <a:extLst>
              <a:ext uri="{FF2B5EF4-FFF2-40B4-BE49-F238E27FC236}">
                <a16:creationId xmlns:a16="http://schemas.microsoft.com/office/drawing/2014/main" id="{31414337-3788-4A76-A1DD-A926190841AF}"/>
              </a:ext>
            </a:extLst>
          </p:cNvPr>
          <p:cNvSpPr/>
          <p:nvPr/>
        </p:nvSpPr>
        <p:spPr bwMode="auto">
          <a:xfrm>
            <a:off x="3199271" y="5257149"/>
            <a:ext cx="409873" cy="170681"/>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Arial" charset="0"/>
                <a:ea typeface="宋体" charset="-122"/>
              </a:rPr>
              <a:t>vSwitch</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1" name="矩形: 圆角 170">
            <a:extLst>
              <a:ext uri="{FF2B5EF4-FFF2-40B4-BE49-F238E27FC236}">
                <a16:creationId xmlns:a16="http://schemas.microsoft.com/office/drawing/2014/main" id="{409568B9-2F4F-4EE0-A2BC-E1676CDE4273}"/>
              </a:ext>
            </a:extLst>
          </p:cNvPr>
          <p:cNvSpPr/>
          <p:nvPr/>
        </p:nvSpPr>
        <p:spPr bwMode="auto">
          <a:xfrm>
            <a:off x="3185878" y="5493872"/>
            <a:ext cx="196202" cy="194482"/>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sp>
        <p:nvSpPr>
          <p:cNvPr id="172" name="矩形: 圆角 171">
            <a:extLst>
              <a:ext uri="{FF2B5EF4-FFF2-40B4-BE49-F238E27FC236}">
                <a16:creationId xmlns:a16="http://schemas.microsoft.com/office/drawing/2014/main" id="{C78937D8-3F27-40DC-BF0C-AEED77592D1D}"/>
              </a:ext>
            </a:extLst>
          </p:cNvPr>
          <p:cNvSpPr/>
          <p:nvPr/>
        </p:nvSpPr>
        <p:spPr bwMode="auto">
          <a:xfrm>
            <a:off x="3420227" y="5495725"/>
            <a:ext cx="196202" cy="194482"/>
          </a:xfrm>
          <a:prstGeom prst="round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charset="0"/>
                <a:ea typeface="宋体" charset="-122"/>
              </a:rPr>
              <a:t>VM</a:t>
            </a:r>
            <a:endParaRPr kumimoji="0" lang="zh-CN" altLang="en-US" sz="800" b="0" i="0" u="none" strike="noStrike" kern="0" cap="none" spc="0" normalizeH="0" baseline="0" noProof="0" dirty="0">
              <a:ln>
                <a:noFill/>
              </a:ln>
              <a:solidFill>
                <a:srgbClr val="000000"/>
              </a:solidFill>
              <a:effectLst/>
              <a:uLnTx/>
              <a:uFillTx/>
              <a:latin typeface="Arial" charset="0"/>
              <a:ea typeface="宋体" charset="-122"/>
            </a:endParaRPr>
          </a:p>
        </p:txBody>
      </p:sp>
      <p:cxnSp>
        <p:nvCxnSpPr>
          <p:cNvPr id="173" name="直接连接符 172">
            <a:extLst>
              <a:ext uri="{FF2B5EF4-FFF2-40B4-BE49-F238E27FC236}">
                <a16:creationId xmlns:a16="http://schemas.microsoft.com/office/drawing/2014/main" id="{D4D23CAA-9F84-4254-80B9-EC540F0B5DEF}"/>
              </a:ext>
            </a:extLst>
          </p:cNvPr>
          <p:cNvCxnSpPr>
            <a:cxnSpLocks/>
            <a:stCxn id="157" idx="0"/>
            <a:endCxn id="127" idx="2"/>
          </p:cNvCxnSpPr>
          <p:nvPr/>
        </p:nvCxnSpPr>
        <p:spPr bwMode="auto">
          <a:xfrm flipV="1">
            <a:off x="1683205" y="4726551"/>
            <a:ext cx="182290" cy="49662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直接连接符 173">
            <a:extLst>
              <a:ext uri="{FF2B5EF4-FFF2-40B4-BE49-F238E27FC236}">
                <a16:creationId xmlns:a16="http://schemas.microsoft.com/office/drawing/2014/main" id="{F9C7801F-D814-4A31-AEC9-0EC1BF5B7B54}"/>
              </a:ext>
            </a:extLst>
          </p:cNvPr>
          <p:cNvCxnSpPr>
            <a:stCxn id="157" idx="0"/>
            <a:endCxn id="128" idx="2"/>
          </p:cNvCxnSpPr>
          <p:nvPr/>
        </p:nvCxnSpPr>
        <p:spPr bwMode="auto">
          <a:xfrm flipV="1">
            <a:off x="1683205" y="4726551"/>
            <a:ext cx="637838" cy="49662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174">
            <a:extLst>
              <a:ext uri="{FF2B5EF4-FFF2-40B4-BE49-F238E27FC236}">
                <a16:creationId xmlns:a16="http://schemas.microsoft.com/office/drawing/2014/main" id="{27E0E836-7447-4E05-86DF-A40FF467D915}"/>
              </a:ext>
            </a:extLst>
          </p:cNvPr>
          <p:cNvCxnSpPr>
            <a:cxnSpLocks/>
            <a:stCxn id="127" idx="2"/>
            <a:endCxn id="161" idx="0"/>
          </p:cNvCxnSpPr>
          <p:nvPr/>
        </p:nvCxnSpPr>
        <p:spPr bwMode="auto">
          <a:xfrm>
            <a:off x="1865495" y="4726551"/>
            <a:ext cx="369985" cy="49236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直接连接符 175">
            <a:extLst>
              <a:ext uri="{FF2B5EF4-FFF2-40B4-BE49-F238E27FC236}">
                <a16:creationId xmlns:a16="http://schemas.microsoft.com/office/drawing/2014/main" id="{79408DD8-CCFC-43B1-B2B2-83662E65464B}"/>
              </a:ext>
            </a:extLst>
          </p:cNvPr>
          <p:cNvCxnSpPr>
            <a:cxnSpLocks/>
            <a:stCxn id="161" idx="0"/>
            <a:endCxn id="128" idx="2"/>
          </p:cNvCxnSpPr>
          <p:nvPr/>
        </p:nvCxnSpPr>
        <p:spPr bwMode="auto">
          <a:xfrm flipV="1">
            <a:off x="2235480" y="4726551"/>
            <a:ext cx="85563" cy="49236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 name="直接连接符 176">
            <a:extLst>
              <a:ext uri="{FF2B5EF4-FFF2-40B4-BE49-F238E27FC236}">
                <a16:creationId xmlns:a16="http://schemas.microsoft.com/office/drawing/2014/main" id="{2A8C9545-3818-41DC-B364-01048AFE41EF}"/>
              </a:ext>
            </a:extLst>
          </p:cNvPr>
          <p:cNvCxnSpPr>
            <a:cxnSpLocks/>
            <a:stCxn id="165" idx="0"/>
            <a:endCxn id="130" idx="2"/>
          </p:cNvCxnSpPr>
          <p:nvPr/>
        </p:nvCxnSpPr>
        <p:spPr bwMode="auto">
          <a:xfrm flipH="1" flipV="1">
            <a:off x="2804495" y="4726551"/>
            <a:ext cx="49184" cy="49662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直接连接符 177">
            <a:extLst>
              <a:ext uri="{FF2B5EF4-FFF2-40B4-BE49-F238E27FC236}">
                <a16:creationId xmlns:a16="http://schemas.microsoft.com/office/drawing/2014/main" id="{87B494B8-03DC-4602-A3E9-570281EC5E87}"/>
              </a:ext>
            </a:extLst>
          </p:cNvPr>
          <p:cNvCxnSpPr>
            <a:stCxn id="130" idx="2"/>
            <a:endCxn id="169" idx="0"/>
          </p:cNvCxnSpPr>
          <p:nvPr/>
        </p:nvCxnSpPr>
        <p:spPr bwMode="auto">
          <a:xfrm>
            <a:off x="2804495" y="4726551"/>
            <a:ext cx="601459" cy="49236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 name="直接连接符 178">
            <a:extLst>
              <a:ext uri="{FF2B5EF4-FFF2-40B4-BE49-F238E27FC236}">
                <a16:creationId xmlns:a16="http://schemas.microsoft.com/office/drawing/2014/main" id="{F088B16E-0746-4EC5-BE4C-FA57BD1D7DB7}"/>
              </a:ext>
            </a:extLst>
          </p:cNvPr>
          <p:cNvCxnSpPr>
            <a:stCxn id="131" idx="2"/>
            <a:endCxn id="165" idx="0"/>
          </p:cNvCxnSpPr>
          <p:nvPr/>
        </p:nvCxnSpPr>
        <p:spPr bwMode="auto">
          <a:xfrm flipH="1">
            <a:off x="2853679" y="4726551"/>
            <a:ext cx="419489" cy="49662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0" name="直接连接符 179">
            <a:extLst>
              <a:ext uri="{FF2B5EF4-FFF2-40B4-BE49-F238E27FC236}">
                <a16:creationId xmlns:a16="http://schemas.microsoft.com/office/drawing/2014/main" id="{97945124-C968-4ABE-99D7-629B9714775C}"/>
              </a:ext>
            </a:extLst>
          </p:cNvPr>
          <p:cNvCxnSpPr>
            <a:stCxn id="131" idx="2"/>
            <a:endCxn id="169" idx="0"/>
          </p:cNvCxnSpPr>
          <p:nvPr/>
        </p:nvCxnSpPr>
        <p:spPr bwMode="auto">
          <a:xfrm>
            <a:off x="3273168" y="4726551"/>
            <a:ext cx="132786" cy="49236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 name="椭圆 180">
            <a:extLst>
              <a:ext uri="{FF2B5EF4-FFF2-40B4-BE49-F238E27FC236}">
                <a16:creationId xmlns:a16="http://schemas.microsoft.com/office/drawing/2014/main" id="{BCD050E7-0168-49C6-870D-EAB0701ED2AE}"/>
              </a:ext>
            </a:extLst>
          </p:cNvPr>
          <p:cNvSpPr/>
          <p:nvPr/>
        </p:nvSpPr>
        <p:spPr bwMode="auto">
          <a:xfrm>
            <a:off x="2682375" y="4616922"/>
            <a:ext cx="394242" cy="226418"/>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182" name="椭圆 181">
            <a:extLst>
              <a:ext uri="{FF2B5EF4-FFF2-40B4-BE49-F238E27FC236}">
                <a16:creationId xmlns:a16="http://schemas.microsoft.com/office/drawing/2014/main" id="{5468C18B-0B16-4A4C-82B8-7E70280AA4F9}"/>
              </a:ext>
            </a:extLst>
          </p:cNvPr>
          <p:cNvSpPr/>
          <p:nvPr/>
        </p:nvSpPr>
        <p:spPr bwMode="auto">
          <a:xfrm>
            <a:off x="3016318" y="4628798"/>
            <a:ext cx="394242" cy="226418"/>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183" name="椭圆 182">
            <a:extLst>
              <a:ext uri="{FF2B5EF4-FFF2-40B4-BE49-F238E27FC236}">
                <a16:creationId xmlns:a16="http://schemas.microsoft.com/office/drawing/2014/main" id="{A09967C6-C767-4CE7-9892-0DF5807BF185}"/>
              </a:ext>
            </a:extLst>
          </p:cNvPr>
          <p:cNvSpPr/>
          <p:nvPr/>
        </p:nvSpPr>
        <p:spPr bwMode="auto">
          <a:xfrm>
            <a:off x="1688359" y="4621638"/>
            <a:ext cx="394242" cy="226418"/>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184" name="椭圆 183">
            <a:extLst>
              <a:ext uri="{FF2B5EF4-FFF2-40B4-BE49-F238E27FC236}">
                <a16:creationId xmlns:a16="http://schemas.microsoft.com/office/drawing/2014/main" id="{EB31D8E8-F152-4DBC-8B93-CFC61C19ED8A}"/>
              </a:ext>
            </a:extLst>
          </p:cNvPr>
          <p:cNvSpPr/>
          <p:nvPr/>
        </p:nvSpPr>
        <p:spPr bwMode="auto">
          <a:xfrm>
            <a:off x="2022302" y="4633514"/>
            <a:ext cx="394242" cy="226418"/>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cxnSp>
        <p:nvCxnSpPr>
          <p:cNvPr id="185" name="直接连接符 184">
            <a:extLst>
              <a:ext uri="{FF2B5EF4-FFF2-40B4-BE49-F238E27FC236}">
                <a16:creationId xmlns:a16="http://schemas.microsoft.com/office/drawing/2014/main" id="{99097F50-FF00-40E8-8F57-2C635500654A}"/>
              </a:ext>
            </a:extLst>
          </p:cNvPr>
          <p:cNvCxnSpPr/>
          <p:nvPr/>
        </p:nvCxnSpPr>
        <p:spPr bwMode="auto">
          <a:xfrm>
            <a:off x="1624689" y="3201307"/>
            <a:ext cx="0" cy="27065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直接箭头连接符 185">
            <a:extLst>
              <a:ext uri="{FF2B5EF4-FFF2-40B4-BE49-F238E27FC236}">
                <a16:creationId xmlns:a16="http://schemas.microsoft.com/office/drawing/2014/main" id="{263CCEAC-9E2B-47A5-B2BE-9AFEB73C7B74}"/>
              </a:ext>
            </a:extLst>
          </p:cNvPr>
          <p:cNvCxnSpPr>
            <a:cxnSpLocks/>
          </p:cNvCxnSpPr>
          <p:nvPr/>
        </p:nvCxnSpPr>
        <p:spPr bwMode="auto">
          <a:xfrm>
            <a:off x="1633524" y="3288232"/>
            <a:ext cx="461043" cy="67044"/>
          </a:xfrm>
          <a:prstGeom prst="straightConnector1">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直接箭头连接符 186">
            <a:extLst>
              <a:ext uri="{FF2B5EF4-FFF2-40B4-BE49-F238E27FC236}">
                <a16:creationId xmlns:a16="http://schemas.microsoft.com/office/drawing/2014/main" id="{B96CC3C8-7A36-44BE-91FB-CE7011B9828F}"/>
              </a:ext>
            </a:extLst>
          </p:cNvPr>
          <p:cNvCxnSpPr>
            <a:cxnSpLocks/>
          </p:cNvCxnSpPr>
          <p:nvPr/>
        </p:nvCxnSpPr>
        <p:spPr bwMode="auto">
          <a:xfrm>
            <a:off x="1623829" y="3386988"/>
            <a:ext cx="388052" cy="523509"/>
          </a:xfrm>
          <a:prstGeom prst="straightConnector1">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文本框 187">
            <a:extLst>
              <a:ext uri="{FF2B5EF4-FFF2-40B4-BE49-F238E27FC236}">
                <a16:creationId xmlns:a16="http://schemas.microsoft.com/office/drawing/2014/main" id="{A8EF4433-6451-46C9-A980-39D83FF5AC88}"/>
              </a:ext>
            </a:extLst>
          </p:cNvPr>
          <p:cNvSpPr txBox="1"/>
          <p:nvPr/>
        </p:nvSpPr>
        <p:spPr>
          <a:xfrm>
            <a:off x="1312553" y="3325549"/>
            <a:ext cx="585838" cy="369332"/>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Arial" pitchFamily="34" charset="0"/>
                <a:ea typeface="宋体" pitchFamily="2" charset="-122"/>
              </a:rPr>
              <a:t>IP ECMP</a:t>
            </a:r>
            <a:endParaRPr lang="zh-CN" altLang="en-US" sz="900" dirty="0">
              <a:solidFill>
                <a:srgbClr val="000000"/>
              </a:solidFill>
              <a:latin typeface="Arial" pitchFamily="34" charset="0"/>
              <a:ea typeface="宋体" pitchFamily="2" charset="-122"/>
            </a:endParaRPr>
          </a:p>
        </p:txBody>
      </p:sp>
      <p:sp>
        <p:nvSpPr>
          <p:cNvPr id="189" name="文本框 188">
            <a:extLst>
              <a:ext uri="{FF2B5EF4-FFF2-40B4-BE49-F238E27FC236}">
                <a16:creationId xmlns:a16="http://schemas.microsoft.com/office/drawing/2014/main" id="{6A0F843E-EE73-4B49-AB8A-480E3C48C626}"/>
              </a:ext>
            </a:extLst>
          </p:cNvPr>
          <p:cNvSpPr txBox="1"/>
          <p:nvPr/>
        </p:nvSpPr>
        <p:spPr>
          <a:xfrm>
            <a:off x="3160289" y="3473136"/>
            <a:ext cx="490954" cy="230832"/>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Arial" pitchFamily="34" charset="0"/>
                <a:ea typeface="宋体" pitchFamily="2" charset="-122"/>
              </a:rPr>
              <a:t>Spine</a:t>
            </a:r>
            <a:endParaRPr lang="zh-CN" altLang="en-US" sz="900" dirty="0">
              <a:solidFill>
                <a:srgbClr val="000000"/>
              </a:solidFill>
              <a:latin typeface="Arial" pitchFamily="34" charset="0"/>
              <a:ea typeface="宋体" pitchFamily="2" charset="-122"/>
            </a:endParaRPr>
          </a:p>
        </p:txBody>
      </p:sp>
      <p:sp>
        <p:nvSpPr>
          <p:cNvPr id="190" name="文本框 189">
            <a:extLst>
              <a:ext uri="{FF2B5EF4-FFF2-40B4-BE49-F238E27FC236}">
                <a16:creationId xmlns:a16="http://schemas.microsoft.com/office/drawing/2014/main" id="{A9D13984-F21F-4DB1-8668-84723AB78C49}"/>
              </a:ext>
            </a:extLst>
          </p:cNvPr>
          <p:cNvSpPr txBox="1"/>
          <p:nvPr/>
        </p:nvSpPr>
        <p:spPr>
          <a:xfrm>
            <a:off x="3170325" y="2674241"/>
            <a:ext cx="676910" cy="230832"/>
          </a:xfrm>
          <a:prstGeom prst="rect">
            <a:avLst/>
          </a:prstGeom>
          <a:noFill/>
        </p:spPr>
        <p:txBody>
          <a:bodyPr wrap="square" rtlCol="0">
            <a:spAutoFit/>
          </a:bodyPr>
          <a:lstStyle/>
          <a:p>
            <a:pPr fontAlgn="base">
              <a:spcBef>
                <a:spcPct val="0"/>
              </a:spcBef>
              <a:spcAft>
                <a:spcPct val="0"/>
              </a:spcAft>
            </a:pPr>
            <a:r>
              <a:rPr lang="zh-CN" altLang="en-US" sz="900" dirty="0">
                <a:solidFill>
                  <a:srgbClr val="000000"/>
                </a:solidFill>
                <a:latin typeface="微软雅黑" panose="020B0503020204020204" pitchFamily="34" charset="-122"/>
                <a:ea typeface="微软雅黑" panose="020B0503020204020204" pitchFamily="34" charset="-122"/>
              </a:rPr>
              <a:t>双活网关</a:t>
            </a:r>
          </a:p>
        </p:txBody>
      </p:sp>
      <p:sp>
        <p:nvSpPr>
          <p:cNvPr id="191" name="文本框 190">
            <a:extLst>
              <a:ext uri="{FF2B5EF4-FFF2-40B4-BE49-F238E27FC236}">
                <a16:creationId xmlns:a16="http://schemas.microsoft.com/office/drawing/2014/main" id="{C5F1DB07-823F-4EE1-970E-0748745B68A6}"/>
              </a:ext>
            </a:extLst>
          </p:cNvPr>
          <p:cNvSpPr txBox="1"/>
          <p:nvPr/>
        </p:nvSpPr>
        <p:spPr>
          <a:xfrm>
            <a:off x="1494887" y="2670164"/>
            <a:ext cx="563947" cy="230832"/>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Arial" pitchFamily="34" charset="0"/>
                <a:ea typeface="宋体" pitchFamily="2" charset="-122"/>
              </a:rPr>
              <a:t>DCGW</a:t>
            </a:r>
            <a:endParaRPr lang="zh-CN" altLang="en-US" sz="900" dirty="0">
              <a:solidFill>
                <a:srgbClr val="000000"/>
              </a:solidFill>
              <a:latin typeface="Arial" pitchFamily="34" charset="0"/>
              <a:ea typeface="宋体" pitchFamily="2" charset="-122"/>
            </a:endParaRPr>
          </a:p>
        </p:txBody>
      </p:sp>
      <p:sp>
        <p:nvSpPr>
          <p:cNvPr id="192" name="椭圆 191">
            <a:extLst>
              <a:ext uri="{FF2B5EF4-FFF2-40B4-BE49-F238E27FC236}">
                <a16:creationId xmlns:a16="http://schemas.microsoft.com/office/drawing/2014/main" id="{ACDDC70B-A172-4EF5-81A8-49ED347CC206}"/>
              </a:ext>
            </a:extLst>
          </p:cNvPr>
          <p:cNvSpPr/>
          <p:nvPr/>
        </p:nvSpPr>
        <p:spPr bwMode="auto">
          <a:xfrm>
            <a:off x="2383249" y="2631553"/>
            <a:ext cx="394242" cy="226418"/>
          </a:xfrm>
          <a:prstGeom prst="ellipse">
            <a:avLst/>
          </a:prstGeom>
          <a:solidFill>
            <a:srgbClr val="0070C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BD</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pic>
        <p:nvPicPr>
          <p:cNvPr id="193" name="Picture 4">
            <a:extLst>
              <a:ext uri="{FF2B5EF4-FFF2-40B4-BE49-F238E27FC236}">
                <a16:creationId xmlns:a16="http://schemas.microsoft.com/office/drawing/2014/main" id="{97CD5FF1-2D26-48E1-AEBB-0F38AE062931}"/>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8543" y="2058109"/>
            <a:ext cx="174057" cy="41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 name="Picture 44" descr="Router3">
            <a:extLst>
              <a:ext uri="{FF2B5EF4-FFF2-40B4-BE49-F238E27FC236}">
                <a16:creationId xmlns:a16="http://schemas.microsoft.com/office/drawing/2014/main" id="{94A598C6-1A49-46B9-8DA5-9FD2CFB75E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3524" y="1539206"/>
            <a:ext cx="394809" cy="30321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44" descr="Router3">
            <a:extLst>
              <a:ext uri="{FF2B5EF4-FFF2-40B4-BE49-F238E27FC236}">
                <a16:creationId xmlns:a16="http://schemas.microsoft.com/office/drawing/2014/main" id="{50A523B2-CEF5-4C85-A8F7-4E6FBB9049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5852" y="1539206"/>
            <a:ext cx="394809" cy="30321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4">
            <a:extLst>
              <a:ext uri="{FF2B5EF4-FFF2-40B4-BE49-F238E27FC236}">
                <a16:creationId xmlns:a16="http://schemas.microsoft.com/office/drawing/2014/main" id="{90C9AB43-DF87-45E3-BF32-BF2A46088D78}"/>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0584" y="2098655"/>
            <a:ext cx="174057" cy="41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7" name="直接连接符 196">
            <a:extLst>
              <a:ext uri="{FF2B5EF4-FFF2-40B4-BE49-F238E27FC236}">
                <a16:creationId xmlns:a16="http://schemas.microsoft.com/office/drawing/2014/main" id="{200B50D4-2C32-44C4-9950-10CD674B35AD}"/>
              </a:ext>
            </a:extLst>
          </p:cNvPr>
          <p:cNvCxnSpPr>
            <a:cxnSpLocks/>
            <a:stCxn id="143" idx="0"/>
            <a:endCxn id="193" idx="2"/>
          </p:cNvCxnSpPr>
          <p:nvPr/>
        </p:nvCxnSpPr>
        <p:spPr bwMode="auto">
          <a:xfrm flipH="1" flipV="1">
            <a:off x="1745572" y="2471994"/>
            <a:ext cx="428989" cy="19494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直接连接符 197">
            <a:extLst>
              <a:ext uri="{FF2B5EF4-FFF2-40B4-BE49-F238E27FC236}">
                <a16:creationId xmlns:a16="http://schemas.microsoft.com/office/drawing/2014/main" id="{2C712100-645C-49B7-8206-DA454A682AF0}"/>
              </a:ext>
            </a:extLst>
          </p:cNvPr>
          <p:cNvCxnSpPr>
            <a:cxnSpLocks/>
            <a:stCxn id="143" idx="0"/>
            <a:endCxn id="196" idx="2"/>
          </p:cNvCxnSpPr>
          <p:nvPr/>
        </p:nvCxnSpPr>
        <p:spPr bwMode="auto">
          <a:xfrm flipV="1">
            <a:off x="2174561" y="2512540"/>
            <a:ext cx="1303052" cy="15439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直接连接符 198">
            <a:extLst>
              <a:ext uri="{FF2B5EF4-FFF2-40B4-BE49-F238E27FC236}">
                <a16:creationId xmlns:a16="http://schemas.microsoft.com/office/drawing/2014/main" id="{AE3C91B2-6339-45FE-B94A-578DF32BEE0C}"/>
              </a:ext>
            </a:extLst>
          </p:cNvPr>
          <p:cNvCxnSpPr>
            <a:cxnSpLocks/>
            <a:stCxn id="144" idx="0"/>
            <a:endCxn id="193" idx="2"/>
          </p:cNvCxnSpPr>
          <p:nvPr/>
        </p:nvCxnSpPr>
        <p:spPr bwMode="auto">
          <a:xfrm flipH="1" flipV="1">
            <a:off x="1745572" y="2471994"/>
            <a:ext cx="1277308" cy="18283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直接连接符 199">
            <a:extLst>
              <a:ext uri="{FF2B5EF4-FFF2-40B4-BE49-F238E27FC236}">
                <a16:creationId xmlns:a16="http://schemas.microsoft.com/office/drawing/2014/main" id="{F040F453-8429-4023-9F22-4DC3D9C6BBC5}"/>
              </a:ext>
            </a:extLst>
          </p:cNvPr>
          <p:cNvCxnSpPr>
            <a:cxnSpLocks/>
            <a:stCxn id="144" idx="0"/>
            <a:endCxn id="196" idx="2"/>
          </p:cNvCxnSpPr>
          <p:nvPr/>
        </p:nvCxnSpPr>
        <p:spPr bwMode="auto">
          <a:xfrm flipV="1">
            <a:off x="3022880" y="2512540"/>
            <a:ext cx="454733" cy="14229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1" name="椭圆 200">
            <a:extLst>
              <a:ext uri="{FF2B5EF4-FFF2-40B4-BE49-F238E27FC236}">
                <a16:creationId xmlns:a16="http://schemas.microsoft.com/office/drawing/2014/main" id="{22354C5B-22B8-4C88-9594-00CDE55C1B48}"/>
              </a:ext>
            </a:extLst>
          </p:cNvPr>
          <p:cNvSpPr/>
          <p:nvPr/>
        </p:nvSpPr>
        <p:spPr bwMode="auto">
          <a:xfrm>
            <a:off x="2379574" y="2430146"/>
            <a:ext cx="394242" cy="226418"/>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202" name="文本框 201">
            <a:extLst>
              <a:ext uri="{FF2B5EF4-FFF2-40B4-BE49-F238E27FC236}">
                <a16:creationId xmlns:a16="http://schemas.microsoft.com/office/drawing/2014/main" id="{F2B8DDD1-F14A-41C2-B1C1-36659BD4E938}"/>
              </a:ext>
            </a:extLst>
          </p:cNvPr>
          <p:cNvSpPr txBox="1"/>
          <p:nvPr/>
        </p:nvSpPr>
        <p:spPr>
          <a:xfrm>
            <a:off x="1208134" y="2182472"/>
            <a:ext cx="488761" cy="230832"/>
          </a:xfrm>
          <a:prstGeom prst="rect">
            <a:avLst/>
          </a:prstGeom>
          <a:noFill/>
        </p:spPr>
        <p:txBody>
          <a:bodyPr wrap="square" rtlCol="0">
            <a:spAutoFit/>
          </a:bodyPr>
          <a:lstStyle/>
          <a:p>
            <a:pPr fontAlgn="base">
              <a:spcBef>
                <a:spcPct val="0"/>
              </a:spcBef>
              <a:spcAft>
                <a:spcPct val="0"/>
              </a:spcAft>
            </a:pPr>
            <a:r>
              <a:rPr lang="zh-CN" altLang="en-US" sz="900" dirty="0">
                <a:solidFill>
                  <a:srgbClr val="000000"/>
                </a:solidFill>
                <a:latin typeface="微软雅黑" panose="020B0503020204020204" pitchFamily="34" charset="-122"/>
                <a:ea typeface="微软雅黑" panose="020B0503020204020204" pitchFamily="34" charset="-122"/>
              </a:rPr>
              <a:t>主</a:t>
            </a:r>
            <a:r>
              <a:rPr lang="en-US" altLang="zh-CN" sz="900" dirty="0">
                <a:solidFill>
                  <a:srgbClr val="000000"/>
                </a:solidFill>
                <a:latin typeface="微软雅黑" panose="020B0503020204020204" pitchFamily="34" charset="-122"/>
                <a:ea typeface="微软雅黑" panose="020B0503020204020204" pitchFamily="34" charset="-122"/>
              </a:rPr>
              <a:t>FW</a:t>
            </a:r>
            <a:endParaRPr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203" name="文本框 202">
            <a:extLst>
              <a:ext uri="{FF2B5EF4-FFF2-40B4-BE49-F238E27FC236}">
                <a16:creationId xmlns:a16="http://schemas.microsoft.com/office/drawing/2014/main" id="{AA538BC0-47FC-41D1-833A-F76E96C6C6A7}"/>
              </a:ext>
            </a:extLst>
          </p:cNvPr>
          <p:cNvSpPr txBox="1"/>
          <p:nvPr/>
        </p:nvSpPr>
        <p:spPr>
          <a:xfrm>
            <a:off x="3503809" y="2188358"/>
            <a:ext cx="486030" cy="230832"/>
          </a:xfrm>
          <a:prstGeom prst="rect">
            <a:avLst/>
          </a:prstGeom>
          <a:noFill/>
        </p:spPr>
        <p:txBody>
          <a:bodyPr wrap="square" rtlCol="0">
            <a:spAutoFit/>
          </a:bodyPr>
          <a:lstStyle/>
          <a:p>
            <a:pPr fontAlgn="base">
              <a:spcBef>
                <a:spcPct val="0"/>
              </a:spcBef>
              <a:spcAft>
                <a:spcPct val="0"/>
              </a:spcAft>
            </a:pPr>
            <a:r>
              <a:rPr lang="zh-CN" altLang="en-US" sz="900" dirty="0">
                <a:solidFill>
                  <a:srgbClr val="000000"/>
                </a:solidFill>
                <a:latin typeface="微软雅黑" panose="020B0503020204020204" pitchFamily="34" charset="-122"/>
                <a:ea typeface="微软雅黑" panose="020B0503020204020204" pitchFamily="34" charset="-122"/>
              </a:rPr>
              <a:t>备</a:t>
            </a:r>
            <a:r>
              <a:rPr lang="en-US" altLang="zh-CN" sz="900" dirty="0">
                <a:solidFill>
                  <a:srgbClr val="000000"/>
                </a:solidFill>
                <a:latin typeface="微软雅黑" panose="020B0503020204020204" pitchFamily="34" charset="-122"/>
                <a:ea typeface="微软雅黑" panose="020B0503020204020204" pitchFamily="34" charset="-122"/>
              </a:rPr>
              <a:t>FW</a:t>
            </a:r>
            <a:endParaRPr lang="zh-CN" altLang="en-US" sz="900" dirty="0">
              <a:solidFill>
                <a:srgbClr val="000000"/>
              </a:solidFill>
              <a:latin typeface="微软雅黑" panose="020B0503020204020204" pitchFamily="34" charset="-122"/>
              <a:ea typeface="微软雅黑" panose="020B0503020204020204" pitchFamily="34" charset="-122"/>
            </a:endParaRPr>
          </a:p>
        </p:txBody>
      </p:sp>
      <p:cxnSp>
        <p:nvCxnSpPr>
          <p:cNvPr id="204" name="直接连接符 203">
            <a:extLst>
              <a:ext uri="{FF2B5EF4-FFF2-40B4-BE49-F238E27FC236}">
                <a16:creationId xmlns:a16="http://schemas.microsoft.com/office/drawing/2014/main" id="{FB1EDBBC-B37F-4DE1-9A39-A3F36DB4419C}"/>
              </a:ext>
            </a:extLst>
          </p:cNvPr>
          <p:cNvCxnSpPr>
            <a:cxnSpLocks/>
            <a:stCxn id="143" idx="0"/>
            <a:endCxn id="194" idx="2"/>
          </p:cNvCxnSpPr>
          <p:nvPr/>
        </p:nvCxnSpPr>
        <p:spPr bwMode="auto">
          <a:xfrm flipV="1">
            <a:off x="2174561" y="1842418"/>
            <a:ext cx="6368" cy="824518"/>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直接连接符 204">
            <a:extLst>
              <a:ext uri="{FF2B5EF4-FFF2-40B4-BE49-F238E27FC236}">
                <a16:creationId xmlns:a16="http://schemas.microsoft.com/office/drawing/2014/main" id="{55BA12F7-0EC5-4725-ADC4-002A5CA08FC8}"/>
              </a:ext>
            </a:extLst>
          </p:cNvPr>
          <p:cNvCxnSpPr>
            <a:stCxn id="195" idx="2"/>
            <a:endCxn id="144" idx="0"/>
          </p:cNvCxnSpPr>
          <p:nvPr/>
        </p:nvCxnSpPr>
        <p:spPr bwMode="auto">
          <a:xfrm flipH="1">
            <a:off x="3022880" y="1842418"/>
            <a:ext cx="377" cy="812413"/>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 name="直接连接符 205">
            <a:extLst>
              <a:ext uri="{FF2B5EF4-FFF2-40B4-BE49-F238E27FC236}">
                <a16:creationId xmlns:a16="http://schemas.microsoft.com/office/drawing/2014/main" id="{4EB4112C-D452-401E-B67C-878F47CB8B01}"/>
              </a:ext>
            </a:extLst>
          </p:cNvPr>
          <p:cNvCxnSpPr>
            <a:stCxn id="194" idx="3"/>
            <a:endCxn id="195" idx="1"/>
          </p:cNvCxnSpPr>
          <p:nvPr/>
        </p:nvCxnSpPr>
        <p:spPr bwMode="auto">
          <a:xfrm>
            <a:off x="2378333" y="1690812"/>
            <a:ext cx="447519" cy="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7" name="椭圆 206">
            <a:extLst>
              <a:ext uri="{FF2B5EF4-FFF2-40B4-BE49-F238E27FC236}">
                <a16:creationId xmlns:a16="http://schemas.microsoft.com/office/drawing/2014/main" id="{C1C90F2A-8CB7-4BF4-B1B0-36F12B47EA78}"/>
              </a:ext>
            </a:extLst>
          </p:cNvPr>
          <p:cNvSpPr/>
          <p:nvPr/>
        </p:nvSpPr>
        <p:spPr bwMode="auto">
          <a:xfrm>
            <a:off x="2399959" y="1565274"/>
            <a:ext cx="394242" cy="226418"/>
          </a:xfrm>
          <a:prstGeom prst="ellipse">
            <a:avLst/>
          </a:prstGeom>
          <a:solidFill>
            <a:srgbClr val="7030A0"/>
          </a:solidFill>
          <a:ln w="25400" cap="flat" cmpd="sng" algn="ctr">
            <a:solidFill>
              <a:srgbClr val="FFFFFF"/>
            </a:solidFill>
            <a:prstDash val="soli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charset="0"/>
                <a:ea typeface="宋体" charset="-122"/>
              </a:rPr>
              <a:t>VRF</a:t>
            </a:r>
            <a:endParaRPr kumimoji="0" lang="zh-CN" altLang="en-US" sz="1000" b="0" i="0" u="none" strike="noStrike" kern="0" cap="none" spc="0" normalizeH="0" baseline="0" noProof="0" dirty="0">
              <a:ln>
                <a:noFill/>
              </a:ln>
              <a:solidFill>
                <a:srgbClr val="FFFFFF"/>
              </a:solidFill>
              <a:effectLst/>
              <a:uLnTx/>
              <a:uFillTx/>
              <a:latin typeface="Arial" charset="0"/>
              <a:ea typeface="宋体" charset="-122"/>
            </a:endParaRPr>
          </a:p>
        </p:txBody>
      </p:sp>
      <p:sp>
        <p:nvSpPr>
          <p:cNvPr id="208" name="矩形 207">
            <a:extLst>
              <a:ext uri="{FF2B5EF4-FFF2-40B4-BE49-F238E27FC236}">
                <a16:creationId xmlns:a16="http://schemas.microsoft.com/office/drawing/2014/main" id="{85EEB0A7-ADAB-4DEB-8492-E1509EE0D33C}"/>
              </a:ext>
            </a:extLst>
          </p:cNvPr>
          <p:cNvSpPr/>
          <p:nvPr/>
        </p:nvSpPr>
        <p:spPr bwMode="auto">
          <a:xfrm>
            <a:off x="1217656" y="1989425"/>
            <a:ext cx="2773393" cy="4007117"/>
          </a:xfrm>
          <a:prstGeom prst="rect">
            <a:avLst/>
          </a:prstGeom>
          <a:noFill/>
          <a:ln w="190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209" name="文本框 208">
            <a:extLst>
              <a:ext uri="{FF2B5EF4-FFF2-40B4-BE49-F238E27FC236}">
                <a16:creationId xmlns:a16="http://schemas.microsoft.com/office/drawing/2014/main" id="{839830F6-3ED9-464A-B2D5-480C14E0F9DE}"/>
              </a:ext>
            </a:extLst>
          </p:cNvPr>
          <p:cNvSpPr txBox="1"/>
          <p:nvPr/>
        </p:nvSpPr>
        <p:spPr>
          <a:xfrm>
            <a:off x="1654765" y="5738593"/>
            <a:ext cx="676910" cy="230832"/>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微软雅黑" panose="020B0503020204020204" pitchFamily="34" charset="-122"/>
                <a:ea typeface="微软雅黑" panose="020B0503020204020204" pitchFamily="34" charset="-122"/>
              </a:rPr>
              <a:t>Servers</a:t>
            </a:r>
            <a:endParaRPr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210" name="文本框 209">
            <a:extLst>
              <a:ext uri="{FF2B5EF4-FFF2-40B4-BE49-F238E27FC236}">
                <a16:creationId xmlns:a16="http://schemas.microsoft.com/office/drawing/2014/main" id="{98816F9C-BC5C-42E7-9BA1-8C39DE004955}"/>
              </a:ext>
            </a:extLst>
          </p:cNvPr>
          <p:cNvSpPr txBox="1"/>
          <p:nvPr/>
        </p:nvSpPr>
        <p:spPr>
          <a:xfrm>
            <a:off x="2826297" y="5752197"/>
            <a:ext cx="676910" cy="230832"/>
          </a:xfrm>
          <a:prstGeom prst="rect">
            <a:avLst/>
          </a:prstGeom>
          <a:noFill/>
        </p:spPr>
        <p:txBody>
          <a:bodyPr wrap="square" rtlCol="0">
            <a:spAutoFit/>
          </a:bodyPr>
          <a:lstStyle/>
          <a:p>
            <a:pPr fontAlgn="base">
              <a:spcBef>
                <a:spcPct val="0"/>
              </a:spcBef>
              <a:spcAft>
                <a:spcPct val="0"/>
              </a:spcAft>
            </a:pPr>
            <a:r>
              <a:rPr lang="en-US" altLang="zh-CN" sz="900" dirty="0">
                <a:solidFill>
                  <a:srgbClr val="000000"/>
                </a:solidFill>
                <a:latin typeface="微软雅黑" panose="020B0503020204020204" pitchFamily="34" charset="-122"/>
                <a:ea typeface="微软雅黑" panose="020B0503020204020204" pitchFamily="34" charset="-122"/>
              </a:rPr>
              <a:t>Servers</a:t>
            </a:r>
            <a:endParaRPr lang="zh-CN" altLang="en-US" sz="9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5920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6F770D5-516C-4CDA-8F41-36142A7BEC1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cs typeface="+mn-cs"/>
              </a:rPr>
              <a:t>小结：高扩展、虚拟化和自动化推动云数据中心网络的发展</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ED61136C-A790-43FB-A00B-18FC82F437AD}"/>
              </a:ext>
            </a:extLst>
          </p:cNvPr>
          <p:cNvSpPr/>
          <p:nvPr/>
        </p:nvSpPr>
        <p:spPr bwMode="auto">
          <a:xfrm>
            <a:off x="586490" y="1596734"/>
            <a:ext cx="1864258" cy="798576"/>
          </a:xfrm>
          <a:prstGeom prst="roundRect">
            <a:avLst/>
          </a:prstGeom>
          <a:solidFill>
            <a:srgbClr val="FFCC66">
              <a:lumMod val="60000"/>
              <a:lumOff val="40000"/>
            </a:srgbClr>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高扩展、低成本的物理网络</a:t>
            </a:r>
          </a:p>
        </p:txBody>
      </p:sp>
      <p:sp>
        <p:nvSpPr>
          <p:cNvPr id="21" name="矩形: 圆角 20">
            <a:extLst>
              <a:ext uri="{FF2B5EF4-FFF2-40B4-BE49-F238E27FC236}">
                <a16:creationId xmlns:a16="http://schemas.microsoft.com/office/drawing/2014/main" id="{7A6B13DB-AC9F-45B7-A865-BCFB06439747}"/>
              </a:ext>
            </a:extLst>
          </p:cNvPr>
          <p:cNvSpPr/>
          <p:nvPr/>
        </p:nvSpPr>
        <p:spPr bwMode="auto">
          <a:xfrm>
            <a:off x="1466682" y="3219357"/>
            <a:ext cx="1864258" cy="798576"/>
          </a:xfrm>
          <a:prstGeom prst="roundRect">
            <a:avLst/>
          </a:prstGeom>
          <a:solidFill>
            <a:srgbClr val="FFCC66">
              <a:lumMod val="60000"/>
              <a:lumOff val="40000"/>
            </a:srgbClr>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虚拟化、大二层逻辑网络</a:t>
            </a:r>
          </a:p>
        </p:txBody>
      </p:sp>
      <p:sp>
        <p:nvSpPr>
          <p:cNvPr id="22" name="矩形: 圆角 21">
            <a:extLst>
              <a:ext uri="{FF2B5EF4-FFF2-40B4-BE49-F238E27FC236}">
                <a16:creationId xmlns:a16="http://schemas.microsoft.com/office/drawing/2014/main" id="{A095068C-4AF6-4CF4-8317-CAF91D3926BF}"/>
              </a:ext>
            </a:extLst>
          </p:cNvPr>
          <p:cNvSpPr/>
          <p:nvPr/>
        </p:nvSpPr>
        <p:spPr bwMode="auto">
          <a:xfrm>
            <a:off x="2128197" y="4938955"/>
            <a:ext cx="1864258" cy="798576"/>
          </a:xfrm>
          <a:prstGeom prst="roundRect">
            <a:avLst/>
          </a:prstGeom>
          <a:solidFill>
            <a:srgbClr val="FFCC66">
              <a:lumMod val="60000"/>
              <a:lumOff val="40000"/>
            </a:srgbClr>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VM/</a:t>
            </a:r>
            <a:r>
              <a:rPr kumimoji="0" lang="zh-CN" altLang="en-US"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容器感知和网络自动化</a:t>
            </a:r>
          </a:p>
        </p:txBody>
      </p:sp>
      <p:sp>
        <p:nvSpPr>
          <p:cNvPr id="23" name="箭头: 右 22">
            <a:extLst>
              <a:ext uri="{FF2B5EF4-FFF2-40B4-BE49-F238E27FC236}">
                <a16:creationId xmlns:a16="http://schemas.microsoft.com/office/drawing/2014/main" id="{84A2FFD6-29A6-44D6-96F1-40852ED604C8}"/>
              </a:ext>
            </a:extLst>
          </p:cNvPr>
          <p:cNvSpPr/>
          <p:nvPr/>
        </p:nvSpPr>
        <p:spPr bwMode="auto">
          <a:xfrm>
            <a:off x="3012614" y="1723702"/>
            <a:ext cx="1153544" cy="544639"/>
          </a:xfrm>
          <a:prstGeom prst="rightArrow">
            <a:avLst/>
          </a:prstGeom>
          <a:solidFill>
            <a:srgbClr val="FFCC66">
              <a:lumMod val="60000"/>
              <a:lumOff val="40000"/>
            </a:srgbClr>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zh-CN" altLang="en-US" sz="1600" b="0" i="0" u="none" strike="noStrike" kern="0" cap="none" spc="0" normalizeH="0" baseline="0" noProof="0">
              <a:ln>
                <a:noFill/>
              </a:ln>
              <a:solidFill>
                <a:srgbClr val="000000"/>
              </a:solidFill>
              <a:effectLst/>
              <a:uLnTx/>
              <a:uFillTx/>
              <a:latin typeface="Arial" charset="0"/>
              <a:ea typeface="微软雅黑" panose="020B0503020204020204" pitchFamily="34" charset="-122"/>
            </a:endParaRPr>
          </a:p>
        </p:txBody>
      </p:sp>
      <p:sp>
        <p:nvSpPr>
          <p:cNvPr id="24" name="矩形: 圆角 23">
            <a:extLst>
              <a:ext uri="{FF2B5EF4-FFF2-40B4-BE49-F238E27FC236}">
                <a16:creationId xmlns:a16="http://schemas.microsoft.com/office/drawing/2014/main" id="{9EBF9D61-1CBF-49CB-A4D7-4D9D9CE03EB4}"/>
              </a:ext>
            </a:extLst>
          </p:cNvPr>
          <p:cNvSpPr/>
          <p:nvPr/>
        </p:nvSpPr>
        <p:spPr bwMode="auto">
          <a:xfrm>
            <a:off x="4503368" y="1596734"/>
            <a:ext cx="1989999" cy="798576"/>
          </a:xfrm>
          <a:prstGeom prst="roundRect">
            <a:avLst/>
          </a:prstGeom>
          <a:solidFill>
            <a:srgbClr val="92D05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IP Fabric</a:t>
            </a:r>
            <a:r>
              <a:rPr kumimoji="0" lang="zh-CN" altLang="en-US"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架构</a:t>
            </a:r>
          </a:p>
        </p:txBody>
      </p:sp>
      <p:sp>
        <p:nvSpPr>
          <p:cNvPr id="25" name="矩形: 圆角 24">
            <a:extLst>
              <a:ext uri="{FF2B5EF4-FFF2-40B4-BE49-F238E27FC236}">
                <a16:creationId xmlns:a16="http://schemas.microsoft.com/office/drawing/2014/main" id="{B36336D1-D463-47F9-8060-4F60A4177753}"/>
              </a:ext>
            </a:extLst>
          </p:cNvPr>
          <p:cNvSpPr/>
          <p:nvPr/>
        </p:nvSpPr>
        <p:spPr bwMode="auto">
          <a:xfrm>
            <a:off x="5334356" y="3219356"/>
            <a:ext cx="1989999" cy="798576"/>
          </a:xfrm>
          <a:prstGeom prst="roundRect">
            <a:avLst/>
          </a:prstGeom>
          <a:solidFill>
            <a:srgbClr val="92D05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基于</a:t>
            </a:r>
            <a:r>
              <a:rPr kumimoji="0" lang="en-US" altLang="zh-CN"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Overlay</a:t>
            </a:r>
            <a:r>
              <a:rPr kumimoji="0" lang="zh-CN" altLang="en-US"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逻辑和物理解耦</a:t>
            </a:r>
          </a:p>
        </p:txBody>
      </p:sp>
      <p:sp>
        <p:nvSpPr>
          <p:cNvPr id="26" name="箭头: 右 25">
            <a:extLst>
              <a:ext uri="{FF2B5EF4-FFF2-40B4-BE49-F238E27FC236}">
                <a16:creationId xmlns:a16="http://schemas.microsoft.com/office/drawing/2014/main" id="{4F09283E-1113-4B73-8BA1-5B5BA343F62F}"/>
              </a:ext>
            </a:extLst>
          </p:cNvPr>
          <p:cNvSpPr/>
          <p:nvPr/>
        </p:nvSpPr>
        <p:spPr bwMode="auto">
          <a:xfrm>
            <a:off x="3780429" y="3346324"/>
            <a:ext cx="1153544" cy="544639"/>
          </a:xfrm>
          <a:prstGeom prst="rightArrow">
            <a:avLst/>
          </a:prstGeom>
          <a:solidFill>
            <a:srgbClr val="FFCC66">
              <a:lumMod val="60000"/>
              <a:lumOff val="40000"/>
            </a:srgbClr>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zh-CN" altLang="en-US" sz="1600" b="0" i="0" u="none" strike="noStrike" kern="0" cap="none" spc="0" normalizeH="0" baseline="0" noProof="0">
              <a:ln>
                <a:noFill/>
              </a:ln>
              <a:solidFill>
                <a:srgbClr val="000000"/>
              </a:solidFill>
              <a:effectLst/>
              <a:uLnTx/>
              <a:uFillTx/>
              <a:latin typeface="Arial" charset="0"/>
              <a:ea typeface="微软雅黑" panose="020B0503020204020204" pitchFamily="34" charset="-122"/>
            </a:endParaRPr>
          </a:p>
        </p:txBody>
      </p:sp>
      <p:sp>
        <p:nvSpPr>
          <p:cNvPr id="27" name="箭头: 右 26">
            <a:extLst>
              <a:ext uri="{FF2B5EF4-FFF2-40B4-BE49-F238E27FC236}">
                <a16:creationId xmlns:a16="http://schemas.microsoft.com/office/drawing/2014/main" id="{B8B5686C-A407-4878-8EBD-F790BCF17F2E}"/>
              </a:ext>
            </a:extLst>
          </p:cNvPr>
          <p:cNvSpPr/>
          <p:nvPr/>
        </p:nvSpPr>
        <p:spPr bwMode="auto">
          <a:xfrm>
            <a:off x="4480214" y="5065923"/>
            <a:ext cx="1153544" cy="544639"/>
          </a:xfrm>
          <a:prstGeom prst="rightArrow">
            <a:avLst/>
          </a:prstGeom>
          <a:solidFill>
            <a:srgbClr val="FFCC66">
              <a:lumMod val="60000"/>
              <a:lumOff val="40000"/>
            </a:srgbClr>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endParaRPr kumimoji="0" lang="zh-CN" altLang="en-US" sz="1600" b="0" i="0" u="none" strike="noStrike" kern="0" cap="none" spc="0" normalizeH="0" baseline="0" noProof="0">
              <a:ln>
                <a:noFill/>
              </a:ln>
              <a:solidFill>
                <a:srgbClr val="000000"/>
              </a:solidFill>
              <a:effectLst/>
              <a:uLnTx/>
              <a:uFillTx/>
              <a:latin typeface="Arial" charset="0"/>
              <a:ea typeface="微软雅黑" panose="020B0503020204020204" pitchFamily="34" charset="-122"/>
            </a:endParaRPr>
          </a:p>
        </p:txBody>
      </p:sp>
      <p:sp>
        <p:nvSpPr>
          <p:cNvPr id="28" name="矩形: 圆角 27">
            <a:extLst>
              <a:ext uri="{FF2B5EF4-FFF2-40B4-BE49-F238E27FC236}">
                <a16:creationId xmlns:a16="http://schemas.microsoft.com/office/drawing/2014/main" id="{8EE5544D-AE13-4F22-8127-DBAAFC575604}"/>
              </a:ext>
            </a:extLst>
          </p:cNvPr>
          <p:cNvSpPr/>
          <p:nvPr/>
        </p:nvSpPr>
        <p:spPr bwMode="auto">
          <a:xfrm>
            <a:off x="6100350" y="4889997"/>
            <a:ext cx="1989999" cy="798576"/>
          </a:xfrm>
          <a:prstGeom prst="roundRect">
            <a:avLst/>
          </a:prstGeom>
          <a:solidFill>
            <a:srgbClr val="92D050"/>
          </a:solidFill>
          <a:ln w="25400" cap="flat" cmpd="sng" algn="ctr">
            <a:noFill/>
            <a:prstDash val="soli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SDN</a:t>
            </a:r>
          </a:p>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（集成到</a:t>
            </a:r>
            <a:r>
              <a:rPr kumimoji="0" lang="en-US" altLang="zh-CN"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Cloud OS</a:t>
            </a:r>
            <a:r>
              <a:rPr kumimoji="0" lang="zh-CN" altLang="en-US" sz="1600" b="0" i="0" u="none" strike="noStrike" kern="0" cap="none" spc="0" normalizeH="0" baseline="0" noProof="0" dirty="0">
                <a:ln>
                  <a:noFill/>
                </a:ln>
                <a:solidFill>
                  <a:srgbClr val="000000"/>
                </a:solidFill>
                <a:effectLst/>
                <a:uLnTx/>
                <a:uFillTx/>
                <a:latin typeface="Arial" charset="0"/>
                <a:ea typeface="微软雅黑" panose="020B0503020204020204" pitchFamily="34" charset="-122"/>
              </a:rPr>
              <a:t>）</a:t>
            </a:r>
          </a:p>
        </p:txBody>
      </p:sp>
      <p:sp>
        <p:nvSpPr>
          <p:cNvPr id="29" name="箭头: 上弧形 28">
            <a:extLst>
              <a:ext uri="{FF2B5EF4-FFF2-40B4-BE49-F238E27FC236}">
                <a16:creationId xmlns:a16="http://schemas.microsoft.com/office/drawing/2014/main" id="{C81F0A34-0300-4324-AE8C-EE4BFA9894B4}"/>
              </a:ext>
            </a:extLst>
          </p:cNvPr>
          <p:cNvSpPr/>
          <p:nvPr/>
        </p:nvSpPr>
        <p:spPr bwMode="auto">
          <a:xfrm rot="3337227">
            <a:off x="6476944" y="2212109"/>
            <a:ext cx="1236807" cy="635109"/>
          </a:xfrm>
          <a:prstGeom prst="curvedDown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a:ln>
                <a:noFill/>
              </a:ln>
              <a:solidFill>
                <a:srgbClr val="000000"/>
              </a:solidFill>
              <a:effectLst/>
              <a:uLnTx/>
              <a:uFillTx/>
              <a:latin typeface="Arial" charset="0"/>
              <a:ea typeface="宋体" charset="-122"/>
            </a:endParaRPr>
          </a:p>
        </p:txBody>
      </p:sp>
      <p:sp>
        <p:nvSpPr>
          <p:cNvPr id="30" name="箭头: 上弧形 29">
            <a:extLst>
              <a:ext uri="{FF2B5EF4-FFF2-40B4-BE49-F238E27FC236}">
                <a16:creationId xmlns:a16="http://schemas.microsoft.com/office/drawing/2014/main" id="{DC9794C2-E492-42B4-96E1-2EE2C89F218B}"/>
              </a:ext>
            </a:extLst>
          </p:cNvPr>
          <p:cNvSpPr/>
          <p:nvPr/>
        </p:nvSpPr>
        <p:spPr bwMode="auto">
          <a:xfrm rot="3337227">
            <a:off x="7471945" y="4022391"/>
            <a:ext cx="1236807" cy="568137"/>
          </a:xfrm>
          <a:prstGeom prst="curvedDown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w="25400" cap="flat" cmpd="sng" algn="ctr">
            <a:noFill/>
            <a:prstDash val="soli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charset="-122"/>
            </a:endParaRPr>
          </a:p>
        </p:txBody>
      </p:sp>
      <p:sp>
        <p:nvSpPr>
          <p:cNvPr id="31" name="文本框 30">
            <a:extLst>
              <a:ext uri="{FF2B5EF4-FFF2-40B4-BE49-F238E27FC236}">
                <a16:creationId xmlns:a16="http://schemas.microsoft.com/office/drawing/2014/main" id="{EF483662-10E9-46B2-B567-6801C322CD8A}"/>
              </a:ext>
            </a:extLst>
          </p:cNvPr>
          <p:cNvSpPr txBox="1"/>
          <p:nvPr/>
        </p:nvSpPr>
        <p:spPr>
          <a:xfrm>
            <a:off x="8551266" y="3890963"/>
            <a:ext cx="1989998" cy="830997"/>
          </a:xfrm>
          <a:prstGeom prst="rect">
            <a:avLst/>
          </a:prstGeom>
          <a:noFill/>
        </p:spPr>
        <p:txBody>
          <a:bodyPr wrap="square" rtlCol="0">
            <a:spAutoFit/>
          </a:bodyPr>
          <a:lstStyle/>
          <a:p>
            <a:pPr fontAlgn="base">
              <a:spcBef>
                <a:spcPct val="0"/>
              </a:spcBef>
              <a:spcAft>
                <a:spcPct val="0"/>
              </a:spcAft>
            </a:pPr>
            <a:r>
              <a:rPr lang="en-US" altLang="zh-CN" sz="1600" dirty="0">
                <a:solidFill>
                  <a:srgbClr val="000000"/>
                </a:solidFill>
                <a:latin typeface="Arial" pitchFamily="34" charset="0"/>
                <a:ea typeface="微软雅黑" panose="020B0503020204020204" pitchFamily="34" charset="-122"/>
              </a:rPr>
              <a:t>SDN</a:t>
            </a:r>
            <a:r>
              <a:rPr lang="zh-CN" altLang="en-US" sz="1600" dirty="0">
                <a:solidFill>
                  <a:srgbClr val="000000"/>
                </a:solidFill>
                <a:latin typeface="Arial" pitchFamily="34" charset="0"/>
                <a:ea typeface="微软雅黑" panose="020B0503020204020204" pitchFamily="34" charset="-122"/>
              </a:rPr>
              <a:t>和</a:t>
            </a:r>
            <a:r>
              <a:rPr lang="en-US" altLang="zh-CN" sz="1600" dirty="0">
                <a:solidFill>
                  <a:srgbClr val="000000"/>
                </a:solidFill>
                <a:latin typeface="Arial" pitchFamily="34" charset="0"/>
                <a:ea typeface="微软雅黑" panose="020B0503020204020204" pitchFamily="34" charset="-122"/>
              </a:rPr>
              <a:t>Overlay</a:t>
            </a:r>
            <a:r>
              <a:rPr lang="zh-CN" altLang="en-US" sz="1600" dirty="0">
                <a:solidFill>
                  <a:srgbClr val="000000"/>
                </a:solidFill>
                <a:latin typeface="Arial" pitchFamily="34" charset="0"/>
                <a:ea typeface="微软雅黑" panose="020B0503020204020204" pitchFamily="34" charset="-122"/>
              </a:rPr>
              <a:t>本无关，为了</a:t>
            </a:r>
            <a:r>
              <a:rPr lang="en-US" altLang="zh-CN" sz="1600" dirty="0">
                <a:solidFill>
                  <a:srgbClr val="000000"/>
                </a:solidFill>
                <a:latin typeface="Arial" pitchFamily="34" charset="0"/>
                <a:ea typeface="微软雅黑" panose="020B0503020204020204" pitchFamily="34" charset="-122"/>
              </a:rPr>
              <a:t>DC</a:t>
            </a:r>
            <a:r>
              <a:rPr lang="zh-CN" altLang="en-US" sz="1600" dirty="0">
                <a:solidFill>
                  <a:srgbClr val="000000"/>
                </a:solidFill>
                <a:latin typeface="Arial" pitchFamily="34" charset="0"/>
                <a:ea typeface="微软雅黑" panose="020B0503020204020204" pitchFamily="34" charset="-122"/>
              </a:rPr>
              <a:t>网络自动化走到了一起</a:t>
            </a:r>
          </a:p>
        </p:txBody>
      </p:sp>
      <p:sp>
        <p:nvSpPr>
          <p:cNvPr id="32" name="文本框 31">
            <a:extLst>
              <a:ext uri="{FF2B5EF4-FFF2-40B4-BE49-F238E27FC236}">
                <a16:creationId xmlns:a16="http://schemas.microsoft.com/office/drawing/2014/main" id="{471D3A32-1463-4B48-B90E-9534DD757A30}"/>
              </a:ext>
            </a:extLst>
          </p:cNvPr>
          <p:cNvSpPr txBox="1"/>
          <p:nvPr/>
        </p:nvSpPr>
        <p:spPr>
          <a:xfrm>
            <a:off x="7458648" y="1693385"/>
            <a:ext cx="2254313" cy="1323439"/>
          </a:xfrm>
          <a:prstGeom prst="rect">
            <a:avLst/>
          </a:prstGeom>
          <a:noFill/>
        </p:spPr>
        <p:txBody>
          <a:bodyPr wrap="square" rtlCol="0">
            <a:spAutoFit/>
          </a:bodyPr>
          <a:lstStyle/>
          <a:p>
            <a:pPr fontAlgn="base">
              <a:spcBef>
                <a:spcPct val="0"/>
              </a:spcBef>
              <a:spcAft>
                <a:spcPct val="0"/>
              </a:spcAft>
            </a:pPr>
            <a:r>
              <a:rPr lang="zh-CN" altLang="en-US" sz="1600" dirty="0">
                <a:solidFill>
                  <a:srgbClr val="000000"/>
                </a:solidFill>
                <a:latin typeface="Arial" pitchFamily="34" charset="0"/>
                <a:ea typeface="微软雅黑" panose="020B0503020204020204" pitchFamily="34" charset="-122"/>
              </a:rPr>
              <a:t>“世界上没有什么网络问题是加一层</a:t>
            </a:r>
            <a:r>
              <a:rPr lang="en-US" altLang="zh-CN" sz="1600" dirty="0">
                <a:solidFill>
                  <a:srgbClr val="000000"/>
                </a:solidFill>
                <a:latin typeface="Arial" pitchFamily="34" charset="0"/>
                <a:ea typeface="微软雅黑" panose="020B0503020204020204" pitchFamily="34" charset="-122"/>
              </a:rPr>
              <a:t>(Overlay)</a:t>
            </a:r>
            <a:r>
              <a:rPr lang="zh-CN" altLang="en-US" sz="1600" dirty="0">
                <a:solidFill>
                  <a:srgbClr val="000000"/>
                </a:solidFill>
                <a:latin typeface="Arial" pitchFamily="34" charset="0"/>
                <a:ea typeface="微软雅黑" panose="020B0503020204020204" pitchFamily="34" charset="-122"/>
              </a:rPr>
              <a:t>不能解决的，如果有，就加两层！”</a:t>
            </a:r>
            <a:endParaRPr lang="en-US" altLang="zh-CN" sz="1600" dirty="0">
              <a:solidFill>
                <a:srgbClr val="000000"/>
              </a:solidFill>
              <a:latin typeface="Arial" pitchFamily="34" charset="0"/>
              <a:ea typeface="微软雅黑" panose="020B0503020204020204" pitchFamily="34" charset="-122"/>
            </a:endParaRPr>
          </a:p>
          <a:p>
            <a:pPr fontAlgn="base">
              <a:spcBef>
                <a:spcPct val="0"/>
              </a:spcBef>
              <a:spcAft>
                <a:spcPct val="0"/>
              </a:spcAft>
            </a:pPr>
            <a:r>
              <a:rPr lang="en-US" altLang="zh-CN" sz="1600" dirty="0">
                <a:solidFill>
                  <a:srgbClr val="000000"/>
                </a:solidFill>
                <a:latin typeface="Arial" pitchFamily="34" charset="0"/>
                <a:ea typeface="微软雅黑" panose="020B0503020204020204" pitchFamily="34" charset="-122"/>
              </a:rPr>
              <a:t>        --- </a:t>
            </a:r>
            <a:r>
              <a:rPr lang="zh-CN" altLang="en-US" sz="1600" dirty="0">
                <a:solidFill>
                  <a:srgbClr val="000000"/>
                </a:solidFill>
                <a:latin typeface="Arial" pitchFamily="34" charset="0"/>
                <a:ea typeface="微软雅黑" panose="020B0503020204020204" pitchFamily="34" charset="-122"/>
              </a:rPr>
              <a:t>尼古拉斯</a:t>
            </a:r>
            <a:r>
              <a:rPr lang="en-US" altLang="zh-CN" sz="1600" dirty="0">
                <a:solidFill>
                  <a:srgbClr val="000000"/>
                </a:solidFill>
                <a:latin typeface="Arial" pitchFamily="34" charset="0"/>
                <a:ea typeface="微软雅黑" panose="020B0503020204020204" pitchFamily="34" charset="-122"/>
              </a:rPr>
              <a:t>.</a:t>
            </a:r>
            <a:r>
              <a:rPr lang="zh-CN" altLang="en-US" sz="1600" dirty="0">
                <a:solidFill>
                  <a:srgbClr val="000000"/>
                </a:solidFill>
                <a:latin typeface="Arial" pitchFamily="34" charset="0"/>
                <a:ea typeface="微软雅黑" panose="020B0503020204020204" pitchFamily="34" charset="-122"/>
              </a:rPr>
              <a:t>赵四</a:t>
            </a:r>
          </a:p>
        </p:txBody>
      </p:sp>
      <p:pic>
        <p:nvPicPr>
          <p:cNvPr id="33" name="Picture 2">
            <a:extLst>
              <a:ext uri="{FF2B5EF4-FFF2-40B4-BE49-F238E27FC236}">
                <a16:creationId xmlns:a16="http://schemas.microsoft.com/office/drawing/2014/main" id="{5B3A7D5E-02EC-4EE3-B29E-ADDBBE4AD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5410" y="1551318"/>
            <a:ext cx="1975517" cy="151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361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1B2D002-57E7-407C-AE55-69849AC50550}"/>
              </a:ext>
            </a:extLst>
          </p:cNvPr>
          <p:cNvSpPr txBox="1"/>
          <p:nvPr/>
        </p:nvSpPr>
        <p:spPr>
          <a:xfrm>
            <a:off x="787400" y="2312085"/>
            <a:ext cx="10807700" cy="1494576"/>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关于计算机网络，没有一种被普遍接受的分类方法，但有两个因素是非常重要的：</a:t>
            </a:r>
            <a:r>
              <a:rPr lang="zh-CN" altLang="en-US" sz="3200" b="1" dirty="0">
                <a:latin typeface="微软雅黑" panose="020B0503020204020204" pitchFamily="34" charset="-122"/>
                <a:ea typeface="微软雅黑" panose="020B0503020204020204" pitchFamily="34" charset="-122"/>
              </a:rPr>
              <a:t>传输技术和距离尺度。</a:t>
            </a:r>
          </a:p>
        </p:txBody>
      </p:sp>
      <p:sp>
        <p:nvSpPr>
          <p:cNvPr id="7" name="矩形 6">
            <a:extLst>
              <a:ext uri="{FF2B5EF4-FFF2-40B4-BE49-F238E27FC236}">
                <a16:creationId xmlns:a16="http://schemas.microsoft.com/office/drawing/2014/main" id="{A6F770D5-516C-4CDA-8F41-36142A7BEC1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Types of Network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3768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内容占位符 2"/>
          <p:cNvSpPr>
            <a:spLocks noGrp="1"/>
          </p:cNvSpPr>
          <p:nvPr>
            <p:ph idx="1"/>
          </p:nvPr>
        </p:nvSpPr>
        <p:spPr>
          <a:xfrm>
            <a:off x="1060315" y="1687857"/>
            <a:ext cx="10071370" cy="2456233"/>
          </a:xfrm>
        </p:spPr>
        <p:txBody>
          <a:bodyPr/>
          <a:lstStyle/>
          <a:p>
            <a:pPr marL="0" indent="0">
              <a:spcBef>
                <a:spcPct val="0"/>
              </a:spcBef>
              <a:buNone/>
            </a:pPr>
            <a:r>
              <a:rPr lang="en-US" altLang="zh-CN" dirty="0">
                <a:ea typeface="宋体" panose="02010600030101010101" pitchFamily="2" charset="-122"/>
              </a:rPr>
              <a:t>Networks can be classified by their transmission technology:</a:t>
            </a:r>
          </a:p>
          <a:p>
            <a:pPr>
              <a:spcBef>
                <a:spcPct val="0"/>
              </a:spcBef>
              <a:buFont typeface="Arial" pitchFamily="34" charset="0"/>
              <a:buChar char="•"/>
            </a:pPr>
            <a:endParaRPr lang="en-US" altLang="zh-CN" dirty="0">
              <a:ea typeface="宋体" panose="02010600030101010101" pitchFamily="2" charset="-122"/>
            </a:endParaRPr>
          </a:p>
          <a:p>
            <a:pPr>
              <a:spcBef>
                <a:spcPct val="0"/>
              </a:spcBef>
              <a:buFont typeface="Arial" pitchFamily="34" charset="0"/>
              <a:buChar char="•"/>
            </a:pPr>
            <a:r>
              <a:rPr lang="en-US" altLang="zh-CN" dirty="0">
                <a:ea typeface="宋体" panose="02010600030101010101" pitchFamily="2" charset="-122"/>
              </a:rPr>
              <a:t>Broadcast links</a:t>
            </a:r>
          </a:p>
          <a:p>
            <a:pPr>
              <a:spcBef>
                <a:spcPct val="0"/>
              </a:spcBef>
              <a:buFont typeface="Arial" pitchFamily="34" charset="0"/>
              <a:buChar char="•"/>
            </a:pPr>
            <a:endParaRPr lang="en-US" altLang="zh-CN" dirty="0">
              <a:ea typeface="宋体" panose="02010600030101010101" pitchFamily="2" charset="-122"/>
            </a:endParaRPr>
          </a:p>
          <a:p>
            <a:pPr>
              <a:spcBef>
                <a:spcPct val="0"/>
              </a:spcBef>
              <a:buFont typeface="Arial" pitchFamily="34" charset="0"/>
              <a:buChar char="•"/>
            </a:pPr>
            <a:r>
              <a:rPr lang="en-US" altLang="zh-CN" dirty="0">
                <a:ea typeface="宋体" panose="02010600030101010101" pitchFamily="2" charset="-122"/>
              </a:rPr>
              <a:t>Point-to-point links</a:t>
            </a:r>
            <a:r>
              <a:rPr lang="zh-CN" altLang="en-US" dirty="0">
                <a:ea typeface="宋体" panose="02010600030101010101" pitchFamily="2" charset="-122"/>
              </a:rPr>
              <a:t>：</a:t>
            </a:r>
            <a:r>
              <a:rPr lang="en-US" altLang="zh-CN" dirty="0">
                <a:ea typeface="宋体" panose="02010600030101010101" pitchFamily="2" charset="-122"/>
              </a:rPr>
              <a:t>Unicasting </a:t>
            </a:r>
          </a:p>
        </p:txBody>
      </p:sp>
      <p:sp>
        <p:nvSpPr>
          <p:cNvPr id="2765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sp>
        <p:nvSpPr>
          <p:cNvPr id="3" name="矩形 2">
            <a:extLst>
              <a:ext uri="{FF2B5EF4-FFF2-40B4-BE49-F238E27FC236}">
                <a16:creationId xmlns:a16="http://schemas.microsoft.com/office/drawing/2014/main" id="{9D015597-B531-4473-BEF5-BF9F1802711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Types of Network – by transmission technology</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8676" name="Content Placeholder 2"/>
          <p:cNvSpPr>
            <a:spLocks noGrp="1"/>
          </p:cNvSpPr>
          <p:nvPr>
            <p:ph idx="1"/>
          </p:nvPr>
        </p:nvSpPr>
        <p:spPr>
          <a:xfrm>
            <a:off x="502597" y="1732174"/>
            <a:ext cx="7789863" cy="635775"/>
          </a:xfrm>
        </p:spPr>
        <p:txBody>
          <a:bodyPr/>
          <a:lstStyle/>
          <a:p>
            <a:r>
              <a:rPr lang="en-US" altLang="zh-CN" dirty="0">
                <a:ea typeface="宋体" panose="02010600030101010101" pitchFamily="2" charset="-122"/>
              </a:rPr>
              <a:t>Networks can be classified by their scale:</a:t>
            </a:r>
          </a:p>
        </p:txBody>
      </p:sp>
      <p:graphicFrame>
        <p:nvGraphicFramePr>
          <p:cNvPr id="10" name="Table 9"/>
          <p:cNvGraphicFramePr>
            <a:graphicFrameLocks noGrp="1"/>
          </p:cNvGraphicFramePr>
          <p:nvPr>
            <p:extLst>
              <p:ext uri="{D42A27DB-BD31-4B8C-83A1-F6EECF244321}">
                <p14:modId xmlns:p14="http://schemas.microsoft.com/office/powerpoint/2010/main" val="1526385237"/>
              </p:ext>
            </p:extLst>
          </p:nvPr>
        </p:nvGraphicFramePr>
        <p:xfrm>
          <a:off x="614769" y="2501495"/>
          <a:ext cx="6068133" cy="2228850"/>
        </p:xfrm>
        <a:graphic>
          <a:graphicData uri="http://schemas.openxmlformats.org/drawingml/2006/table">
            <a:tbl>
              <a:tblPr/>
              <a:tblGrid>
                <a:gridCol w="1445786">
                  <a:extLst>
                    <a:ext uri="{9D8B030D-6E8A-4147-A177-3AD203B41FA5}">
                      <a16:colId xmlns:a16="http://schemas.microsoft.com/office/drawing/2014/main" val="20000"/>
                    </a:ext>
                  </a:extLst>
                </a:gridCol>
                <a:gridCol w="4622347">
                  <a:extLst>
                    <a:ext uri="{9D8B030D-6E8A-4147-A177-3AD203B41FA5}">
                      <a16:colId xmlns:a16="http://schemas.microsoft.com/office/drawing/2014/main" val="20001"/>
                    </a:ext>
                  </a:extLst>
                </a:gridCol>
              </a:tblGrid>
              <a:tr h="371475">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Scale</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Type</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Vicinity</a:t>
                      </a:r>
                      <a:r>
                        <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近邻</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PAN (Personal Area Network) </a:t>
                      </a:r>
                      <a:r>
                        <a:rPr kumimoji="0" lang="en-US" altLang="zh-CN"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 </a:t>
                      </a:r>
                      <a:r>
                        <a:rPr kumimoji="0" lang="zh-CN" altLang="en-US"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个人网（个域网）</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Building</a:t>
                      </a:r>
                      <a:r>
                        <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大楼</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LAN (Local Area Network) </a:t>
                      </a:r>
                      <a:r>
                        <a:rPr kumimoji="0" lang="en-US" altLang="zh-CN"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 </a:t>
                      </a:r>
                      <a:r>
                        <a:rPr kumimoji="0" lang="zh-CN" altLang="en-US"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局域网</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City</a:t>
                      </a:r>
                      <a:r>
                        <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城市</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MAN (Metropolitan Area Network) </a:t>
                      </a:r>
                      <a:r>
                        <a:rPr kumimoji="0" lang="en-US" altLang="zh-CN"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 </a:t>
                      </a:r>
                      <a:r>
                        <a:rPr kumimoji="0" lang="zh-CN" altLang="en-US"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城域网</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Country</a:t>
                      </a:r>
                      <a:r>
                        <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国家</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WAN (Wide Area Network) </a:t>
                      </a:r>
                      <a:r>
                        <a:rPr kumimoji="0" lang="en-US" altLang="zh-CN"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 </a:t>
                      </a:r>
                      <a:r>
                        <a:rPr kumimoji="0" lang="zh-CN" altLang="en-US"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广域网</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Planet</a:t>
                      </a:r>
                      <a:r>
                        <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地球</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The Internet (network of all networks)</a:t>
                      </a:r>
                      <a:r>
                        <a:rPr kumimoji="0" lang="en-US" altLang="zh-CN"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 » </a:t>
                      </a:r>
                      <a:r>
                        <a:rPr kumimoji="0" lang="zh-CN" altLang="en-US" sz="1600" b="0" i="0" u="none" strike="noStrike" cap="none" normalizeH="0" baseline="0" dirty="0">
                          <a:ln>
                            <a:noFill/>
                          </a:ln>
                          <a:solidFill>
                            <a:srgbClr val="0000FF"/>
                          </a:solidFill>
                          <a:effectLst/>
                          <a:latin typeface="Arial" panose="020B0604020202020204" pitchFamily="34" charset="0"/>
                          <a:ea typeface="微软雅黑" panose="020B0503020204020204" pitchFamily="34" charset="-122"/>
                          <a:cs typeface="Arial" panose="020B0604020202020204" pitchFamily="34" charset="0"/>
                        </a:rPr>
                        <a:t>因特网</a:t>
                      </a:r>
                      <a:endParaRPr kumimoji="0" lang="en-US" altLang="zh-CN"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矩形 1">
            <a:extLst>
              <a:ext uri="{FF2B5EF4-FFF2-40B4-BE49-F238E27FC236}">
                <a16:creationId xmlns:a16="http://schemas.microsoft.com/office/drawing/2014/main" id="{9AC7A232-1D2E-4B25-9ADB-34CAA5C3E58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Types of Network – by scale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4FE34D0-3ABB-4F5C-A7D1-C7CBD78B2F42}"/>
              </a:ext>
            </a:extLst>
          </p:cNvPr>
          <p:cNvPicPr>
            <a:picLocks noChangeAspect="1"/>
          </p:cNvPicPr>
          <p:nvPr/>
        </p:nvPicPr>
        <p:blipFill>
          <a:blip r:embed="rId3"/>
          <a:stretch>
            <a:fillRect/>
          </a:stretch>
        </p:blipFill>
        <p:spPr>
          <a:xfrm>
            <a:off x="7315747" y="1732174"/>
            <a:ext cx="4595560" cy="3052933"/>
          </a:xfrm>
          <a:prstGeom prst="rect">
            <a:avLst/>
          </a:prstGeom>
        </p:spPr>
      </p:pic>
      <p:sp>
        <p:nvSpPr>
          <p:cNvPr id="8" name="文本框 7">
            <a:extLst>
              <a:ext uri="{FF2B5EF4-FFF2-40B4-BE49-F238E27FC236}">
                <a16:creationId xmlns:a16="http://schemas.microsoft.com/office/drawing/2014/main" id="{440E033E-97E4-4DC9-8D7E-A4CC7CA5348E}"/>
              </a:ext>
            </a:extLst>
          </p:cNvPr>
          <p:cNvSpPr txBox="1"/>
          <p:nvPr/>
        </p:nvSpPr>
        <p:spPr>
          <a:xfrm>
            <a:off x="449682" y="5482484"/>
            <a:ext cx="11420606" cy="369332"/>
          </a:xfrm>
          <a:prstGeom prst="rect">
            <a:avLst/>
          </a:prstGeom>
          <a:noFill/>
        </p:spPr>
        <p:txBody>
          <a:bodyPr wrap="square">
            <a:spAutoFit/>
          </a:bodyPr>
          <a:lstStyle/>
          <a:p>
            <a:pPr eaLnBrk="1" hangingPunct="1">
              <a:spcBef>
                <a:spcPct val="0"/>
              </a:spcBef>
            </a:pPr>
            <a:r>
              <a:rPr lang="zh-CN" altLang="en-US" dirty="0">
                <a:latin typeface="微软雅黑" panose="020B0503020204020204" pitchFamily="34" charset="-122"/>
                <a:ea typeface="微软雅黑" panose="020B0503020204020204" pitchFamily="34" charset="-122"/>
              </a:rPr>
              <a:t>不同局域网有各自的特征：范围（决定了传输时间）、传输技术（决定传输速率）、拓扑结构等。</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30724" name="Content Placeholder 2"/>
          <p:cNvSpPr>
            <a:spLocks noGrp="1"/>
          </p:cNvSpPr>
          <p:nvPr>
            <p:ph idx="1"/>
          </p:nvPr>
        </p:nvSpPr>
        <p:spPr>
          <a:xfrm>
            <a:off x="894946" y="1338940"/>
            <a:ext cx="10243224" cy="1054065"/>
          </a:xfrm>
        </p:spPr>
        <p:txBody>
          <a:bodyPr/>
          <a:lstStyle/>
          <a:p>
            <a:pPr marL="457200" indent="-457200">
              <a:buFont typeface="Arial" panose="020B0604020202020204" pitchFamily="34" charset="0"/>
              <a:buChar char="•"/>
            </a:pPr>
            <a:r>
              <a:rPr lang="en-US" altLang="zh-CN" dirty="0">
                <a:ea typeface="宋体" panose="02010600030101010101" pitchFamily="2" charset="-122"/>
              </a:rPr>
              <a:t>Connect devices over the range of a person</a:t>
            </a:r>
          </a:p>
          <a:p>
            <a:pPr marL="457200" indent="-457200">
              <a:buFont typeface="Arial" panose="020B0604020202020204" pitchFamily="34" charset="0"/>
              <a:buChar char="•"/>
            </a:pPr>
            <a:r>
              <a:rPr lang="en-US" altLang="zh-CN" dirty="0">
                <a:ea typeface="宋体" panose="02010600030101010101" pitchFamily="2" charset="-122"/>
              </a:rPr>
              <a:t>Example of a Bluetooth (wireless) PAN:</a:t>
            </a:r>
          </a:p>
        </p:txBody>
      </p:sp>
      <p:pic>
        <p:nvPicPr>
          <p:cNvPr id="307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525" y="2928939"/>
            <a:ext cx="34480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78209BA-634A-4AB9-99E8-C7D3FC09839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Personal Area Network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5" descr="E:\00CNet\WirelessLab.jpg">
            <a:extLst>
              <a:ext uri="{FF2B5EF4-FFF2-40B4-BE49-F238E27FC236}">
                <a16:creationId xmlns:a16="http://schemas.microsoft.com/office/drawing/2014/main" id="{96F7E972-9EB5-444D-8A2A-94E1E7172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967" y="1071566"/>
            <a:ext cx="7595161" cy="533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838200" y="1100914"/>
            <a:ext cx="10515600" cy="1413686"/>
          </a:xfrm>
        </p:spPr>
        <p:txBody>
          <a:bodyPr/>
          <a:lstStyle/>
          <a:p>
            <a:r>
              <a:rPr lang="en-US" altLang="zh-CN" dirty="0">
                <a:ea typeface="宋体" panose="02010600030101010101" pitchFamily="2" charset="-122"/>
              </a:rPr>
              <a:t>Connect devices in a home or office building</a:t>
            </a:r>
          </a:p>
          <a:p>
            <a:r>
              <a:rPr lang="en-US" altLang="zh-CN" dirty="0">
                <a:ea typeface="宋体" panose="02010600030101010101" pitchFamily="2" charset="-122"/>
              </a:rPr>
              <a:t>Called </a:t>
            </a:r>
            <a:r>
              <a:rPr lang="en-US" altLang="zh-CN" u="sng" dirty="0">
                <a:ea typeface="宋体" panose="02010600030101010101" pitchFamily="2" charset="-122"/>
              </a:rPr>
              <a:t>enterprise network</a:t>
            </a:r>
            <a:r>
              <a:rPr lang="en-US" altLang="zh-CN" dirty="0">
                <a:ea typeface="宋体" panose="02010600030101010101" pitchFamily="2" charset="-122"/>
              </a:rPr>
              <a:t> in a company</a:t>
            </a:r>
          </a:p>
        </p:txBody>
      </p:sp>
      <p:sp>
        <p:nvSpPr>
          <p:cNvPr id="3174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pic>
        <p:nvPicPr>
          <p:cNvPr id="31749" name="Picture 5"/>
          <p:cNvPicPr>
            <a:picLocks noChangeAspect="1" noChangeArrowheads="1"/>
          </p:cNvPicPr>
          <p:nvPr/>
        </p:nvPicPr>
        <p:blipFill>
          <a:blip r:embed="rId3">
            <a:extLst>
              <a:ext uri="{28A0092B-C50C-407E-A947-70E740481C1C}">
                <a14:useLocalDpi xmlns:a14="http://schemas.microsoft.com/office/drawing/2010/main" val="0"/>
              </a:ext>
            </a:extLst>
          </a:blip>
          <a:srcRect l="1683" t="7236" r="56107" b="4428"/>
          <a:stretch>
            <a:fillRect/>
          </a:stretch>
        </p:blipFill>
        <p:spPr bwMode="auto">
          <a:xfrm>
            <a:off x="2634456" y="2679363"/>
            <a:ext cx="2808287"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9"/>
          <p:cNvSpPr txBox="1">
            <a:spLocks noChangeArrowheads="1"/>
          </p:cNvSpPr>
          <p:nvPr/>
        </p:nvSpPr>
        <p:spPr bwMode="auto">
          <a:xfrm>
            <a:off x="3070044" y="5308263"/>
            <a:ext cx="181011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2000">
                <a:ea typeface="宋体" panose="02010600030101010101" pitchFamily="2" charset="-122"/>
              </a:rPr>
              <a:t>Wireless LAN </a:t>
            </a:r>
          </a:p>
          <a:p>
            <a:pPr algn="ctr" eaLnBrk="1" hangingPunct="1">
              <a:spcBef>
                <a:spcPct val="0"/>
              </a:spcBef>
              <a:buClrTx/>
              <a:buFontTx/>
              <a:buNone/>
            </a:pPr>
            <a:r>
              <a:rPr lang="en-US" altLang="zh-CN" sz="2000">
                <a:ea typeface="宋体" panose="02010600030101010101" pitchFamily="2" charset="-122"/>
              </a:rPr>
              <a:t>with 802.11</a:t>
            </a:r>
          </a:p>
        </p:txBody>
      </p:sp>
      <p:pic>
        <p:nvPicPr>
          <p:cNvPr id="31751" name="Picture 5"/>
          <p:cNvPicPr>
            <a:picLocks noChangeAspect="1" noChangeArrowheads="1"/>
          </p:cNvPicPr>
          <p:nvPr/>
        </p:nvPicPr>
        <p:blipFill>
          <a:blip r:embed="rId3">
            <a:extLst>
              <a:ext uri="{28A0092B-C50C-407E-A947-70E740481C1C}">
                <a14:useLocalDpi xmlns:a14="http://schemas.microsoft.com/office/drawing/2010/main" val="0"/>
              </a:ext>
            </a:extLst>
          </a:blip>
          <a:srcRect l="50021" t="6633" r="1424" b="4126"/>
          <a:stretch>
            <a:fillRect/>
          </a:stretch>
        </p:blipFill>
        <p:spPr bwMode="auto">
          <a:xfrm>
            <a:off x="6461918" y="2650787"/>
            <a:ext cx="3171825"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Box 11"/>
          <p:cNvSpPr txBox="1">
            <a:spLocks noChangeArrowheads="1"/>
          </p:cNvSpPr>
          <p:nvPr/>
        </p:nvSpPr>
        <p:spPr bwMode="auto">
          <a:xfrm>
            <a:off x="6939964" y="5298738"/>
            <a:ext cx="22220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2000" dirty="0">
                <a:ea typeface="宋体" panose="02010600030101010101" pitchFamily="2" charset="-122"/>
              </a:rPr>
              <a:t>Wired LAN with</a:t>
            </a:r>
          </a:p>
          <a:p>
            <a:pPr algn="ctr" eaLnBrk="1" hangingPunct="1">
              <a:spcBef>
                <a:spcPct val="0"/>
              </a:spcBef>
              <a:buClrTx/>
              <a:buFontTx/>
              <a:buNone/>
            </a:pPr>
            <a:r>
              <a:rPr lang="en-US" altLang="zh-CN" sz="2000" dirty="0">
                <a:ea typeface="宋体" panose="02010600030101010101" pitchFamily="2" charset="-122"/>
              </a:rPr>
              <a:t>switched Ethernet</a:t>
            </a:r>
          </a:p>
        </p:txBody>
      </p:sp>
      <p:sp>
        <p:nvSpPr>
          <p:cNvPr id="2" name="矩形 1">
            <a:extLst>
              <a:ext uri="{FF2B5EF4-FFF2-40B4-BE49-F238E27FC236}">
                <a16:creationId xmlns:a16="http://schemas.microsoft.com/office/drawing/2014/main" id="{5F6D5ACF-81E9-4669-813E-3BF62DF6F05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Local Area Networks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33796" name="Content Placeholder 2"/>
          <p:cNvSpPr>
            <a:spLocks noGrp="1"/>
          </p:cNvSpPr>
          <p:nvPr>
            <p:ph idx="1"/>
          </p:nvPr>
        </p:nvSpPr>
        <p:spPr>
          <a:xfrm>
            <a:off x="823609" y="1297651"/>
            <a:ext cx="10265923" cy="1148471"/>
          </a:xfrm>
        </p:spPr>
        <p:txBody>
          <a:bodyPr/>
          <a:lstStyle/>
          <a:p>
            <a:pPr marL="457200" indent="-457200">
              <a:buFont typeface="Arial" panose="020B0604020202020204" pitchFamily="34" charset="0"/>
              <a:buChar char="•"/>
            </a:pPr>
            <a:r>
              <a:rPr lang="en-US" altLang="zh-CN" dirty="0">
                <a:ea typeface="宋体" panose="02010600030101010101" pitchFamily="2" charset="-122"/>
              </a:rPr>
              <a:t>Connect devices over a metropolitan area</a:t>
            </a:r>
          </a:p>
          <a:p>
            <a:pPr marL="457200" indent="-457200">
              <a:buFont typeface="Arial" panose="020B0604020202020204" pitchFamily="34" charset="0"/>
              <a:buChar char="•"/>
            </a:pPr>
            <a:r>
              <a:rPr lang="en-US" altLang="zh-CN" dirty="0">
                <a:ea typeface="宋体" panose="02010600030101010101" pitchFamily="2" charset="-122"/>
              </a:rPr>
              <a:t>Example MAN based on cable TV:</a:t>
            </a:r>
          </a:p>
        </p:txBody>
      </p:sp>
      <p:pic>
        <p:nvPicPr>
          <p:cNvPr id="337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989" y="2819400"/>
            <a:ext cx="553402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6A45DDC-F147-4333-8E60-AA0138EEBE0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Metropolitan Area Networks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p:cNvSpPr>
          <p:nvPr>
            <p:ph idx="1"/>
          </p:nvPr>
        </p:nvSpPr>
        <p:spPr>
          <a:xfrm>
            <a:off x="731196" y="1170782"/>
            <a:ext cx="10515600" cy="1080295"/>
          </a:xfrm>
        </p:spPr>
        <p:txBody>
          <a:bodyPr/>
          <a:lstStyle/>
          <a:p>
            <a:r>
              <a:rPr lang="en-US" altLang="zh-CN" dirty="0">
                <a:ea typeface="宋体" panose="02010600030101010101" pitchFamily="2" charset="-122"/>
              </a:rPr>
              <a:t>Connect devices over a country</a:t>
            </a:r>
          </a:p>
          <a:p>
            <a:r>
              <a:rPr lang="en-US" altLang="zh-CN" dirty="0">
                <a:ea typeface="宋体" panose="02010600030101010101" pitchFamily="2" charset="-122"/>
              </a:rPr>
              <a:t>Example WAN connecting three branch offices:</a:t>
            </a:r>
          </a:p>
        </p:txBody>
      </p:sp>
      <p:pic>
        <p:nvPicPr>
          <p:cNvPr id="35843" name="Picture 2"/>
          <p:cNvPicPr>
            <a:picLocks noChangeAspect="1" noChangeArrowheads="1"/>
          </p:cNvPicPr>
          <p:nvPr/>
        </p:nvPicPr>
        <p:blipFill>
          <a:blip r:embed="rId3">
            <a:extLst>
              <a:ext uri="{28A0092B-C50C-407E-A947-70E740481C1C}">
                <a14:useLocalDpi xmlns:a14="http://schemas.microsoft.com/office/drawing/2010/main" val="0"/>
              </a:ext>
            </a:extLst>
          </a:blip>
          <a:srcRect t="4160" b="2567"/>
          <a:stretch>
            <a:fillRect/>
          </a:stretch>
        </p:blipFill>
        <p:spPr bwMode="auto">
          <a:xfrm>
            <a:off x="3038475" y="2333627"/>
            <a:ext cx="6173619" cy="38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CF810164-1AC8-4437-9081-06EA4ABC271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Wide Area Networks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ntent Placeholder 2"/>
          <p:cNvSpPr>
            <a:spLocks noGrp="1"/>
          </p:cNvSpPr>
          <p:nvPr>
            <p:ph idx="1"/>
          </p:nvPr>
        </p:nvSpPr>
        <p:spPr>
          <a:xfrm>
            <a:off x="838200" y="1177531"/>
            <a:ext cx="10515600" cy="1198039"/>
          </a:xfrm>
        </p:spPr>
        <p:txBody>
          <a:bodyPr/>
          <a:lstStyle/>
          <a:p>
            <a:r>
              <a:rPr lang="en-US" altLang="zh-CN" dirty="0">
                <a:ea typeface="宋体" panose="02010600030101010101" pitchFamily="2" charset="-122"/>
              </a:rPr>
              <a:t>An ISP (Internet Service Provider) network is also a WAN.</a:t>
            </a:r>
          </a:p>
          <a:p>
            <a:r>
              <a:rPr lang="en-US" altLang="zh-CN" dirty="0">
                <a:ea typeface="宋体" panose="02010600030101010101" pitchFamily="2" charset="-122"/>
              </a:rPr>
              <a:t>Customers buy connectivity from the ISP to use it.</a:t>
            </a:r>
          </a:p>
        </p:txBody>
      </p:sp>
      <p:sp>
        <p:nvSpPr>
          <p:cNvPr id="37892"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pic>
        <p:nvPicPr>
          <p:cNvPr id="378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275" y="2305050"/>
            <a:ext cx="6400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C02F019-421F-47A3-8C1D-8249897D8DA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Wide Area Networks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a:spLocks noGrp="1"/>
          </p:cNvSpPr>
          <p:nvPr>
            <p:ph idx="1"/>
          </p:nvPr>
        </p:nvSpPr>
        <p:spPr>
          <a:xfrm>
            <a:off x="750650" y="1103899"/>
            <a:ext cx="11019817" cy="990602"/>
          </a:xfrm>
        </p:spPr>
        <p:txBody>
          <a:bodyPr/>
          <a:lstStyle/>
          <a:p>
            <a:r>
              <a:rPr lang="en-US" altLang="zh-CN" dirty="0">
                <a:ea typeface="宋体" panose="02010600030101010101" pitchFamily="2" charset="-122"/>
              </a:rPr>
              <a:t>A VPN (Virtual Private Network) is a WAN built from virtual links that run on top of the Internet.</a:t>
            </a:r>
          </a:p>
        </p:txBody>
      </p:sp>
      <p:sp>
        <p:nvSpPr>
          <p:cNvPr id="39940"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pic>
        <p:nvPicPr>
          <p:cNvPr id="399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158" y="2203744"/>
            <a:ext cx="64008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FAF2A61-8C3B-4161-A504-155900D8435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Wide Area Networks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099" name="Subtitle 2"/>
          <p:cNvSpPr>
            <a:spLocks noGrp="1"/>
          </p:cNvSpPr>
          <p:nvPr>
            <p:ph idx="1"/>
          </p:nvPr>
        </p:nvSpPr>
        <p:spPr>
          <a:xfrm>
            <a:off x="1594525" y="1224144"/>
            <a:ext cx="7170095" cy="4145524"/>
          </a:xfrm>
        </p:spPr>
        <p:txBody>
          <a:bodyPr>
            <a:normAutofit fontScale="92500" lnSpcReduction="20000"/>
          </a:bodyPr>
          <a:lstStyle/>
          <a:p>
            <a:pPr lvl="1">
              <a:lnSpc>
                <a:spcPct val="150000"/>
              </a:lnSpc>
              <a:defRPr/>
            </a:pPr>
            <a:r>
              <a:rPr lang="en-US" sz="2800" dirty="0"/>
              <a:t>Uses of Computer Networks</a:t>
            </a:r>
          </a:p>
          <a:p>
            <a:pPr lvl="1">
              <a:lnSpc>
                <a:spcPct val="150000"/>
              </a:lnSpc>
              <a:defRPr/>
            </a:pPr>
            <a:r>
              <a:rPr lang="en-US" sz="2800" dirty="0"/>
              <a:t>Network Hardware</a:t>
            </a:r>
          </a:p>
          <a:p>
            <a:pPr lvl="1">
              <a:lnSpc>
                <a:spcPct val="150000"/>
              </a:lnSpc>
              <a:defRPr/>
            </a:pPr>
            <a:r>
              <a:rPr lang="en-US" sz="2800" b="1" dirty="0"/>
              <a:t>Network Software</a:t>
            </a:r>
          </a:p>
          <a:p>
            <a:pPr lvl="1">
              <a:lnSpc>
                <a:spcPct val="150000"/>
              </a:lnSpc>
              <a:defRPr/>
            </a:pPr>
            <a:r>
              <a:rPr lang="en-US" sz="2800" dirty="0"/>
              <a:t>Reference Models</a:t>
            </a:r>
          </a:p>
          <a:p>
            <a:pPr lvl="1">
              <a:lnSpc>
                <a:spcPct val="150000"/>
              </a:lnSpc>
              <a:defRPr/>
            </a:pPr>
            <a:r>
              <a:rPr lang="en-US" sz="2800" dirty="0"/>
              <a:t>Example Networks</a:t>
            </a:r>
          </a:p>
          <a:p>
            <a:pPr lvl="1">
              <a:lnSpc>
                <a:spcPct val="150000"/>
              </a:lnSpc>
              <a:defRPr/>
            </a:pPr>
            <a:r>
              <a:rPr lang="en-US" sz="2800" dirty="0"/>
              <a:t>Network Standardization</a:t>
            </a:r>
          </a:p>
          <a:p>
            <a:pPr lvl="1">
              <a:lnSpc>
                <a:spcPct val="150000"/>
              </a:lnSpc>
              <a:defRPr/>
            </a:pPr>
            <a:r>
              <a:rPr lang="en-US" sz="2800" dirty="0"/>
              <a:t>Metric Units</a:t>
            </a: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Chapter1</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Introduction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3964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7172" name="Rectangle 3"/>
          <p:cNvSpPr>
            <a:spLocks noGrp="1" noChangeArrowheads="1"/>
          </p:cNvSpPr>
          <p:nvPr>
            <p:ph idx="1"/>
          </p:nvPr>
        </p:nvSpPr>
        <p:spPr>
          <a:xfrm>
            <a:off x="1119220" y="1581805"/>
            <a:ext cx="9466230" cy="4101445"/>
          </a:xfrm>
        </p:spPr>
        <p:txBody>
          <a:bodyPr>
            <a:normAutofit/>
          </a:bodyPr>
          <a:lstStyle/>
          <a:p>
            <a:pPr lvl="1">
              <a:lnSpc>
                <a:spcPct val="150000"/>
              </a:lnSpc>
            </a:pPr>
            <a:r>
              <a:rPr lang="en-US" altLang="zh-CN" sz="2800" dirty="0">
                <a:ea typeface="宋体" panose="02010600030101010101" pitchFamily="2" charset="-122"/>
              </a:rPr>
              <a:t>Protocol Hierarchies (</a:t>
            </a:r>
            <a:r>
              <a:rPr lang="zh-CN" altLang="en-US" sz="2800" dirty="0">
                <a:ea typeface="宋体" panose="02010600030101010101" pitchFamily="2" charset="-122"/>
              </a:rPr>
              <a:t>协议层次</a:t>
            </a:r>
            <a:r>
              <a:rPr lang="en-US" altLang="zh-CN" sz="2800" dirty="0">
                <a:ea typeface="宋体" panose="02010600030101010101" pitchFamily="2" charset="-122"/>
              </a:rPr>
              <a:t>)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lnSpc>
                <a:spcPct val="150000"/>
              </a:lnSpc>
            </a:pPr>
            <a:r>
              <a:rPr lang="en-US" altLang="zh-CN" sz="2800" dirty="0">
                <a:ea typeface="宋体" panose="02010600030101010101" pitchFamily="2" charset="-122"/>
              </a:rPr>
              <a:t>Design issues for the layers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lnSpc>
                <a:spcPct val="150000"/>
              </a:lnSpc>
            </a:pPr>
            <a:r>
              <a:rPr lang="en-US" altLang="zh-CN" sz="2800" dirty="0">
                <a:ea typeface="宋体" panose="02010600030101010101" pitchFamily="2" charset="-122"/>
              </a:rPr>
              <a:t>Connection-oriented vs. connectionless service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lnSpc>
                <a:spcPct val="150000"/>
              </a:lnSpc>
            </a:pPr>
            <a:r>
              <a:rPr lang="en-US" altLang="zh-CN" sz="2800" dirty="0">
                <a:ea typeface="宋体" panose="02010600030101010101" pitchFamily="2" charset="-122"/>
              </a:rPr>
              <a:t>Service primitives (</a:t>
            </a:r>
            <a:r>
              <a:rPr lang="zh-CN" altLang="en-US" sz="2800" dirty="0">
                <a:ea typeface="宋体" panose="02010600030101010101" pitchFamily="2" charset="-122"/>
              </a:rPr>
              <a:t>服务原语</a:t>
            </a:r>
            <a:r>
              <a:rPr lang="en-US" altLang="zh-CN" sz="2800" dirty="0">
                <a:ea typeface="宋体" panose="02010600030101010101" pitchFamily="2" charset="-122"/>
              </a:rPr>
              <a:t>)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lnSpc>
                <a:spcPct val="150000"/>
              </a:lnSpc>
            </a:pPr>
            <a:r>
              <a:rPr lang="en-US" altLang="zh-CN" sz="2800" dirty="0">
                <a:ea typeface="宋体" panose="02010600030101010101" pitchFamily="2" charset="-122"/>
              </a:rPr>
              <a:t>Relationship of services to protocols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p:txBody>
      </p:sp>
      <p:sp>
        <p:nvSpPr>
          <p:cNvPr id="2" name="矩形 1">
            <a:extLst>
              <a:ext uri="{FF2B5EF4-FFF2-40B4-BE49-F238E27FC236}">
                <a16:creationId xmlns:a16="http://schemas.microsoft.com/office/drawing/2014/main" id="{9E304C7D-531E-4840-B684-DA16BBFCA26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Network Software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8158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5"/>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1 Introduction</a:t>
            </a:r>
          </a:p>
        </p:txBody>
      </p:sp>
      <p:sp>
        <p:nvSpPr>
          <p:cNvPr id="9220" name="Rectangle 3"/>
          <p:cNvSpPr>
            <a:spLocks noGrp="1" noChangeArrowheads="1"/>
          </p:cNvSpPr>
          <p:nvPr>
            <p:ph idx="1"/>
          </p:nvPr>
        </p:nvSpPr>
        <p:spPr>
          <a:xfrm>
            <a:off x="535022" y="1112050"/>
            <a:ext cx="10671242" cy="1123950"/>
          </a:xfrm>
        </p:spPr>
        <p:txBody>
          <a:bodyPr/>
          <a:lstStyle/>
          <a:p>
            <a:pPr marL="252000" indent="0"/>
            <a:r>
              <a:rPr lang="en-US" altLang="zh-CN" dirty="0">
                <a:ea typeface="宋体" panose="02010600030101010101" pitchFamily="2" charset="-122"/>
              </a:rPr>
              <a:t>Protocol layering is the main structuring method used to divide up network functionality.</a:t>
            </a:r>
          </a:p>
          <a:p>
            <a:pPr marL="252000" indent="0"/>
            <a:endParaRPr lang="en-US" altLang="zh-CN" dirty="0">
              <a:ea typeface="宋体" panose="02010600030101010101" pitchFamily="2" charset="-122"/>
            </a:endParaRPr>
          </a:p>
        </p:txBody>
      </p:sp>
      <p:sp>
        <p:nvSpPr>
          <p:cNvPr id="9221" name="Content Placeholder 9"/>
          <p:cNvSpPr>
            <a:spLocks noGrp="1"/>
          </p:cNvSpPr>
          <p:nvPr>
            <p:ph idx="11"/>
          </p:nvPr>
        </p:nvSpPr>
        <p:spPr>
          <a:xfrm>
            <a:off x="748058" y="2046423"/>
            <a:ext cx="4083642" cy="4362580"/>
          </a:xfrm>
        </p:spPr>
        <p:txBody>
          <a:bodyPr>
            <a:normAutofit fontScale="92500" lnSpcReduction="20000"/>
          </a:bodyPr>
          <a:lstStyle/>
          <a:p>
            <a:pPr>
              <a:lnSpc>
                <a:spcPct val="150000"/>
              </a:lnSpc>
              <a:buFont typeface="Arial" pitchFamily="34" charset="0"/>
              <a:buChar char="•"/>
            </a:pPr>
            <a:r>
              <a:rPr lang="en-US" altLang="zh-CN" sz="1600" dirty="0">
                <a:latin typeface="Arial" panose="020B0604020202020204" pitchFamily="34" charset="0"/>
                <a:ea typeface="微软雅黑" panose="020B0503020204020204" pitchFamily="34" charset="-122"/>
              </a:rPr>
              <a:t> Each protocol instance talks virtually to its </a:t>
            </a:r>
            <a:r>
              <a:rPr lang="en-US" altLang="zh-CN" sz="1600" u="sng" dirty="0">
                <a:latin typeface="Arial" panose="020B0604020202020204" pitchFamily="34" charset="0"/>
                <a:ea typeface="微软雅黑" panose="020B0503020204020204" pitchFamily="34" charset="-122"/>
              </a:rPr>
              <a:t>peer (</a:t>
            </a:r>
            <a:r>
              <a:rPr lang="zh-CN" altLang="en-US" sz="1600" u="sng" dirty="0">
                <a:latin typeface="Arial" panose="020B0604020202020204" pitchFamily="34" charset="0"/>
                <a:ea typeface="微软雅黑" panose="020B0503020204020204" pitchFamily="34" charset="-122"/>
              </a:rPr>
              <a:t>位于不同子系统的同一层的实体间的互称</a:t>
            </a:r>
            <a:r>
              <a:rPr lang="en-US" altLang="zh-CN" sz="1600" u="sng" dirty="0">
                <a:latin typeface="Arial" panose="020B0604020202020204" pitchFamily="34" charset="0"/>
                <a:ea typeface="微软雅黑" panose="020B0503020204020204" pitchFamily="34" charset="-122"/>
              </a:rPr>
              <a:t>)</a:t>
            </a:r>
            <a:r>
              <a:rPr lang="en-US" altLang="zh-CN" sz="1600" dirty="0">
                <a:latin typeface="Arial" panose="020B0604020202020204" pitchFamily="34" charset="0"/>
                <a:ea typeface="微软雅黑" panose="020B0503020204020204" pitchFamily="34" charset="-122"/>
              </a:rPr>
              <a:t> </a:t>
            </a:r>
          </a:p>
          <a:p>
            <a:pPr>
              <a:lnSpc>
                <a:spcPct val="150000"/>
              </a:lnSpc>
              <a:buFont typeface="Arial" pitchFamily="34" charset="0"/>
              <a:buChar char="•"/>
            </a:pPr>
            <a:r>
              <a:rPr lang="en-US" altLang="zh-CN" sz="1600" dirty="0">
                <a:latin typeface="Arial" panose="020B0604020202020204" pitchFamily="34" charset="0"/>
                <a:ea typeface="微软雅黑" panose="020B0503020204020204" pitchFamily="34" charset="-122"/>
              </a:rPr>
              <a:t> Each layer communicates only by using the one below </a:t>
            </a:r>
          </a:p>
          <a:p>
            <a:pPr>
              <a:lnSpc>
                <a:spcPct val="150000"/>
              </a:lnSpc>
              <a:buFont typeface="Arial" pitchFamily="34" charset="0"/>
              <a:buChar char="•"/>
            </a:pPr>
            <a:r>
              <a:rPr lang="en-US" altLang="zh-CN" sz="1600" dirty="0">
                <a:latin typeface="Arial" panose="020B0604020202020204" pitchFamily="34" charset="0"/>
                <a:ea typeface="微软雅黑" panose="020B0503020204020204" pitchFamily="34" charset="-122"/>
              </a:rPr>
              <a:t> Lower layer </a:t>
            </a:r>
            <a:r>
              <a:rPr lang="en-US" altLang="zh-CN" sz="1600" u="sng" dirty="0">
                <a:latin typeface="Arial" panose="020B0604020202020204" pitchFamily="34" charset="0"/>
                <a:ea typeface="微软雅黑" panose="020B0503020204020204" pitchFamily="34" charset="-122"/>
              </a:rPr>
              <a:t>services</a:t>
            </a:r>
            <a:r>
              <a:rPr lang="en-US" altLang="zh-CN" sz="1600" dirty="0">
                <a:latin typeface="Arial" panose="020B0604020202020204" pitchFamily="34" charset="0"/>
                <a:ea typeface="微软雅黑" panose="020B0503020204020204" pitchFamily="34" charset="-122"/>
              </a:rPr>
              <a:t> are accessed by an </a:t>
            </a:r>
            <a:r>
              <a:rPr lang="en-US" altLang="zh-CN" sz="1600" u="sng" dirty="0">
                <a:latin typeface="Arial" panose="020B0604020202020204" pitchFamily="34" charset="0"/>
                <a:ea typeface="微软雅黑" panose="020B0503020204020204" pitchFamily="34" charset="-122"/>
              </a:rPr>
              <a:t>interface</a:t>
            </a:r>
          </a:p>
          <a:p>
            <a:pPr>
              <a:lnSpc>
                <a:spcPct val="150000"/>
              </a:lnSpc>
              <a:buFont typeface="Arial" pitchFamily="34" charset="0"/>
              <a:buChar char="•"/>
            </a:pPr>
            <a:r>
              <a:rPr lang="en-US" altLang="zh-CN" sz="1600" u="sng" dirty="0">
                <a:latin typeface="Arial" panose="020B0604020202020204" pitchFamily="34" charset="0"/>
                <a:ea typeface="微软雅黑" panose="020B0503020204020204" pitchFamily="34" charset="-122"/>
              </a:rPr>
              <a:t>Interface</a:t>
            </a:r>
            <a:r>
              <a:rPr lang="en-US" altLang="zh-CN" sz="1600" dirty="0">
                <a:latin typeface="Arial" panose="020B0604020202020204" pitchFamily="34" charset="0"/>
                <a:ea typeface="微软雅黑" panose="020B0503020204020204" pitchFamily="34" charset="-122"/>
              </a:rPr>
              <a:t> is a connection point which exchange of information between two adjacent layers.</a:t>
            </a:r>
          </a:p>
          <a:p>
            <a:pPr>
              <a:lnSpc>
                <a:spcPct val="150000"/>
              </a:lnSpc>
              <a:buFont typeface="Arial" pitchFamily="34" charset="0"/>
              <a:buChar char="•"/>
            </a:pPr>
            <a:r>
              <a:rPr lang="en-US" altLang="zh-CN" sz="1600" dirty="0">
                <a:latin typeface="Arial" panose="020B0604020202020204" pitchFamily="34" charset="0"/>
                <a:ea typeface="微软雅黑" panose="020B0503020204020204" pitchFamily="34" charset="-122"/>
              </a:rPr>
              <a:t> At bottom, messages are carried by the medium</a:t>
            </a:r>
          </a:p>
        </p:txBody>
      </p:sp>
      <p:sp>
        <p:nvSpPr>
          <p:cNvPr id="2" name="矩形 1">
            <a:extLst>
              <a:ext uri="{FF2B5EF4-FFF2-40B4-BE49-F238E27FC236}">
                <a16:creationId xmlns:a16="http://schemas.microsoft.com/office/drawing/2014/main" id="{2B37CB9E-1088-4EBC-B699-C7CAF76A893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Protocol Layers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 name="灯片编号占位符 4">
            <a:extLst>
              <a:ext uri="{FF2B5EF4-FFF2-40B4-BE49-F238E27FC236}">
                <a16:creationId xmlns:a16="http://schemas.microsoft.com/office/drawing/2014/main" id="{3A3766EB-C9D1-4528-95A4-D30B49B4F547}"/>
              </a:ext>
            </a:extLst>
          </p:cNvPr>
          <p:cNvSpPr txBox="1">
            <a:spLocks/>
          </p:cNvSpPr>
          <p:nvPr/>
        </p:nvSpPr>
        <p:spPr>
          <a:xfrm>
            <a:off x="10369549" y="6681788"/>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rmAutofit/>
          </a:bodyPr>
          <a:lstStyle>
            <a:lvl1pPr marL="228600" indent="-228600" algn="ctr" defTabSz="914400" rtl="0" eaLnBrk="1" latinLnBrk="0" hangingPunct="1">
              <a:lnSpc>
                <a:spcPct val="90000"/>
              </a:lnSpc>
              <a:spcBef>
                <a:spcPct val="20000"/>
              </a:spcBef>
              <a:buClr>
                <a:schemeClr val="accent2"/>
              </a:buClr>
              <a:buFont typeface="Arial" pitchFamily="34" charset="0"/>
              <a:buNone/>
              <a:defRPr sz="2400" kern="1200">
                <a:solidFill>
                  <a:schemeClr val="tx1"/>
                </a:solidFill>
                <a:latin typeface="Times New Roman" panose="02020603050405020304" pitchFamily="18" charset="0"/>
                <a:ea typeface="+mn-ea"/>
                <a:cs typeface="+mn-cs"/>
              </a:defRPr>
            </a:lvl1pPr>
            <a:lvl2pPr marL="742950" indent="-285750" algn="l" defTabSz="914400" rtl="0" eaLnBrk="1" latinLnBrk="0" hangingPunct="1">
              <a:lnSpc>
                <a:spcPct val="90000"/>
              </a:lnSpc>
              <a:spcBef>
                <a:spcPct val="20000"/>
              </a:spcBef>
              <a:buClr>
                <a:schemeClr val="accent2"/>
              </a:buClr>
              <a:buFont typeface="Arial" panose="020B0604020202020204" pitchFamily="34" charset="0"/>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ct val="20000"/>
              </a:spcBef>
              <a:buClr>
                <a:schemeClr val="accent2"/>
              </a:buClr>
              <a:buFont typeface="Arial" panose="020B0604020202020204" pitchFamily="34" charset="0"/>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ct val="20000"/>
              </a:spcBef>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ct val="20000"/>
              </a:spcBef>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lnSpc>
                <a:spcPct val="90000"/>
              </a:lnSpc>
              <a:spcBef>
                <a:spcPct val="20000"/>
              </a:spcBef>
              <a:spcAft>
                <a:spcPct val="0"/>
              </a:spcAft>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lnSpc>
                <a:spcPct val="90000"/>
              </a:lnSpc>
              <a:spcBef>
                <a:spcPct val="20000"/>
              </a:spcBef>
              <a:spcAft>
                <a:spcPct val="0"/>
              </a:spcAft>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lnSpc>
                <a:spcPct val="90000"/>
              </a:lnSpc>
              <a:spcBef>
                <a:spcPct val="20000"/>
              </a:spcBef>
              <a:spcAft>
                <a:spcPct val="0"/>
              </a:spcAft>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lnSpc>
                <a:spcPct val="90000"/>
              </a:lnSpc>
              <a:spcBef>
                <a:spcPct val="20000"/>
              </a:spcBef>
              <a:spcAft>
                <a:spcPct val="0"/>
              </a:spcAft>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9pPr>
          </a:lstStyle>
          <a:p>
            <a:pPr algn="r">
              <a:spcBef>
                <a:spcPct val="0"/>
              </a:spcBef>
              <a:buClrTx/>
            </a:pPr>
            <a:fld id="{578FCC0A-9722-41D0-B9A4-BC73670B2289}" type="slidenum">
              <a:rPr lang="zh-CN" altLang="en-US" sz="1100" smtClean="0"/>
              <a:pPr algn="r">
                <a:spcBef>
                  <a:spcPct val="0"/>
                </a:spcBef>
                <a:buClrTx/>
              </a:pPr>
              <a:t>47</a:t>
            </a:fld>
            <a:endParaRPr lang="en-US" altLang="zh-CN" sz="1100" dirty="0"/>
          </a:p>
        </p:txBody>
      </p:sp>
      <p:pic>
        <p:nvPicPr>
          <p:cNvPr id="8" name="Picture 4" descr="1-13">
            <a:extLst>
              <a:ext uri="{FF2B5EF4-FFF2-40B4-BE49-F238E27FC236}">
                <a16:creationId xmlns:a16="http://schemas.microsoft.com/office/drawing/2014/main" id="{66B6835E-D2F7-4483-B98E-9D57B67CB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762" y="1727201"/>
            <a:ext cx="48799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1029">
            <a:extLst>
              <a:ext uri="{FF2B5EF4-FFF2-40B4-BE49-F238E27FC236}">
                <a16:creationId xmlns:a16="http://schemas.microsoft.com/office/drawing/2014/main" id="{A8815778-F139-4CEB-9B04-876DB634D5D0}"/>
              </a:ext>
            </a:extLst>
          </p:cNvPr>
          <p:cNvSpPr>
            <a:spLocks noChangeArrowheads="1"/>
          </p:cNvSpPr>
          <p:nvPr/>
        </p:nvSpPr>
        <p:spPr bwMode="auto">
          <a:xfrm>
            <a:off x="10458550" y="2349500"/>
            <a:ext cx="1458120" cy="862414"/>
          </a:xfrm>
          <a:prstGeom prst="wedgeRectCallout">
            <a:avLst>
              <a:gd name="adj1" fmla="val -66810"/>
              <a:gd name="adj2" fmla="val 6888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ctr">
              <a:spcBef>
                <a:spcPct val="20000"/>
              </a:spcBef>
              <a:buClr>
                <a:schemeClr val="accent2"/>
              </a:buCl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zh-CN" sz="1400" dirty="0">
                <a:latin typeface="Arial" panose="020B0604020202020204" pitchFamily="34" charset="0"/>
                <a:ea typeface="宋体" panose="02010600030101010101" pitchFamily="2" charset="-122"/>
              </a:rPr>
              <a:t>offering certain services to the layer above it.</a:t>
            </a:r>
            <a:endParaRPr lang="zh-CN" altLang="en-US" sz="1400" dirty="0">
              <a:latin typeface="Arial" panose="020B0604020202020204" pitchFamily="34" charset="0"/>
              <a:ea typeface="宋体" panose="02010600030101010101" pitchFamily="2" charset="-122"/>
            </a:endParaRPr>
          </a:p>
        </p:txBody>
      </p:sp>
      <p:sp>
        <p:nvSpPr>
          <p:cNvPr id="10" name="AutoShape 1031">
            <a:extLst>
              <a:ext uri="{FF2B5EF4-FFF2-40B4-BE49-F238E27FC236}">
                <a16:creationId xmlns:a16="http://schemas.microsoft.com/office/drawing/2014/main" id="{52A2614D-C5F0-4F0C-98D8-20845683B0D3}"/>
              </a:ext>
            </a:extLst>
          </p:cNvPr>
          <p:cNvSpPr>
            <a:spLocks/>
          </p:cNvSpPr>
          <p:nvPr/>
        </p:nvSpPr>
        <p:spPr bwMode="auto">
          <a:xfrm>
            <a:off x="10339387" y="5243513"/>
            <a:ext cx="1678924" cy="1392237"/>
          </a:xfrm>
          <a:prstGeom prst="borderCallout2">
            <a:avLst>
              <a:gd name="adj1" fmla="val 6287"/>
              <a:gd name="adj2" fmla="val -3926"/>
              <a:gd name="adj3" fmla="val 6287"/>
              <a:gd name="adj4" fmla="val -39032"/>
              <a:gd name="adj5" fmla="val -10741"/>
              <a:gd name="adj6" fmla="val -75449"/>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ctr">
              <a:spcBef>
                <a:spcPct val="20000"/>
              </a:spcBef>
              <a:buClr>
                <a:schemeClr val="accent2"/>
              </a:buCl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zh-CN" sz="1400" dirty="0">
                <a:latin typeface="Arial" panose="020B0604020202020204" pitchFamily="34" charset="0"/>
                <a:ea typeface="宋体" panose="02010600030101010101" pitchFamily="2" charset="-122"/>
              </a:rPr>
              <a:t>an agreement between the communicating parties on how communication is to proceed.</a:t>
            </a:r>
            <a:endParaRPr lang="zh-CN" altLang="en-US" sz="1400" dirty="0">
              <a:latin typeface="Arial" panose="020B0604020202020204" pitchFamily="34" charset="0"/>
              <a:ea typeface="宋体" panose="02010600030101010101" pitchFamily="2" charset="-122"/>
            </a:endParaRPr>
          </a:p>
          <a:p>
            <a:pPr eaLnBrk="1" hangingPunct="1">
              <a:spcBef>
                <a:spcPct val="0"/>
              </a:spcBef>
              <a:buClrTx/>
            </a:pPr>
            <a:endParaRPr lang="zh-CN" altLang="en-US" sz="1400" dirty="0">
              <a:latin typeface="Arial" panose="020B0604020202020204" pitchFamily="34" charset="0"/>
              <a:ea typeface="宋体" panose="02010600030101010101" pitchFamily="2" charset="-122"/>
            </a:endParaRPr>
          </a:p>
        </p:txBody>
      </p:sp>
      <p:sp>
        <p:nvSpPr>
          <p:cNvPr id="11" name="AutoShape 1032">
            <a:extLst>
              <a:ext uri="{FF2B5EF4-FFF2-40B4-BE49-F238E27FC236}">
                <a16:creationId xmlns:a16="http://schemas.microsoft.com/office/drawing/2014/main" id="{4B3832D0-9635-4395-BB21-B1EF69706536}"/>
              </a:ext>
            </a:extLst>
          </p:cNvPr>
          <p:cNvSpPr>
            <a:spLocks noChangeArrowheads="1"/>
          </p:cNvSpPr>
          <p:nvPr/>
        </p:nvSpPr>
        <p:spPr bwMode="auto">
          <a:xfrm>
            <a:off x="4471988" y="4918076"/>
            <a:ext cx="1678924" cy="1438274"/>
          </a:xfrm>
          <a:prstGeom prst="wedgeRoundRectCallout">
            <a:avLst>
              <a:gd name="adj1" fmla="val 59981"/>
              <a:gd name="adj2" fmla="val -56806"/>
              <a:gd name="adj3" fmla="val 16667"/>
            </a:avLst>
          </a:prstGeom>
          <a:solidFill>
            <a:srgbClr val="DED4B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a:lstStyle>
            <a:lvl1pPr algn="ctr">
              <a:spcBef>
                <a:spcPct val="20000"/>
              </a:spcBef>
              <a:buClr>
                <a:schemeClr val="accent2"/>
              </a:buCl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zh-CN" sz="1400" dirty="0">
                <a:latin typeface="Arial" panose="020B0604020202020204" pitchFamily="34" charset="0"/>
                <a:ea typeface="宋体" panose="02010600030101010101" pitchFamily="2" charset="-122"/>
              </a:rPr>
              <a:t>Defines which primitive operations and services the lower layer makes available to the upper one.</a:t>
            </a:r>
            <a:endParaRPr lang="zh-CN" altLang="en-US" sz="1400" dirty="0">
              <a:latin typeface="Arial" panose="020B0604020202020204" pitchFamily="34" charset="0"/>
              <a:ea typeface="宋体" panose="02010600030101010101" pitchFamily="2" charset="-122"/>
            </a:endParaRPr>
          </a:p>
        </p:txBody>
      </p:sp>
      <p:sp>
        <p:nvSpPr>
          <p:cNvPr id="12" name="AutoShape 1034">
            <a:extLst>
              <a:ext uri="{FF2B5EF4-FFF2-40B4-BE49-F238E27FC236}">
                <a16:creationId xmlns:a16="http://schemas.microsoft.com/office/drawing/2014/main" id="{846B9A10-5BD7-48AD-9C62-686869BCFE31}"/>
              </a:ext>
            </a:extLst>
          </p:cNvPr>
          <p:cNvSpPr>
            <a:spLocks noChangeArrowheads="1"/>
          </p:cNvSpPr>
          <p:nvPr/>
        </p:nvSpPr>
        <p:spPr bwMode="auto">
          <a:xfrm>
            <a:off x="10495857" y="3699909"/>
            <a:ext cx="1420813" cy="1055608"/>
          </a:xfrm>
          <a:prstGeom prst="flowChartAlternateProcess">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nchor="ctr">
            <a:spAutoFit/>
          </a:bodyPr>
          <a:lstStyle>
            <a:lvl1pPr algn="ctr">
              <a:spcBef>
                <a:spcPct val="20000"/>
              </a:spcBef>
              <a:buClr>
                <a:schemeClr val="accent2"/>
              </a:buCl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zh-CN" sz="1400" dirty="0">
                <a:latin typeface="Arial" panose="020B0604020202020204" pitchFamily="34" charset="0"/>
                <a:ea typeface="宋体" panose="02010600030101010101" pitchFamily="2" charset="-122"/>
              </a:rPr>
              <a:t>Network Architecture: a set of layers and protocols.</a:t>
            </a:r>
            <a:endParaRPr lang="zh-CN" altLang="en-US" sz="1400" dirty="0">
              <a:latin typeface="Arial" panose="020B0604020202020204" pitchFamily="34" charset="0"/>
              <a:ea typeface="宋体" panose="02010600030101010101" pitchFamily="2" charset="-122"/>
            </a:endParaRPr>
          </a:p>
        </p:txBody>
      </p:sp>
      <p:sp>
        <p:nvSpPr>
          <p:cNvPr id="13" name="Rectangle 3">
            <a:extLst>
              <a:ext uri="{FF2B5EF4-FFF2-40B4-BE49-F238E27FC236}">
                <a16:creationId xmlns:a16="http://schemas.microsoft.com/office/drawing/2014/main" id="{F49245D1-1090-4D44-B8CE-B2901E1F1ACB}"/>
              </a:ext>
            </a:extLst>
          </p:cNvPr>
          <p:cNvSpPr txBox="1">
            <a:spLocks noChangeArrowheads="1"/>
          </p:cNvSpPr>
          <p:nvPr/>
        </p:nvSpPr>
        <p:spPr>
          <a:xfrm>
            <a:off x="6657975" y="6119812"/>
            <a:ext cx="3476625" cy="515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a:ea typeface="宋体" panose="02010600030101010101" pitchFamily="2" charset="-122"/>
              </a:rPr>
              <a:t>Layers, protocols, and interfaces.</a:t>
            </a:r>
            <a:endParaRPr lang="en-US" altLang="zh-CN" sz="1800" dirty="0">
              <a:ea typeface="宋体" panose="02010600030101010101" pitchFamily="2" charset="-122"/>
            </a:endParaRPr>
          </a:p>
        </p:txBody>
      </p:sp>
    </p:spTree>
    <p:extLst>
      <p:ext uri="{BB962C8B-B14F-4D97-AF65-F5344CB8AC3E}">
        <p14:creationId xmlns:p14="http://schemas.microsoft.com/office/powerpoint/2010/main" val="314875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ox(in)">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5"/>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9220" name="Rectangle 3"/>
          <p:cNvSpPr>
            <a:spLocks noGrp="1" noChangeArrowheads="1"/>
          </p:cNvSpPr>
          <p:nvPr>
            <p:ph idx="1"/>
          </p:nvPr>
        </p:nvSpPr>
        <p:spPr>
          <a:xfrm>
            <a:off x="535022" y="1112050"/>
            <a:ext cx="10671242" cy="1123950"/>
          </a:xfrm>
        </p:spPr>
        <p:txBody>
          <a:bodyPr/>
          <a:lstStyle/>
          <a:p>
            <a:pPr marL="252000" indent="0"/>
            <a:r>
              <a:rPr lang="en-US" altLang="zh-CN" dirty="0">
                <a:ea typeface="宋体" panose="02010600030101010101" pitchFamily="2" charset="-122"/>
              </a:rPr>
              <a:t>Protocol layering is the main structuring method used to divide up network functionality.</a:t>
            </a:r>
          </a:p>
          <a:p>
            <a:pPr marL="252000" indent="0"/>
            <a:endParaRPr lang="en-US" altLang="zh-CN" dirty="0">
              <a:ea typeface="宋体" panose="02010600030101010101" pitchFamily="2" charset="-122"/>
            </a:endParaRPr>
          </a:p>
        </p:txBody>
      </p:sp>
      <p:sp>
        <p:nvSpPr>
          <p:cNvPr id="9221" name="Content Placeholder 9"/>
          <p:cNvSpPr>
            <a:spLocks noGrp="1"/>
          </p:cNvSpPr>
          <p:nvPr>
            <p:ph idx="11"/>
          </p:nvPr>
        </p:nvSpPr>
        <p:spPr>
          <a:xfrm>
            <a:off x="748057" y="2235999"/>
            <a:ext cx="4350891" cy="4173003"/>
          </a:xfrm>
        </p:spPr>
        <p:txBody>
          <a:bodyPr>
            <a:normAutofit/>
          </a:bodyPr>
          <a:lstStyle/>
          <a:p>
            <a:pPr>
              <a:lnSpc>
                <a:spcPct val="150000"/>
              </a:lnSpc>
              <a:buFont typeface="Arial" pitchFamily="34" charset="0"/>
              <a:buChar char="•"/>
            </a:pPr>
            <a:r>
              <a:rPr lang="zh-CN" altLang="en-US" sz="1800" dirty="0">
                <a:latin typeface="Arial" panose="020B0604020202020204" pitchFamily="34" charset="0"/>
                <a:ea typeface="微软雅黑" panose="020B0503020204020204" pitchFamily="34" charset="-122"/>
              </a:rPr>
              <a:t>网络的层次结构方法要解决的问题：</a:t>
            </a:r>
            <a:endParaRPr lang="en-US" altLang="zh-CN" sz="1800" dirty="0">
              <a:latin typeface="Arial" panose="020B0604020202020204" pitchFamily="34" charset="0"/>
              <a:ea typeface="微软雅黑" panose="020B0503020204020204" pitchFamily="34" charset="-122"/>
            </a:endParaRPr>
          </a:p>
          <a:p>
            <a:pPr lvl="1">
              <a:lnSpc>
                <a:spcPct val="150000"/>
              </a:lnSpc>
            </a:pPr>
            <a:r>
              <a:rPr lang="zh-CN" altLang="en-US" sz="1600" dirty="0">
                <a:latin typeface="Arial" panose="020B0604020202020204" pitchFamily="34" charset="0"/>
                <a:ea typeface="微软雅黑" panose="020B0503020204020204" pitchFamily="34" charset="-122"/>
              </a:rPr>
              <a:t>网络应该具有哪些层次？每一层的功能是什么？（</a:t>
            </a:r>
            <a:r>
              <a:rPr lang="zh-CN" altLang="en-US" sz="1600" dirty="0">
                <a:solidFill>
                  <a:srgbClr val="FF0000"/>
                </a:solidFill>
                <a:latin typeface="Arial" panose="020B0604020202020204" pitchFamily="34" charset="0"/>
                <a:ea typeface="微软雅黑" panose="020B0503020204020204" pitchFamily="34" charset="-122"/>
              </a:rPr>
              <a:t>分层与功能</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lvl="1">
              <a:lnSpc>
                <a:spcPct val="150000"/>
              </a:lnSpc>
            </a:pPr>
            <a:r>
              <a:rPr lang="zh-CN" altLang="en-US" sz="1600" dirty="0">
                <a:latin typeface="Arial" panose="020B0604020202020204" pitchFamily="34" charset="0"/>
                <a:ea typeface="微软雅黑" panose="020B0503020204020204" pitchFamily="34" charset="-122"/>
              </a:rPr>
              <a:t>各层之间的关系是怎样的？它们如何进行交互？（</a:t>
            </a:r>
            <a:r>
              <a:rPr lang="zh-CN" altLang="en-US" sz="1600" dirty="0">
                <a:solidFill>
                  <a:srgbClr val="FF0000"/>
                </a:solidFill>
                <a:latin typeface="Arial" panose="020B0604020202020204" pitchFamily="34" charset="0"/>
                <a:ea typeface="微软雅黑" panose="020B0503020204020204" pitchFamily="34" charset="-122"/>
              </a:rPr>
              <a:t>服务与接口</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lvl="1">
              <a:lnSpc>
                <a:spcPct val="150000"/>
              </a:lnSpc>
            </a:pPr>
            <a:r>
              <a:rPr lang="zh-CN" altLang="en-US" sz="1600" dirty="0">
                <a:latin typeface="Arial" panose="020B0604020202020204" pitchFamily="34" charset="0"/>
                <a:ea typeface="微软雅黑" panose="020B0503020204020204" pitchFamily="34" charset="-122"/>
              </a:rPr>
              <a:t>通信双方的数据传输要遵循哪些规则？（</a:t>
            </a:r>
            <a:r>
              <a:rPr lang="zh-CN" altLang="en-US" sz="1600" dirty="0">
                <a:solidFill>
                  <a:srgbClr val="FF0000"/>
                </a:solidFill>
                <a:latin typeface="Arial" panose="020B0604020202020204" pitchFamily="34" charset="0"/>
                <a:ea typeface="微软雅黑" panose="020B0503020204020204" pitchFamily="34" charset="-122"/>
              </a:rPr>
              <a:t>协议</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p:txBody>
      </p:sp>
      <p:sp>
        <p:nvSpPr>
          <p:cNvPr id="2" name="矩形 1">
            <a:extLst>
              <a:ext uri="{FF2B5EF4-FFF2-40B4-BE49-F238E27FC236}">
                <a16:creationId xmlns:a16="http://schemas.microsoft.com/office/drawing/2014/main" id="{2B37CB9E-1088-4EBC-B699-C7CAF76A893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Protocol Layers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 name="灯片编号占位符 4">
            <a:extLst>
              <a:ext uri="{FF2B5EF4-FFF2-40B4-BE49-F238E27FC236}">
                <a16:creationId xmlns:a16="http://schemas.microsoft.com/office/drawing/2014/main" id="{3A3766EB-C9D1-4528-95A4-D30B49B4F547}"/>
              </a:ext>
            </a:extLst>
          </p:cNvPr>
          <p:cNvSpPr txBox="1">
            <a:spLocks/>
          </p:cNvSpPr>
          <p:nvPr/>
        </p:nvSpPr>
        <p:spPr>
          <a:xfrm>
            <a:off x="10369549" y="6681788"/>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rmAutofit/>
          </a:bodyPr>
          <a:lstStyle>
            <a:lvl1pPr marL="228600" indent="-228600" algn="ctr" defTabSz="914400" rtl="0" eaLnBrk="1" latinLnBrk="0" hangingPunct="1">
              <a:lnSpc>
                <a:spcPct val="90000"/>
              </a:lnSpc>
              <a:spcBef>
                <a:spcPct val="20000"/>
              </a:spcBef>
              <a:buClr>
                <a:schemeClr val="accent2"/>
              </a:buClr>
              <a:buFont typeface="Arial" pitchFamily="34" charset="0"/>
              <a:buNone/>
              <a:defRPr sz="2400" kern="1200">
                <a:solidFill>
                  <a:schemeClr val="tx1"/>
                </a:solidFill>
                <a:latin typeface="Times New Roman" panose="02020603050405020304" pitchFamily="18" charset="0"/>
                <a:ea typeface="+mn-ea"/>
                <a:cs typeface="+mn-cs"/>
              </a:defRPr>
            </a:lvl1pPr>
            <a:lvl2pPr marL="742950" indent="-285750" algn="l" defTabSz="914400" rtl="0" eaLnBrk="1" latinLnBrk="0" hangingPunct="1">
              <a:lnSpc>
                <a:spcPct val="90000"/>
              </a:lnSpc>
              <a:spcBef>
                <a:spcPct val="20000"/>
              </a:spcBef>
              <a:buClr>
                <a:schemeClr val="accent2"/>
              </a:buClr>
              <a:buFont typeface="Arial" panose="020B0604020202020204" pitchFamily="34" charset="0"/>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ct val="20000"/>
              </a:spcBef>
              <a:buClr>
                <a:schemeClr val="accent2"/>
              </a:buClr>
              <a:buFont typeface="Arial" panose="020B0604020202020204" pitchFamily="34" charset="0"/>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ct val="20000"/>
              </a:spcBef>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ct val="20000"/>
              </a:spcBef>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lnSpc>
                <a:spcPct val="90000"/>
              </a:lnSpc>
              <a:spcBef>
                <a:spcPct val="20000"/>
              </a:spcBef>
              <a:spcAft>
                <a:spcPct val="0"/>
              </a:spcAft>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lnSpc>
                <a:spcPct val="90000"/>
              </a:lnSpc>
              <a:spcBef>
                <a:spcPct val="20000"/>
              </a:spcBef>
              <a:spcAft>
                <a:spcPct val="0"/>
              </a:spcAft>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lnSpc>
                <a:spcPct val="90000"/>
              </a:lnSpc>
              <a:spcBef>
                <a:spcPct val="20000"/>
              </a:spcBef>
              <a:spcAft>
                <a:spcPct val="0"/>
              </a:spcAft>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lnSpc>
                <a:spcPct val="90000"/>
              </a:lnSpc>
              <a:spcBef>
                <a:spcPct val="20000"/>
              </a:spcBef>
              <a:spcAft>
                <a:spcPct val="0"/>
              </a:spcAft>
              <a:buClr>
                <a:schemeClr val="accent2"/>
              </a:buClr>
              <a:buFont typeface="Arial" panose="020B0604020202020204" pitchFamily="34" charset="0"/>
              <a:buChar char="»"/>
              <a:defRPr sz="2000" kern="1200">
                <a:solidFill>
                  <a:schemeClr val="tx1"/>
                </a:solidFill>
                <a:latin typeface="Times New Roman" panose="02020603050405020304" pitchFamily="18" charset="0"/>
                <a:ea typeface="+mn-ea"/>
                <a:cs typeface="+mn-cs"/>
              </a:defRPr>
            </a:lvl9pPr>
          </a:lstStyle>
          <a:p>
            <a:pPr algn="r">
              <a:spcBef>
                <a:spcPct val="0"/>
              </a:spcBef>
              <a:buClrTx/>
            </a:pPr>
            <a:fld id="{578FCC0A-9722-41D0-B9A4-BC73670B2289}" type="slidenum">
              <a:rPr lang="zh-CN" altLang="en-US" sz="1100" smtClean="0"/>
              <a:pPr algn="r">
                <a:spcBef>
                  <a:spcPct val="0"/>
                </a:spcBef>
                <a:buClrTx/>
              </a:pPr>
              <a:t>48</a:t>
            </a:fld>
            <a:endParaRPr lang="en-US" altLang="zh-CN" sz="1100" dirty="0"/>
          </a:p>
        </p:txBody>
      </p:sp>
      <p:pic>
        <p:nvPicPr>
          <p:cNvPr id="8" name="Picture 4" descr="1-13">
            <a:extLst>
              <a:ext uri="{FF2B5EF4-FFF2-40B4-BE49-F238E27FC236}">
                <a16:creationId xmlns:a16="http://schemas.microsoft.com/office/drawing/2014/main" id="{66B6835E-D2F7-4483-B98E-9D57B67CB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762" y="1727201"/>
            <a:ext cx="48799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1029">
            <a:extLst>
              <a:ext uri="{FF2B5EF4-FFF2-40B4-BE49-F238E27FC236}">
                <a16:creationId xmlns:a16="http://schemas.microsoft.com/office/drawing/2014/main" id="{A8815778-F139-4CEB-9B04-876DB634D5D0}"/>
              </a:ext>
            </a:extLst>
          </p:cNvPr>
          <p:cNvSpPr>
            <a:spLocks noChangeArrowheads="1"/>
          </p:cNvSpPr>
          <p:nvPr/>
        </p:nvSpPr>
        <p:spPr bwMode="auto">
          <a:xfrm>
            <a:off x="10458550" y="2349500"/>
            <a:ext cx="1458120" cy="862414"/>
          </a:xfrm>
          <a:prstGeom prst="wedgeRectCallout">
            <a:avLst>
              <a:gd name="adj1" fmla="val -66810"/>
              <a:gd name="adj2" fmla="val 6888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ctr">
              <a:spcBef>
                <a:spcPct val="20000"/>
              </a:spcBef>
              <a:buClr>
                <a:schemeClr val="accent2"/>
              </a:buCl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zh-CN" sz="1400" dirty="0">
                <a:latin typeface="Arial" panose="020B0604020202020204" pitchFamily="34" charset="0"/>
                <a:ea typeface="宋体" panose="02010600030101010101" pitchFamily="2" charset="-122"/>
              </a:rPr>
              <a:t>offering certain services to the layer above it.</a:t>
            </a:r>
            <a:endParaRPr lang="zh-CN" altLang="en-US" sz="1400" dirty="0">
              <a:latin typeface="Arial" panose="020B0604020202020204" pitchFamily="34" charset="0"/>
              <a:ea typeface="宋体" panose="02010600030101010101" pitchFamily="2" charset="-122"/>
            </a:endParaRPr>
          </a:p>
        </p:txBody>
      </p:sp>
      <p:sp>
        <p:nvSpPr>
          <p:cNvPr id="10" name="AutoShape 1031">
            <a:extLst>
              <a:ext uri="{FF2B5EF4-FFF2-40B4-BE49-F238E27FC236}">
                <a16:creationId xmlns:a16="http://schemas.microsoft.com/office/drawing/2014/main" id="{52A2614D-C5F0-4F0C-98D8-20845683B0D3}"/>
              </a:ext>
            </a:extLst>
          </p:cNvPr>
          <p:cNvSpPr>
            <a:spLocks/>
          </p:cNvSpPr>
          <p:nvPr/>
        </p:nvSpPr>
        <p:spPr bwMode="auto">
          <a:xfrm>
            <a:off x="10339387" y="5243513"/>
            <a:ext cx="1678924" cy="1392237"/>
          </a:xfrm>
          <a:prstGeom prst="borderCallout2">
            <a:avLst>
              <a:gd name="adj1" fmla="val 6287"/>
              <a:gd name="adj2" fmla="val -3926"/>
              <a:gd name="adj3" fmla="val 6287"/>
              <a:gd name="adj4" fmla="val -39032"/>
              <a:gd name="adj5" fmla="val -10741"/>
              <a:gd name="adj6" fmla="val -75449"/>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ctr">
              <a:spcBef>
                <a:spcPct val="20000"/>
              </a:spcBef>
              <a:buClr>
                <a:schemeClr val="accent2"/>
              </a:buCl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zh-CN" sz="1400" dirty="0">
                <a:latin typeface="Arial" panose="020B0604020202020204" pitchFamily="34" charset="0"/>
                <a:ea typeface="宋体" panose="02010600030101010101" pitchFamily="2" charset="-122"/>
              </a:rPr>
              <a:t>an agreement between the communicating parties on how communication is to proceed.</a:t>
            </a:r>
            <a:endParaRPr lang="zh-CN" altLang="en-US" sz="1400" dirty="0">
              <a:latin typeface="Arial" panose="020B0604020202020204" pitchFamily="34" charset="0"/>
              <a:ea typeface="宋体" panose="02010600030101010101" pitchFamily="2" charset="-122"/>
            </a:endParaRPr>
          </a:p>
          <a:p>
            <a:pPr eaLnBrk="1" hangingPunct="1">
              <a:spcBef>
                <a:spcPct val="0"/>
              </a:spcBef>
              <a:buClrTx/>
            </a:pPr>
            <a:endParaRPr lang="zh-CN" altLang="en-US" sz="1400" dirty="0">
              <a:latin typeface="Arial" panose="020B0604020202020204" pitchFamily="34" charset="0"/>
              <a:ea typeface="宋体" panose="02010600030101010101" pitchFamily="2" charset="-122"/>
            </a:endParaRPr>
          </a:p>
        </p:txBody>
      </p:sp>
      <p:sp>
        <p:nvSpPr>
          <p:cNvPr id="11" name="AutoShape 1032">
            <a:extLst>
              <a:ext uri="{FF2B5EF4-FFF2-40B4-BE49-F238E27FC236}">
                <a16:creationId xmlns:a16="http://schemas.microsoft.com/office/drawing/2014/main" id="{4B3832D0-9635-4395-BB21-B1EF69706536}"/>
              </a:ext>
            </a:extLst>
          </p:cNvPr>
          <p:cNvSpPr>
            <a:spLocks noChangeArrowheads="1"/>
          </p:cNvSpPr>
          <p:nvPr/>
        </p:nvSpPr>
        <p:spPr bwMode="auto">
          <a:xfrm>
            <a:off x="4471988" y="4918076"/>
            <a:ext cx="1678924" cy="1438274"/>
          </a:xfrm>
          <a:prstGeom prst="wedgeRoundRectCallout">
            <a:avLst>
              <a:gd name="adj1" fmla="val 59981"/>
              <a:gd name="adj2" fmla="val -56806"/>
              <a:gd name="adj3" fmla="val 16667"/>
            </a:avLst>
          </a:prstGeom>
          <a:solidFill>
            <a:srgbClr val="DED4B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a:lstStyle>
            <a:lvl1pPr algn="ctr">
              <a:spcBef>
                <a:spcPct val="20000"/>
              </a:spcBef>
              <a:buClr>
                <a:schemeClr val="accent2"/>
              </a:buCl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zh-CN" sz="1400" dirty="0">
                <a:latin typeface="Arial" panose="020B0604020202020204" pitchFamily="34" charset="0"/>
                <a:ea typeface="宋体" panose="02010600030101010101" pitchFamily="2" charset="-122"/>
              </a:rPr>
              <a:t>Defines which primitive operations and services the lower layer makes available to the upper one.</a:t>
            </a:r>
            <a:endParaRPr lang="zh-CN" altLang="en-US" sz="1400" dirty="0">
              <a:latin typeface="Arial" panose="020B0604020202020204" pitchFamily="34" charset="0"/>
              <a:ea typeface="宋体" panose="02010600030101010101" pitchFamily="2" charset="-122"/>
            </a:endParaRPr>
          </a:p>
        </p:txBody>
      </p:sp>
      <p:sp>
        <p:nvSpPr>
          <p:cNvPr id="12" name="AutoShape 1034">
            <a:extLst>
              <a:ext uri="{FF2B5EF4-FFF2-40B4-BE49-F238E27FC236}">
                <a16:creationId xmlns:a16="http://schemas.microsoft.com/office/drawing/2014/main" id="{846B9A10-5BD7-48AD-9C62-686869BCFE31}"/>
              </a:ext>
            </a:extLst>
          </p:cNvPr>
          <p:cNvSpPr>
            <a:spLocks noChangeArrowheads="1"/>
          </p:cNvSpPr>
          <p:nvPr/>
        </p:nvSpPr>
        <p:spPr bwMode="auto">
          <a:xfrm>
            <a:off x="10495857" y="3699909"/>
            <a:ext cx="1420813" cy="1055608"/>
          </a:xfrm>
          <a:prstGeom prst="flowChartAlternateProcess">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nchor="ctr">
            <a:spAutoFit/>
          </a:bodyPr>
          <a:lstStyle>
            <a:lvl1pPr algn="ctr">
              <a:spcBef>
                <a:spcPct val="20000"/>
              </a:spcBef>
              <a:buClr>
                <a:schemeClr val="accent2"/>
              </a:buCl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zh-CN" sz="1400" dirty="0">
                <a:latin typeface="Arial" panose="020B0604020202020204" pitchFamily="34" charset="0"/>
                <a:ea typeface="宋体" panose="02010600030101010101" pitchFamily="2" charset="-122"/>
              </a:rPr>
              <a:t>Network Architecture: a set of layers and protocols.</a:t>
            </a:r>
            <a:endParaRPr lang="zh-CN" altLang="en-US" sz="1400" dirty="0">
              <a:latin typeface="Arial" panose="020B0604020202020204" pitchFamily="34" charset="0"/>
              <a:ea typeface="宋体" panose="02010600030101010101" pitchFamily="2" charset="-122"/>
            </a:endParaRPr>
          </a:p>
        </p:txBody>
      </p:sp>
      <p:sp>
        <p:nvSpPr>
          <p:cNvPr id="13" name="Rectangle 3">
            <a:extLst>
              <a:ext uri="{FF2B5EF4-FFF2-40B4-BE49-F238E27FC236}">
                <a16:creationId xmlns:a16="http://schemas.microsoft.com/office/drawing/2014/main" id="{F49245D1-1090-4D44-B8CE-B2901E1F1ACB}"/>
              </a:ext>
            </a:extLst>
          </p:cNvPr>
          <p:cNvSpPr txBox="1">
            <a:spLocks noChangeArrowheads="1"/>
          </p:cNvSpPr>
          <p:nvPr/>
        </p:nvSpPr>
        <p:spPr>
          <a:xfrm>
            <a:off x="6657975" y="6119812"/>
            <a:ext cx="3476625" cy="515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a:ea typeface="宋体" panose="02010600030101010101" pitchFamily="2" charset="-122"/>
              </a:rPr>
              <a:t>Layers, protocols, and interfaces.</a:t>
            </a:r>
            <a:endParaRPr lang="en-US" altLang="zh-CN" sz="1800" dirty="0">
              <a:ea typeface="宋体" panose="02010600030101010101" pitchFamily="2" charset="-122"/>
            </a:endParaRPr>
          </a:p>
        </p:txBody>
      </p:sp>
    </p:spTree>
    <p:extLst>
      <p:ext uri="{BB962C8B-B14F-4D97-AF65-F5344CB8AC3E}">
        <p14:creationId xmlns:p14="http://schemas.microsoft.com/office/powerpoint/2010/main" val="3131888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741363" y="1052555"/>
            <a:ext cx="10515600" cy="1218911"/>
          </a:xfrm>
        </p:spPr>
        <p:txBody>
          <a:bodyPr/>
          <a:lstStyle/>
          <a:p>
            <a:r>
              <a:rPr lang="en-US" altLang="zh-CN" dirty="0">
                <a:ea typeface="宋体" panose="02010600030101010101" pitchFamily="2" charset="-122"/>
              </a:rPr>
              <a:t>Example: the philosopher-translator-secretary architecture</a:t>
            </a:r>
          </a:p>
          <a:p>
            <a:r>
              <a:rPr lang="en-US" altLang="zh-CN" dirty="0">
                <a:ea typeface="宋体" panose="02010600030101010101" pitchFamily="2" charset="-122"/>
              </a:rPr>
              <a:t>Each protocol at different layers serves a different purpose</a:t>
            </a:r>
          </a:p>
        </p:txBody>
      </p:sp>
      <p:sp>
        <p:nvSpPr>
          <p:cNvPr id="1126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pic>
        <p:nvPicPr>
          <p:cNvPr id="112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713" y="2190750"/>
            <a:ext cx="46609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4"/>
          <p:cNvSpPr txBox="1">
            <a:spLocks noChangeArrowheads="1"/>
          </p:cNvSpPr>
          <p:nvPr/>
        </p:nvSpPr>
        <p:spPr bwMode="auto">
          <a:xfrm>
            <a:off x="8329614" y="3576639"/>
            <a:ext cx="23383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kumimoji="1" lang="en-US" altLang="zh-TW" sz="2000" dirty="0">
                <a:solidFill>
                  <a:srgbClr val="0000FF"/>
                </a:solidFill>
                <a:latin typeface="Calibri" panose="020F0502020204030204" pitchFamily="34" charset="0"/>
                <a:ea typeface="新細明體"/>
                <a:cs typeface="新細明體"/>
              </a:rPr>
              <a:t>The common Dutch</a:t>
            </a:r>
          </a:p>
          <a:p>
            <a:pPr eaLnBrk="1" hangingPunct="1">
              <a:spcBef>
                <a:spcPct val="0"/>
              </a:spcBef>
              <a:buClrTx/>
              <a:buFontTx/>
              <a:buNone/>
            </a:pPr>
            <a:r>
              <a:rPr kumimoji="1" lang="en-US" altLang="zh-TW" sz="2000" dirty="0">
                <a:solidFill>
                  <a:srgbClr val="0000FF"/>
                </a:solidFill>
                <a:latin typeface="Calibri" panose="020F0502020204030204" pitchFamily="34" charset="0"/>
                <a:ea typeface="新細明體"/>
                <a:cs typeface="新細明體"/>
              </a:rPr>
              <a:t>can be replaced with another</a:t>
            </a:r>
            <a:r>
              <a:rPr kumimoji="1" lang="en-US" altLang="zh-CN" sz="2000" dirty="0">
                <a:solidFill>
                  <a:srgbClr val="0000FF"/>
                </a:solidFill>
                <a:latin typeface="Calibri" panose="020F0502020204030204" pitchFamily="34" charset="0"/>
                <a:ea typeface="新細明體"/>
                <a:cs typeface="新細明體"/>
              </a:rPr>
              <a:t> language</a:t>
            </a:r>
            <a:r>
              <a:rPr kumimoji="1" lang="en-US" altLang="zh-TW" sz="2000" dirty="0">
                <a:solidFill>
                  <a:srgbClr val="0000FF"/>
                </a:solidFill>
                <a:latin typeface="Calibri" panose="020F0502020204030204" pitchFamily="34" charset="0"/>
                <a:ea typeface="新細明體"/>
                <a:cs typeface="新細明體"/>
              </a:rPr>
              <a:t>.</a:t>
            </a:r>
          </a:p>
        </p:txBody>
      </p:sp>
      <p:sp>
        <p:nvSpPr>
          <p:cNvPr id="11271" name="Text Box 5"/>
          <p:cNvSpPr txBox="1">
            <a:spLocks noChangeArrowheads="1"/>
          </p:cNvSpPr>
          <p:nvPr/>
        </p:nvSpPr>
        <p:spPr bwMode="auto">
          <a:xfrm>
            <a:off x="8404226" y="5208589"/>
            <a:ext cx="2189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kumimoji="1" lang="en-US" altLang="zh-TW" sz="2000">
                <a:solidFill>
                  <a:srgbClr val="0000FF"/>
                </a:solidFill>
                <a:latin typeface="Calibri" panose="020F0502020204030204" pitchFamily="34" charset="0"/>
                <a:ea typeface="新細明體"/>
                <a:cs typeface="新細明體"/>
              </a:rPr>
              <a:t>Email can be used</a:t>
            </a:r>
          </a:p>
          <a:p>
            <a:pPr eaLnBrk="1" hangingPunct="1">
              <a:spcBef>
                <a:spcPct val="0"/>
              </a:spcBef>
              <a:buClrTx/>
              <a:buFontTx/>
              <a:buNone/>
            </a:pPr>
            <a:r>
              <a:rPr kumimoji="1" lang="en-US" altLang="zh-TW" sz="2000">
                <a:solidFill>
                  <a:srgbClr val="0000FF"/>
                </a:solidFill>
                <a:latin typeface="Calibri" panose="020F0502020204030204" pitchFamily="34" charset="0"/>
                <a:ea typeface="新細明體"/>
                <a:cs typeface="新細明體"/>
              </a:rPr>
              <a:t>instead of fax.</a:t>
            </a:r>
          </a:p>
        </p:txBody>
      </p:sp>
      <p:sp>
        <p:nvSpPr>
          <p:cNvPr id="2" name="矩形 1">
            <a:extLst>
              <a:ext uri="{FF2B5EF4-FFF2-40B4-BE49-F238E27FC236}">
                <a16:creationId xmlns:a16="http://schemas.microsoft.com/office/drawing/2014/main" id="{3D0A5AF5-422B-40DE-A20E-4A894C7850F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Protocol Layers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4308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4"/>
          <p:cNvSpPr>
            <a:spLocks noGrp="1"/>
          </p:cNvSpPr>
          <p:nvPr>
            <p:ph type="ctrTitle"/>
          </p:nvPr>
        </p:nvSpPr>
        <p:spPr>
          <a:xfrm>
            <a:off x="774970" y="1128105"/>
            <a:ext cx="10642060" cy="1655762"/>
          </a:xfrm>
        </p:spPr>
        <p:txBody>
          <a:bodyPr>
            <a:normAutofit/>
          </a:bodyPr>
          <a:lstStyle/>
          <a:p>
            <a:r>
              <a:rPr lang="en-US" altLang="zh-CN" sz="4400" dirty="0">
                <a:ea typeface="宋体" panose="02010600030101010101" pitchFamily="2" charset="-122"/>
              </a:rPr>
              <a:t>Question: What are the differences between various communication networks?</a:t>
            </a:r>
            <a:endParaRPr lang="zh-CN" altLang="en-US" sz="4400" dirty="0">
              <a:ea typeface="宋体" panose="02010600030101010101" pitchFamily="2" charset="-122"/>
            </a:endParaRPr>
          </a:p>
        </p:txBody>
      </p:sp>
      <p:sp>
        <p:nvSpPr>
          <p:cNvPr id="6" name="副标题 5"/>
          <p:cNvSpPr>
            <a:spLocks noGrp="1"/>
          </p:cNvSpPr>
          <p:nvPr>
            <p:ph type="subTitle" idx="1"/>
          </p:nvPr>
        </p:nvSpPr>
        <p:spPr>
          <a:xfrm>
            <a:off x="1436451" y="3319936"/>
            <a:ext cx="9144000" cy="1655762"/>
          </a:xfrm>
        </p:spPr>
        <p:txBody>
          <a:bodyPr/>
          <a:lstStyle/>
          <a:p>
            <a:r>
              <a:rPr lang="en-US" altLang="zh-CN" dirty="0">
                <a:ea typeface="宋体" panose="02010600030101010101" pitchFamily="2" charset="-122"/>
              </a:rPr>
              <a:t>At first glance: </a:t>
            </a:r>
            <a:r>
              <a:rPr lang="en-US" altLang="zh-CN" b="1" i="1" dirty="0">
                <a:solidFill>
                  <a:srgbClr val="0000FF"/>
                </a:solidFill>
                <a:ea typeface="宋体" panose="02010600030101010101" pitchFamily="2" charset="-122"/>
              </a:rPr>
              <a:t>Terminals</a:t>
            </a:r>
            <a:r>
              <a:rPr lang="en-US" altLang="zh-CN" dirty="0">
                <a:solidFill>
                  <a:srgbClr val="0000FF"/>
                </a:solidFill>
                <a:ea typeface="宋体" panose="02010600030101010101" pitchFamily="2" charset="-122"/>
              </a:rPr>
              <a:t> </a:t>
            </a:r>
            <a:r>
              <a:rPr lang="en-US" altLang="zh-CN" dirty="0">
                <a:ea typeface="宋体" panose="02010600030101010101" pitchFamily="2" charset="-122"/>
              </a:rPr>
              <a:t>in the network.</a:t>
            </a:r>
          </a:p>
          <a:p>
            <a:r>
              <a:rPr lang="en-US" altLang="zh-CN" dirty="0">
                <a:ea typeface="宋体" panose="02010600030101010101" pitchFamily="2" charset="-122"/>
              </a:rPr>
              <a:t>More technically: </a:t>
            </a:r>
            <a:r>
              <a:rPr lang="en-US" altLang="zh-CN" b="1" i="1" dirty="0">
                <a:solidFill>
                  <a:srgbClr val="0000FF"/>
                </a:solidFill>
                <a:ea typeface="宋体" panose="02010600030101010101" pitchFamily="2" charset="-122"/>
              </a:rPr>
              <a:t>Services</a:t>
            </a:r>
            <a:r>
              <a:rPr lang="en-US" altLang="zh-CN" dirty="0">
                <a:ea typeface="宋体" panose="02010600030101010101" pitchFamily="2" charset="-122"/>
              </a:rPr>
              <a:t> they provide.</a:t>
            </a:r>
            <a:endParaRPr lang="zh-CN" altLang="en-US" dirty="0">
              <a:ea typeface="宋体" panose="02010600030101010101" pitchFamily="2" charset="-122"/>
            </a:endParaRPr>
          </a:p>
        </p:txBody>
      </p:sp>
      <p:sp>
        <p:nvSpPr>
          <p:cNvPr id="7172" name="页脚占位符 3"/>
          <p:cNvSpPr>
            <a:spLocks noGrp="1"/>
          </p:cNvSpPr>
          <p:nvPr>
            <p:ph type="ftr" sz="quarter" idx="3"/>
          </p:nvPr>
        </p:nvSpPr>
        <p:spPr bwMode="auto">
          <a:xfrm>
            <a:off x="0" y="6553200"/>
            <a:ext cx="9144000" cy="3048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800" i="1" kern="1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fontAlgn="base">
              <a:spcBef>
                <a:spcPct val="0"/>
              </a:spcBef>
              <a:spcAft>
                <a:spcPct val="0"/>
              </a:spcAft>
              <a:buClrTx/>
              <a:buFontTx/>
              <a:buNone/>
            </a:pPr>
            <a:r>
              <a:rPr lang="en-US" altLang="zh-CN"/>
              <a:t>Computer Networks, Chapter 1 Introduction</a:t>
            </a:r>
            <a:endParaRPr lang="en-US" altLang="zh-CN" sz="800">
              <a:ea typeface="宋体" panose="02010600030101010101" pitchFamily="2" charset="-122"/>
            </a:endParaRPr>
          </a:p>
        </p:txBody>
      </p:sp>
      <p:sp>
        <p:nvSpPr>
          <p:cNvPr id="2" name="矩形 1">
            <a:extLst>
              <a:ext uri="{FF2B5EF4-FFF2-40B4-BE49-F238E27FC236}">
                <a16:creationId xmlns:a16="http://schemas.microsoft.com/office/drawing/2014/main" id="{51C4B355-9EEC-4FA0-BD87-291DB2A7DEC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Question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710190" y="1074499"/>
            <a:ext cx="10515600" cy="2054514"/>
          </a:xfrm>
        </p:spPr>
        <p:txBody>
          <a:bodyPr>
            <a:normAutofit fontScale="92500" lnSpcReduction="10000"/>
          </a:bodyPr>
          <a:lstStyle/>
          <a:p>
            <a:r>
              <a:rPr lang="zh-CN" altLang="en-US" sz="2000" dirty="0">
                <a:latin typeface="微软雅黑" panose="020B0503020204020204" pitchFamily="34" charset="-122"/>
                <a:ea typeface="微软雅黑" panose="020B0503020204020204" pitchFamily="34" charset="-122"/>
              </a:rPr>
              <a:t>层次化方法在其他领域的应用：邮政特快专递模型</a:t>
            </a:r>
          </a:p>
          <a:p>
            <a:r>
              <a:rPr lang="zh-CN" altLang="en-US" sz="2000" dirty="0">
                <a:latin typeface="微软雅黑" panose="020B0503020204020204" pitchFamily="34" charset="-122"/>
                <a:ea typeface="微软雅黑" panose="020B0503020204020204" pitchFamily="34" charset="-122"/>
              </a:rPr>
              <a:t>分层的好处：</a:t>
            </a:r>
            <a:endParaRPr lang="en-US" altLang="zh-CN" sz="20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每一层不需要知道下一层是如何实现的，只需知道层间的接口和所提供的服务</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当某一层协议发生改变时不影响上下层协议；</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结构上分开，各层可采用最合适的技术；</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易于实现和维护；</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促进标准化</a:t>
            </a:r>
            <a:endParaRPr lang="en-US" altLang="zh-CN" sz="1600" dirty="0">
              <a:latin typeface="微软雅黑" panose="020B0503020204020204" pitchFamily="34" charset="-122"/>
              <a:ea typeface="微软雅黑" panose="020B0503020204020204" pitchFamily="34" charset="-122"/>
            </a:endParaRPr>
          </a:p>
        </p:txBody>
      </p:sp>
      <p:sp>
        <p:nvSpPr>
          <p:cNvPr id="1126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3D0A5AF5-422B-40DE-A20E-4A894C7850F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Protocol Layers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E2D2509-2FE3-4725-9F87-08C65AB97F4D}"/>
              </a:ext>
            </a:extLst>
          </p:cNvPr>
          <p:cNvPicPr>
            <a:picLocks noChangeAspect="1"/>
          </p:cNvPicPr>
          <p:nvPr/>
        </p:nvPicPr>
        <p:blipFill>
          <a:blip r:embed="rId2"/>
          <a:stretch>
            <a:fillRect/>
          </a:stretch>
        </p:blipFill>
        <p:spPr>
          <a:xfrm>
            <a:off x="2493817" y="3129013"/>
            <a:ext cx="6353851" cy="3136924"/>
          </a:xfrm>
          <a:prstGeom prst="rect">
            <a:avLst/>
          </a:prstGeom>
        </p:spPr>
      </p:pic>
    </p:spTree>
    <p:extLst>
      <p:ext uri="{BB962C8B-B14F-4D97-AF65-F5344CB8AC3E}">
        <p14:creationId xmlns:p14="http://schemas.microsoft.com/office/powerpoint/2010/main" val="272960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526906" y="1046748"/>
            <a:ext cx="10976263" cy="1089743"/>
          </a:xfrm>
        </p:spPr>
        <p:txBody>
          <a:bodyPr>
            <a:normAutofit fontScale="85000" lnSpcReduction="20000"/>
          </a:bodyPr>
          <a:lstStyle/>
          <a:p>
            <a:r>
              <a:rPr lang="en-US" altLang="zh-CN" dirty="0">
                <a:ea typeface="宋体" panose="02010600030101010101" pitchFamily="2" charset="-122"/>
              </a:rPr>
              <a:t>Each lower layer adds its own </a:t>
            </a:r>
            <a:r>
              <a:rPr lang="en-US" altLang="zh-CN" u="sng" dirty="0">
                <a:ea typeface="宋体" panose="02010600030101010101" pitchFamily="2" charset="-122"/>
              </a:rPr>
              <a:t>header</a:t>
            </a:r>
            <a:r>
              <a:rPr lang="en-US" altLang="zh-CN" dirty="0">
                <a:ea typeface="宋体" panose="02010600030101010101" pitchFamily="2" charset="-122"/>
              </a:rPr>
              <a:t> (with control information) to the message to transmit and removes it on receive</a:t>
            </a:r>
          </a:p>
          <a:p>
            <a:r>
              <a:rPr lang="en-US" altLang="zh-CN" dirty="0"/>
              <a:t>Layers may also split and join messages, etc.</a:t>
            </a:r>
          </a:p>
          <a:p>
            <a:endParaRPr lang="en-US" altLang="zh-CN" dirty="0">
              <a:ea typeface="宋体" panose="02010600030101010101" pitchFamily="2" charset="-122"/>
            </a:endParaRPr>
          </a:p>
        </p:txBody>
      </p:sp>
      <p:sp>
        <p:nvSpPr>
          <p:cNvPr id="12292"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pic>
        <p:nvPicPr>
          <p:cNvPr id="122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760" y="2261756"/>
            <a:ext cx="588645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7"/>
          <p:cNvSpPr>
            <a:spLocks noChangeArrowheads="1"/>
          </p:cNvSpPr>
          <p:nvPr/>
        </p:nvSpPr>
        <p:spPr bwMode="auto">
          <a:xfrm>
            <a:off x="8255000" y="2385583"/>
            <a:ext cx="2332038" cy="638175"/>
          </a:xfrm>
          <a:prstGeom prst="wedgeRectCallout">
            <a:avLst>
              <a:gd name="adj1" fmla="val -111833"/>
              <a:gd name="adj2" fmla="val 6493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zh-CN" altLang="en-US" sz="1800" b="1" dirty="0">
                <a:solidFill>
                  <a:schemeClr val="bg1"/>
                </a:solidFill>
                <a:latin typeface="黑体" panose="02010609060101010101" pitchFamily="49" charset="-122"/>
                <a:ea typeface="黑体" panose="02010609060101010101" pitchFamily="49" charset="-122"/>
              </a:rPr>
              <a:t>水平通信</a:t>
            </a:r>
            <a:r>
              <a:rPr lang="en-US" altLang="zh-CN" sz="1800" b="1" dirty="0">
                <a:solidFill>
                  <a:schemeClr val="bg1"/>
                </a:solidFill>
                <a:latin typeface="黑体" panose="02010609060101010101" pitchFamily="49" charset="-122"/>
                <a:ea typeface="黑体" panose="02010609060101010101" pitchFamily="49" charset="-122"/>
              </a:rPr>
              <a:t>/</a:t>
            </a:r>
            <a:r>
              <a:rPr lang="zh-CN" altLang="en-US" sz="1800" b="1" dirty="0">
                <a:solidFill>
                  <a:schemeClr val="bg1"/>
                </a:solidFill>
                <a:latin typeface="黑体" panose="02010609060101010101" pitchFamily="49" charset="-122"/>
                <a:ea typeface="黑体" panose="02010609060101010101" pitchFamily="49" charset="-122"/>
              </a:rPr>
              <a:t>虚拟通信：对等实体进行的通信</a:t>
            </a:r>
          </a:p>
        </p:txBody>
      </p:sp>
      <p:sp>
        <p:nvSpPr>
          <p:cNvPr id="8" name="AutoShape 7"/>
          <p:cNvSpPr>
            <a:spLocks noChangeArrowheads="1"/>
          </p:cNvSpPr>
          <p:nvPr/>
        </p:nvSpPr>
        <p:spPr bwMode="auto">
          <a:xfrm>
            <a:off x="8255000" y="4784296"/>
            <a:ext cx="2332038" cy="636587"/>
          </a:xfrm>
          <a:prstGeom prst="wedgeRectCallout">
            <a:avLst>
              <a:gd name="adj1" fmla="val -63694"/>
              <a:gd name="adj2" fmla="val -1496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zh-CN" altLang="en-US" sz="1800" b="1">
                <a:solidFill>
                  <a:schemeClr val="bg1"/>
                </a:solidFill>
                <a:latin typeface="黑体" panose="02010609060101010101" pitchFamily="49" charset="-122"/>
                <a:ea typeface="黑体" panose="02010609060101010101" pitchFamily="49" charset="-122"/>
              </a:rPr>
              <a:t>垂直通信</a:t>
            </a:r>
            <a:r>
              <a:rPr lang="en-US" altLang="zh-CN" sz="1800" b="1">
                <a:solidFill>
                  <a:schemeClr val="bg1"/>
                </a:solidFill>
                <a:latin typeface="黑体" panose="02010609060101010101" pitchFamily="49" charset="-122"/>
                <a:ea typeface="黑体" panose="02010609060101010101" pitchFamily="49" charset="-122"/>
              </a:rPr>
              <a:t>/</a:t>
            </a:r>
            <a:r>
              <a:rPr lang="zh-CN" altLang="en-US" sz="1800" b="1">
                <a:solidFill>
                  <a:schemeClr val="bg1"/>
                </a:solidFill>
                <a:latin typeface="黑体" panose="02010609060101010101" pitchFamily="49" charset="-122"/>
                <a:ea typeface="黑体" panose="02010609060101010101" pitchFamily="49" charset="-122"/>
              </a:rPr>
              <a:t>实际通信：相邻层进行的通信</a:t>
            </a:r>
          </a:p>
        </p:txBody>
      </p:sp>
      <p:sp>
        <p:nvSpPr>
          <p:cNvPr id="12296" name="矩形 1"/>
          <p:cNvSpPr>
            <a:spLocks noChangeArrowheads="1"/>
          </p:cNvSpPr>
          <p:nvPr/>
        </p:nvSpPr>
        <p:spPr bwMode="auto">
          <a:xfrm>
            <a:off x="195847" y="4843462"/>
            <a:ext cx="30209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dirty="0">
                <a:solidFill>
                  <a:srgbClr val="0000FF"/>
                </a:solidFill>
                <a:ea typeface="宋体" panose="02010600030101010101" pitchFamily="2" charset="-122"/>
              </a:rPr>
              <a:t>N</a:t>
            </a:r>
            <a:r>
              <a:rPr lang="zh-CN" altLang="en-US" sz="1600" dirty="0">
                <a:solidFill>
                  <a:srgbClr val="0000FF"/>
                </a:solidFill>
                <a:ea typeface="宋体" panose="02010600030101010101" pitchFamily="2" charset="-122"/>
              </a:rPr>
              <a:t>层的</a:t>
            </a:r>
            <a:r>
              <a:rPr lang="en-US" altLang="zh-CN" sz="1600" dirty="0">
                <a:solidFill>
                  <a:srgbClr val="0000FF"/>
                </a:solidFill>
                <a:ea typeface="宋体" panose="02010600030101010101" pitchFamily="2" charset="-122"/>
              </a:rPr>
              <a:t>PDU=N</a:t>
            </a:r>
            <a:r>
              <a:rPr lang="zh-CN" altLang="en-US" sz="1600" dirty="0">
                <a:solidFill>
                  <a:srgbClr val="0000FF"/>
                </a:solidFill>
                <a:ea typeface="宋体" panose="02010600030101010101" pitchFamily="2" charset="-122"/>
              </a:rPr>
              <a:t>层</a:t>
            </a:r>
            <a:r>
              <a:rPr lang="en-US" altLang="zh-CN" sz="1600" dirty="0">
                <a:solidFill>
                  <a:srgbClr val="0000FF"/>
                </a:solidFill>
                <a:ea typeface="宋体" panose="02010600030101010101" pitchFamily="2" charset="-122"/>
              </a:rPr>
              <a:t>PCI+N</a:t>
            </a:r>
            <a:r>
              <a:rPr lang="zh-CN" altLang="en-US" sz="1600" dirty="0">
                <a:solidFill>
                  <a:srgbClr val="0000FF"/>
                </a:solidFill>
                <a:ea typeface="宋体" panose="02010600030101010101" pitchFamily="2" charset="-122"/>
              </a:rPr>
              <a:t>层</a:t>
            </a:r>
            <a:r>
              <a:rPr lang="en-US" altLang="zh-CN" sz="1600" dirty="0">
                <a:solidFill>
                  <a:srgbClr val="0000FF"/>
                </a:solidFill>
                <a:ea typeface="宋体" panose="02010600030101010101" pitchFamily="2" charset="-122"/>
              </a:rPr>
              <a:t>SDU</a:t>
            </a:r>
          </a:p>
          <a:p>
            <a:pPr algn="ctr" eaLnBrk="1" hangingPunct="1">
              <a:spcBef>
                <a:spcPct val="0"/>
              </a:spcBef>
              <a:buClrTx/>
              <a:buFontTx/>
              <a:buNone/>
            </a:pPr>
            <a:r>
              <a:rPr lang="en-US" altLang="zh-CN" sz="1600" dirty="0">
                <a:solidFill>
                  <a:srgbClr val="0000FF"/>
                </a:solidFill>
                <a:ea typeface="宋体" panose="02010600030101010101" pitchFamily="2" charset="-122"/>
              </a:rPr>
              <a:t>N</a:t>
            </a:r>
            <a:r>
              <a:rPr lang="zh-CN" altLang="en-US" sz="1600" dirty="0">
                <a:solidFill>
                  <a:srgbClr val="0000FF"/>
                </a:solidFill>
                <a:ea typeface="宋体" panose="02010600030101010101" pitchFamily="2" charset="-122"/>
              </a:rPr>
              <a:t>层的</a:t>
            </a:r>
            <a:r>
              <a:rPr lang="en-US" altLang="zh-CN" sz="1600" dirty="0">
                <a:solidFill>
                  <a:srgbClr val="0000FF"/>
                </a:solidFill>
                <a:ea typeface="宋体" panose="02010600030101010101" pitchFamily="2" charset="-122"/>
              </a:rPr>
              <a:t>SDU=(N+1)</a:t>
            </a:r>
            <a:r>
              <a:rPr lang="zh-CN" altLang="en-US" sz="1600" dirty="0">
                <a:solidFill>
                  <a:srgbClr val="0000FF"/>
                </a:solidFill>
                <a:ea typeface="宋体" panose="02010600030101010101" pitchFamily="2" charset="-122"/>
              </a:rPr>
              <a:t>层的</a:t>
            </a:r>
            <a:r>
              <a:rPr lang="en-US" altLang="zh-CN" sz="1600" dirty="0">
                <a:solidFill>
                  <a:srgbClr val="0000FF"/>
                </a:solidFill>
                <a:ea typeface="宋体" panose="02010600030101010101" pitchFamily="2" charset="-122"/>
              </a:rPr>
              <a:t>PDU</a:t>
            </a:r>
          </a:p>
        </p:txBody>
      </p:sp>
      <p:sp>
        <p:nvSpPr>
          <p:cNvPr id="12297" name="矩形 2"/>
          <p:cNvSpPr>
            <a:spLocks noChangeArrowheads="1"/>
          </p:cNvSpPr>
          <p:nvPr/>
        </p:nvSpPr>
        <p:spPr bwMode="auto">
          <a:xfrm>
            <a:off x="696784" y="3774644"/>
            <a:ext cx="20964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zh-CN" altLang="en-US" sz="1600" dirty="0">
                <a:solidFill>
                  <a:srgbClr val="0000FF"/>
                </a:solidFill>
                <a:ea typeface="宋体" panose="02010600030101010101" pitchFamily="2" charset="-122"/>
              </a:rPr>
              <a:t>一个</a:t>
            </a:r>
            <a:r>
              <a:rPr lang="en-US" altLang="zh-CN" sz="1600" dirty="0">
                <a:solidFill>
                  <a:srgbClr val="0000FF"/>
                </a:solidFill>
                <a:ea typeface="宋体" panose="02010600030101010101" pitchFamily="2" charset="-122"/>
              </a:rPr>
              <a:t>SDU</a:t>
            </a:r>
            <a:r>
              <a:rPr lang="zh-CN" altLang="en-US" sz="1600" dirty="0">
                <a:solidFill>
                  <a:srgbClr val="0000FF"/>
                </a:solidFill>
                <a:ea typeface="宋体" panose="02010600030101010101" pitchFamily="2" charset="-122"/>
              </a:rPr>
              <a:t>可能要封装在多个</a:t>
            </a:r>
            <a:r>
              <a:rPr lang="en-US" altLang="zh-CN" sz="1600" dirty="0">
                <a:solidFill>
                  <a:srgbClr val="0000FF"/>
                </a:solidFill>
                <a:ea typeface="宋体" panose="02010600030101010101" pitchFamily="2" charset="-122"/>
              </a:rPr>
              <a:t>PDU</a:t>
            </a:r>
            <a:r>
              <a:rPr lang="zh-CN" altLang="en-US" sz="1600" dirty="0">
                <a:solidFill>
                  <a:srgbClr val="0000FF"/>
                </a:solidFill>
                <a:ea typeface="宋体" panose="02010600030101010101" pitchFamily="2" charset="-122"/>
              </a:rPr>
              <a:t>中传输</a:t>
            </a:r>
          </a:p>
        </p:txBody>
      </p:sp>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Protocol Layers (4)</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E04CC39-A47B-4503-9180-FF27644CA49A}"/>
              </a:ext>
            </a:extLst>
          </p:cNvPr>
          <p:cNvSpPr txBox="1"/>
          <p:nvPr/>
        </p:nvSpPr>
        <p:spPr>
          <a:xfrm>
            <a:off x="102541" y="5997572"/>
            <a:ext cx="4724496" cy="584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eaLnBrk="1" hangingPunct="1">
              <a:spcBef>
                <a:spcPct val="0"/>
              </a:spcBef>
            </a:pPr>
            <a:r>
              <a:rPr lang="en-US" altLang="zh-CN" sz="1600" dirty="0">
                <a:solidFill>
                  <a:srgbClr val="0000FF"/>
                </a:solidFill>
                <a:latin typeface="Arial" panose="020B0604020202020204" pitchFamily="34" charset="0"/>
                <a:ea typeface="宋体" panose="02010600030101010101" pitchFamily="2" charset="-122"/>
                <a:cs typeface="Arial" panose="020B0604020202020204" pitchFamily="34" charset="0"/>
              </a:rPr>
              <a:t>PDU</a:t>
            </a:r>
            <a:r>
              <a:rPr lang="zh-CN" altLang="zh-CN" sz="1600" dirty="0">
                <a:solidFill>
                  <a:srgbClr val="0000FF"/>
                </a:solidFill>
                <a:latin typeface="Arial" panose="020B0604020202020204" pitchFamily="34" charset="0"/>
                <a:ea typeface="宋体" panose="02010600030101010101" pitchFamily="2" charset="-122"/>
                <a:cs typeface="Arial" panose="020B0604020202020204" pitchFamily="34" charset="0"/>
              </a:rPr>
              <a:t>由上层的服务数据单元</a:t>
            </a:r>
            <a:r>
              <a:rPr lang="en-US" altLang="zh-CN" sz="1600" dirty="0">
                <a:solidFill>
                  <a:srgbClr val="0000FF"/>
                </a:solidFill>
                <a:latin typeface="Arial" panose="020B0604020202020204" pitchFamily="34" charset="0"/>
                <a:ea typeface="宋体" panose="02010600030101010101" pitchFamily="2" charset="-122"/>
                <a:cs typeface="Arial" panose="020B0604020202020204" pitchFamily="34" charset="0"/>
              </a:rPr>
              <a:t>SDU</a:t>
            </a:r>
            <a:r>
              <a:rPr lang="zh-CN" altLang="zh-CN" sz="1600" dirty="0">
                <a:solidFill>
                  <a:srgbClr val="0000FF"/>
                </a:solidFill>
                <a:latin typeface="Arial" panose="020B0604020202020204" pitchFamily="34" charset="0"/>
                <a:ea typeface="宋体" panose="02010600030101010101" pitchFamily="2" charset="-122"/>
                <a:cs typeface="Arial" panose="020B0604020202020204" pitchFamily="34" charset="0"/>
              </a:rPr>
              <a:t>或其分段</a:t>
            </a:r>
            <a:r>
              <a:rPr lang="zh-CN" altLang="en-US" sz="1600" dirty="0">
                <a:solidFill>
                  <a:srgbClr val="0000FF"/>
                </a:solidFill>
                <a:latin typeface="Arial" panose="020B0604020202020204" pitchFamily="34" charset="0"/>
                <a:ea typeface="宋体" panose="02010600030101010101" pitchFamily="2" charset="-122"/>
                <a:cs typeface="Arial" panose="020B0604020202020204" pitchFamily="34" charset="0"/>
              </a:rPr>
              <a:t>和协议控制信息</a:t>
            </a:r>
            <a:r>
              <a:rPr lang="en-US" altLang="zh-CN" sz="1600" dirty="0">
                <a:solidFill>
                  <a:srgbClr val="0000FF"/>
                </a:solidFill>
                <a:latin typeface="Arial" panose="020B0604020202020204" pitchFamily="34" charset="0"/>
                <a:ea typeface="宋体" panose="02010600030101010101" pitchFamily="2" charset="-122"/>
                <a:cs typeface="Arial" panose="020B0604020202020204" pitchFamily="34" charset="0"/>
              </a:rPr>
              <a:t>PCI</a:t>
            </a:r>
            <a:r>
              <a:rPr lang="zh-CN" altLang="en-US" sz="1600" dirty="0">
                <a:solidFill>
                  <a:srgbClr val="0000FF"/>
                </a:solidFill>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0000FF"/>
                </a:solidFill>
                <a:latin typeface="Arial" panose="020B0604020202020204" pitchFamily="34" charset="0"/>
                <a:ea typeface="宋体" panose="02010600030101010101" pitchFamily="2" charset="-122"/>
                <a:cs typeface="Arial" panose="020B0604020202020204" pitchFamily="34" charset="0"/>
              </a:rPr>
              <a:t>Protocol Control Information</a:t>
            </a:r>
            <a:r>
              <a:rPr lang="zh-CN" altLang="en-US" sz="1600" dirty="0">
                <a:solidFill>
                  <a:srgbClr val="0000FF"/>
                </a:solidFill>
                <a:latin typeface="Arial" panose="020B0604020202020204" pitchFamily="34" charset="0"/>
                <a:ea typeface="宋体" panose="02010600030101010101" pitchFamily="2" charset="-122"/>
                <a:cs typeface="Arial" panose="020B0604020202020204" pitchFamily="34" charset="0"/>
              </a:rPr>
              <a:t>）组成</a:t>
            </a:r>
          </a:p>
        </p:txBody>
      </p:sp>
      <p:sp>
        <p:nvSpPr>
          <p:cNvPr id="3" name="矩形 2">
            <a:extLst>
              <a:ext uri="{FF2B5EF4-FFF2-40B4-BE49-F238E27FC236}">
                <a16:creationId xmlns:a16="http://schemas.microsoft.com/office/drawing/2014/main" id="{FBBF4D9E-08F6-4F15-AF37-A2A1C8546985}"/>
              </a:ext>
            </a:extLst>
          </p:cNvPr>
          <p:cNvSpPr/>
          <p:nvPr/>
        </p:nvSpPr>
        <p:spPr>
          <a:xfrm>
            <a:off x="9103210" y="2136491"/>
            <a:ext cx="2915101" cy="3539430"/>
          </a:xfrm>
          <a:prstGeom prst="rect">
            <a:avLst/>
          </a:prstGeom>
        </p:spPr>
        <p:txBody>
          <a:bodyPr wrap="square">
            <a:spAutoFit/>
          </a:bodyPr>
          <a:lstStyle/>
          <a:p>
            <a:pPr marL="285750" indent="-285750">
              <a:spcBef>
                <a:spcPct val="0"/>
              </a:spcBef>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SDU</a:t>
            </a:r>
            <a:r>
              <a:rPr lang="zh-CN" altLang="en-US" sz="1400" dirty="0">
                <a:latin typeface="微软雅黑" panose="020B0503020204020204" pitchFamily="34" charset="-122"/>
                <a:ea typeface="微软雅黑" panose="020B0503020204020204" pitchFamily="34" charset="-122"/>
              </a:rPr>
              <a:t>即服务数据单元，是从高层协议来的信息单元传送到低层协议。</a:t>
            </a:r>
            <a:endParaRPr lang="en-US" altLang="zh-CN" sz="1400" dirty="0">
              <a:latin typeface="微软雅黑" panose="020B0503020204020204" pitchFamily="34" charset="-122"/>
              <a:ea typeface="微软雅黑" panose="020B0503020204020204" pitchFamily="34" charset="-122"/>
            </a:endParaRPr>
          </a:p>
          <a:p>
            <a:pPr marL="285750" indent="-285750">
              <a:spcBef>
                <a:spcPct val="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进入每个子层未被处理的数据称为服务数据单元</a:t>
            </a:r>
            <a:r>
              <a:rPr lang="en-US" altLang="zh-CN" sz="1400" dirty="0">
                <a:latin typeface="微软雅黑" panose="020B0503020204020204" pitchFamily="34" charset="-122"/>
                <a:ea typeface="微软雅黑" panose="020B0503020204020204" pitchFamily="34" charset="-122"/>
              </a:rPr>
              <a:t>(SDU)</a:t>
            </a:r>
            <a:r>
              <a:rPr lang="zh-CN" altLang="en-US" sz="1400" dirty="0">
                <a:latin typeface="微软雅黑" panose="020B0503020204020204" pitchFamily="34" charset="-122"/>
                <a:ea typeface="微软雅黑" panose="020B0503020204020204" pitchFamily="34" charset="-122"/>
              </a:rPr>
              <a:t>，经过子层处理后形成特定格式的数据被称为协议数据单元</a:t>
            </a:r>
            <a:r>
              <a:rPr lang="en-US" altLang="zh-CN" sz="1400" dirty="0">
                <a:latin typeface="微软雅黑" panose="020B0503020204020204" pitchFamily="34" charset="-122"/>
                <a:ea typeface="微软雅黑" panose="020B0503020204020204" pitchFamily="34" charset="-122"/>
              </a:rPr>
              <a:t>(PDU)</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spcBef>
                <a:spcPct val="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同时，本层形成的</a:t>
            </a:r>
            <a:r>
              <a:rPr lang="en-US" altLang="zh-CN" sz="1400" dirty="0">
                <a:latin typeface="微软雅黑" panose="020B0503020204020204" pitchFamily="34" charset="-122"/>
                <a:ea typeface="微软雅黑" panose="020B0503020204020204" pitchFamily="34" charset="-122"/>
              </a:rPr>
              <a:t>PDU</a:t>
            </a:r>
            <a:r>
              <a:rPr lang="zh-CN" altLang="en-US" sz="1400" dirty="0">
                <a:latin typeface="微软雅黑" panose="020B0503020204020204" pitchFamily="34" charset="-122"/>
                <a:ea typeface="微软雅黑" panose="020B0503020204020204" pitchFamily="34" charset="-122"/>
              </a:rPr>
              <a:t>即为下一层的</a:t>
            </a:r>
            <a:r>
              <a:rPr lang="en-US" altLang="zh-CN" sz="1400" dirty="0">
                <a:latin typeface="微软雅黑" panose="020B0503020204020204" pitchFamily="34" charset="-122"/>
                <a:ea typeface="微软雅黑" panose="020B0503020204020204" pitchFamily="34" charset="-122"/>
              </a:rPr>
              <a:t>SDU</a:t>
            </a:r>
            <a:r>
              <a:rPr lang="zh-CN" altLang="en-US" sz="1400" dirty="0">
                <a:latin typeface="微软雅黑" panose="020B0503020204020204" pitchFamily="34" charset="-122"/>
                <a:ea typeface="微软雅黑" panose="020B0503020204020204" pitchFamily="34" charset="-122"/>
              </a:rPr>
              <a:t>。即第</a:t>
            </a:r>
            <a:r>
              <a:rPr lang="en-US" altLang="zh-CN" sz="1400" dirty="0">
                <a:latin typeface="微软雅黑" panose="020B0503020204020204" pitchFamily="34" charset="-122"/>
                <a:ea typeface="微软雅黑" panose="020B0503020204020204" pitchFamily="34" charset="-122"/>
              </a:rPr>
              <a:t>N</a:t>
            </a:r>
            <a:r>
              <a:rPr lang="zh-CN" altLang="en-US" sz="1400" dirty="0">
                <a:latin typeface="微软雅黑" panose="020B0503020204020204" pitchFamily="34" charset="-122"/>
                <a:ea typeface="微软雅黑" panose="020B0503020204020204" pitchFamily="34" charset="-122"/>
              </a:rPr>
              <a:t>层服务数据单元</a:t>
            </a:r>
            <a:r>
              <a:rPr lang="en-US" altLang="zh-CN" sz="1400" dirty="0">
                <a:latin typeface="微软雅黑" panose="020B0503020204020204" pitchFamily="34" charset="-122"/>
                <a:ea typeface="微软雅黑" panose="020B0503020204020204" pitchFamily="34" charset="-122"/>
              </a:rPr>
              <a:t>SDU</a:t>
            </a:r>
            <a:r>
              <a:rPr lang="zh-CN" altLang="en-US" sz="1400" dirty="0">
                <a:latin typeface="微软雅黑" panose="020B0503020204020204" pitchFamily="34" charset="-122"/>
                <a:ea typeface="微软雅黑" panose="020B0503020204020204" pitchFamily="34" charset="-122"/>
              </a:rPr>
              <a:t>，和上一层的协议数据单元（</a:t>
            </a:r>
            <a:r>
              <a:rPr lang="en-US" altLang="zh-CN" sz="1400" dirty="0">
                <a:latin typeface="微软雅黑" panose="020B0503020204020204" pitchFamily="34" charset="-122"/>
                <a:ea typeface="微软雅黑" panose="020B0503020204020204" pitchFamily="34" charset="-122"/>
              </a:rPr>
              <a:t>PDU</a:t>
            </a:r>
            <a:r>
              <a:rPr lang="zh-CN" altLang="en-US" sz="1400" dirty="0">
                <a:latin typeface="微软雅黑" panose="020B0503020204020204" pitchFamily="34" charset="-122"/>
                <a:ea typeface="微软雅黑" panose="020B0503020204020204" pitchFamily="34" charset="-122"/>
              </a:rPr>
              <a:t>）是一一对应的。</a:t>
            </a:r>
            <a:endParaRPr lang="en-US" altLang="zh-CN" sz="1400" dirty="0">
              <a:latin typeface="微软雅黑" panose="020B0503020204020204" pitchFamily="34" charset="-122"/>
              <a:ea typeface="微软雅黑" panose="020B0503020204020204" pitchFamily="34" charset="-122"/>
            </a:endParaRPr>
          </a:p>
          <a:p>
            <a:pPr marL="285750" indent="-285750">
              <a:spcBef>
                <a:spcPct val="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根据协议数据单元的数据的不同，送到接收端的指定层。</a:t>
            </a:r>
            <a:endParaRPr lang="en-US" altLang="zh-CN" sz="1400" dirty="0">
              <a:latin typeface="微软雅黑" panose="020B0503020204020204" pitchFamily="34" charset="-122"/>
              <a:ea typeface="微软雅黑" panose="020B0503020204020204" pitchFamily="34" charset="-122"/>
            </a:endParaRPr>
          </a:p>
          <a:p>
            <a:pPr marL="285750" indent="-285750">
              <a:spcBef>
                <a:spcPct val="0"/>
              </a:spcBef>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PDU(N) = SDU(N - 1) </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SDU(N) = PDU(N + 1)</a:t>
            </a:r>
          </a:p>
        </p:txBody>
      </p:sp>
    </p:spTree>
    <p:extLst>
      <p:ext uri="{BB962C8B-B14F-4D97-AF65-F5344CB8AC3E}">
        <p14:creationId xmlns:p14="http://schemas.microsoft.com/office/powerpoint/2010/main" val="3482546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 presetClass="entr" presetSubtype="16"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box(in)">
                                      <p:cBhvr>
                                        <p:cTn id="9" dur="500"/>
                                        <p:tgtEl>
                                          <p:spTgt spid="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ox(i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cs typeface="+mn-cs"/>
              </a:rPr>
              <a:t>数据单元</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Data Unit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78E6DCD-1500-4B7D-BAC1-79238054BC20}"/>
              </a:ext>
            </a:extLst>
          </p:cNvPr>
          <p:cNvPicPr>
            <a:picLocks noChangeAspect="1"/>
          </p:cNvPicPr>
          <p:nvPr/>
        </p:nvPicPr>
        <p:blipFill>
          <a:blip r:embed="rId3"/>
          <a:stretch>
            <a:fillRect/>
          </a:stretch>
        </p:blipFill>
        <p:spPr>
          <a:xfrm>
            <a:off x="2142523" y="3152906"/>
            <a:ext cx="5685203" cy="2485171"/>
          </a:xfrm>
          <a:prstGeom prst="rect">
            <a:avLst/>
          </a:prstGeom>
        </p:spPr>
      </p:pic>
      <p:sp>
        <p:nvSpPr>
          <p:cNvPr id="6" name="文本框 5">
            <a:extLst>
              <a:ext uri="{FF2B5EF4-FFF2-40B4-BE49-F238E27FC236}">
                <a16:creationId xmlns:a16="http://schemas.microsoft.com/office/drawing/2014/main" id="{16E320E6-25A3-4D72-9EFD-158357CA8CEF}"/>
              </a:ext>
            </a:extLst>
          </p:cNvPr>
          <p:cNvSpPr txBox="1"/>
          <p:nvPr/>
        </p:nvSpPr>
        <p:spPr>
          <a:xfrm>
            <a:off x="4038600" y="5737655"/>
            <a:ext cx="162095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数据单元间关系</a:t>
            </a:r>
          </a:p>
        </p:txBody>
      </p:sp>
      <p:sp>
        <p:nvSpPr>
          <p:cNvPr id="9" name="文本框 8">
            <a:extLst>
              <a:ext uri="{FF2B5EF4-FFF2-40B4-BE49-F238E27FC236}">
                <a16:creationId xmlns:a16="http://schemas.microsoft.com/office/drawing/2014/main" id="{F0705926-7466-4457-95DA-2DE8CF8FF9AF}"/>
              </a:ext>
            </a:extLst>
          </p:cNvPr>
          <p:cNvSpPr txBox="1"/>
          <p:nvPr/>
        </p:nvSpPr>
        <p:spPr>
          <a:xfrm>
            <a:off x="540650" y="1068169"/>
            <a:ext cx="10847786" cy="1815882"/>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服务访问点</a:t>
            </a:r>
            <a:r>
              <a:rPr lang="en-US" altLang="zh-CN" sz="1600" dirty="0">
                <a:latin typeface="微软雅黑" panose="020B0503020204020204" pitchFamily="34" charset="-122"/>
                <a:ea typeface="微软雅黑" panose="020B0503020204020204" pitchFamily="34" charset="-122"/>
              </a:rPr>
              <a:t>SAP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Service Access Point</a:t>
            </a:r>
            <a:r>
              <a:rPr lang="zh-CN" altLang="en-US" sz="1600" dirty="0">
                <a:latin typeface="微软雅黑" panose="020B0503020204020204" pitchFamily="34" charset="-122"/>
                <a:ea typeface="微软雅黑" panose="020B0503020204020204" pitchFamily="34" charset="-122"/>
              </a:rPr>
              <a:t>）：任何层间服务是在接口的</a:t>
            </a:r>
            <a:r>
              <a:rPr lang="en-US" altLang="zh-CN" sz="1600" dirty="0">
                <a:latin typeface="微软雅黑" panose="020B0503020204020204" pitchFamily="34" charset="-122"/>
                <a:ea typeface="微软雅黑" panose="020B0503020204020204" pitchFamily="34" charset="-122"/>
              </a:rPr>
              <a:t>SAP</a:t>
            </a:r>
            <a:r>
              <a:rPr lang="zh-CN" altLang="en-US" sz="1600" dirty="0">
                <a:latin typeface="微软雅黑" panose="020B0503020204020204" pitchFamily="34" charset="-122"/>
                <a:ea typeface="微软雅黑" panose="020B0503020204020204" pitchFamily="34" charset="-122"/>
              </a:rPr>
              <a:t>上进行的；每个</a:t>
            </a:r>
            <a:r>
              <a:rPr lang="en-US" altLang="zh-CN" sz="1600" dirty="0">
                <a:latin typeface="微软雅黑" panose="020B0503020204020204" pitchFamily="34" charset="-122"/>
                <a:ea typeface="微软雅黑" panose="020B0503020204020204" pitchFamily="34" charset="-122"/>
              </a:rPr>
              <a:t>SAP</a:t>
            </a:r>
            <a:r>
              <a:rPr lang="zh-CN" altLang="en-US" sz="1600" dirty="0">
                <a:latin typeface="微软雅黑" panose="020B0503020204020204" pitchFamily="34" charset="-122"/>
                <a:ea typeface="微软雅黑" panose="020B0503020204020204" pitchFamily="34" charset="-122"/>
              </a:rPr>
              <a:t>有唯一的识别地址；每个层间接口可以有多个</a:t>
            </a:r>
            <a:r>
              <a:rPr lang="en-US" altLang="zh-CN" sz="1600" dirty="0">
                <a:latin typeface="微软雅黑" panose="020B0503020204020204" pitchFamily="34" charset="-122"/>
                <a:ea typeface="微软雅黑" panose="020B0503020204020204" pitchFamily="34" charset="-122"/>
              </a:rPr>
              <a:t>SAP</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数据单元：在网络中信息传送的单位。</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数据单元包括：</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协议数据单元 </a:t>
            </a:r>
            <a:r>
              <a:rPr lang="en-US" altLang="zh-CN" sz="1600" dirty="0">
                <a:latin typeface="微软雅黑" panose="020B0503020204020204" pitchFamily="34" charset="-122"/>
                <a:ea typeface="微软雅黑" panose="020B0503020204020204" pitchFamily="34" charset="-122"/>
              </a:rPr>
              <a:t>PDU</a:t>
            </a:r>
            <a:r>
              <a:rPr lang="zh-CN" altLang="en-US" sz="1600" dirty="0">
                <a:latin typeface="微软雅黑" panose="020B0503020204020204" pitchFamily="34" charset="-122"/>
                <a:ea typeface="微软雅黑" panose="020B0503020204020204" pitchFamily="34" charset="-122"/>
              </a:rPr>
              <a:t>：不同系统对等实体为实现该层协议所交换的信息单位。 </a:t>
            </a:r>
            <a:r>
              <a:rPr lang="en-US" altLang="zh-CN" sz="1600" dirty="0">
                <a:latin typeface="微软雅黑" panose="020B0503020204020204" pitchFamily="34" charset="-122"/>
                <a:ea typeface="微软雅黑" panose="020B0503020204020204" pitchFamily="34" charset="-122"/>
              </a:rPr>
              <a:t>PDU=PCI+SDU</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接口数据单元 </a:t>
            </a:r>
            <a:r>
              <a:rPr lang="en-US" altLang="zh-CN" sz="1600" dirty="0">
                <a:latin typeface="微软雅黑" panose="020B0503020204020204" pitchFamily="34" charset="-122"/>
                <a:ea typeface="微软雅黑" panose="020B0503020204020204" pitchFamily="34" charset="-122"/>
              </a:rPr>
              <a:t>IDU</a:t>
            </a:r>
            <a:r>
              <a:rPr lang="zh-CN" altLang="en-US" sz="1600" dirty="0">
                <a:latin typeface="微软雅黑" panose="020B0503020204020204" pitchFamily="34" charset="-122"/>
                <a:ea typeface="微软雅黑" panose="020B0503020204020204" pitchFamily="34" charset="-122"/>
              </a:rPr>
              <a:t>：在同一系统的相邻两层实体的一次交互中，经过层间接口的信息单元。 </a:t>
            </a:r>
            <a:r>
              <a:rPr lang="en-US" altLang="zh-CN" sz="1600" dirty="0">
                <a:latin typeface="微软雅黑" panose="020B0503020204020204" pitchFamily="34" charset="-122"/>
                <a:ea typeface="微软雅黑" panose="020B0503020204020204" pitchFamily="34" charset="-122"/>
              </a:rPr>
              <a:t>IDU=ICI+SDU</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服务数据单元 </a:t>
            </a:r>
            <a:r>
              <a:rPr lang="en-US" altLang="zh-CN" sz="1600" dirty="0">
                <a:latin typeface="微软雅黑" panose="020B0503020204020204" pitchFamily="34" charset="-122"/>
                <a:ea typeface="微软雅黑" panose="020B0503020204020204" pitchFamily="34" charset="-122"/>
              </a:rPr>
              <a:t>SDU</a:t>
            </a:r>
            <a:r>
              <a:rPr lang="zh-CN" altLang="en-US" sz="1600" dirty="0">
                <a:latin typeface="微软雅黑" panose="020B0503020204020204" pitchFamily="34" charset="-122"/>
                <a:ea typeface="微软雅黑" panose="020B0503020204020204" pitchFamily="34" charset="-122"/>
              </a:rPr>
              <a:t>：服务用户所要传递的逻辑数据单元。</a:t>
            </a:r>
          </a:p>
        </p:txBody>
      </p:sp>
      <p:sp>
        <p:nvSpPr>
          <p:cNvPr id="3" name="矩形 2">
            <a:extLst>
              <a:ext uri="{FF2B5EF4-FFF2-40B4-BE49-F238E27FC236}">
                <a16:creationId xmlns:a16="http://schemas.microsoft.com/office/drawing/2014/main" id="{ACE8CC8E-E648-4943-AA8C-974284FBFA7A}"/>
              </a:ext>
            </a:extLst>
          </p:cNvPr>
          <p:cNvSpPr/>
          <p:nvPr/>
        </p:nvSpPr>
        <p:spPr>
          <a:xfrm>
            <a:off x="8193195" y="3105834"/>
            <a:ext cx="3828292" cy="646331"/>
          </a:xfrm>
          <a:prstGeom prst="rect">
            <a:avLst/>
          </a:prstGeom>
        </p:spPr>
        <p:txBody>
          <a:bodyPr wrap="none">
            <a:spAutoFit/>
          </a:bodyPr>
          <a:lstStyle/>
          <a:p>
            <a:r>
              <a:rPr lang="en-US" altLang="zh-CN" dirty="0"/>
              <a:t>PCI</a:t>
            </a:r>
            <a:r>
              <a:rPr lang="zh-CN" altLang="en-US" dirty="0"/>
              <a:t>（</a:t>
            </a:r>
            <a:r>
              <a:rPr lang="en-US" altLang="zh-CN" dirty="0"/>
              <a:t>Protocol Control Information</a:t>
            </a:r>
            <a:r>
              <a:rPr lang="zh-CN" altLang="en-US" dirty="0"/>
              <a:t>）</a:t>
            </a:r>
            <a:endParaRPr lang="en-US" altLang="zh-CN" dirty="0"/>
          </a:p>
          <a:p>
            <a:r>
              <a:rPr lang="en-US" altLang="zh-CN" dirty="0"/>
              <a:t>ICI</a:t>
            </a:r>
            <a:r>
              <a:rPr lang="zh-CN" altLang="en-US" dirty="0"/>
              <a:t>（</a:t>
            </a:r>
            <a:r>
              <a:rPr lang="en-US" altLang="zh-CN" dirty="0"/>
              <a:t>Interface Control Information</a:t>
            </a:r>
            <a:r>
              <a:rPr lang="zh-CN" altLang="en-US" dirty="0"/>
              <a:t>）</a:t>
            </a:r>
            <a:endParaRPr lang="en-US" altLang="zh-CN" dirty="0"/>
          </a:p>
        </p:txBody>
      </p:sp>
    </p:spTree>
    <p:extLst>
      <p:ext uri="{BB962C8B-B14F-4D97-AF65-F5344CB8AC3E}">
        <p14:creationId xmlns:p14="http://schemas.microsoft.com/office/powerpoint/2010/main" val="1507749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 Protocol Stack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0765C473-5214-43E1-9EE0-AA08399DE8D8}"/>
              </a:ext>
            </a:extLst>
          </p:cNvPr>
          <p:cNvPicPr>
            <a:picLocks noChangeAspect="1"/>
          </p:cNvPicPr>
          <p:nvPr/>
        </p:nvPicPr>
        <p:blipFill>
          <a:blip r:embed="rId3"/>
          <a:stretch>
            <a:fillRect/>
          </a:stretch>
        </p:blipFill>
        <p:spPr>
          <a:xfrm>
            <a:off x="1520890" y="1380517"/>
            <a:ext cx="8707738" cy="4591486"/>
          </a:xfrm>
          <a:prstGeom prst="rect">
            <a:avLst/>
          </a:prstGeom>
        </p:spPr>
      </p:pic>
    </p:spTree>
    <p:extLst>
      <p:ext uri="{BB962C8B-B14F-4D97-AF65-F5344CB8AC3E}">
        <p14:creationId xmlns:p14="http://schemas.microsoft.com/office/powerpoint/2010/main" val="2953092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Merits &amp; Defects of </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Protocol Hierarchies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F71D953-B33A-4F7A-AC4A-8EF9BAA3580F}"/>
              </a:ext>
            </a:extLst>
          </p:cNvPr>
          <p:cNvSpPr txBox="1"/>
          <p:nvPr/>
        </p:nvSpPr>
        <p:spPr>
          <a:xfrm>
            <a:off x="722049" y="1384968"/>
            <a:ext cx="10623975" cy="4093428"/>
          </a:xfrm>
          <a:prstGeom prst="rect">
            <a:avLst/>
          </a:prstGeom>
          <a:noFill/>
        </p:spPr>
        <p:txBody>
          <a:bodyPr wrap="square">
            <a:spAutoFit/>
          </a:bodyPr>
          <a:lstStyle/>
          <a:p>
            <a:pPr marL="342900" indent="-342900" algn="l" latinLnBrk="0">
              <a:buFont typeface="Arial" panose="020B0604020202020204" pitchFamily="34" charset="0"/>
              <a:buChar char="•"/>
            </a:pPr>
            <a:r>
              <a:rPr lang="en-US" altLang="zh-CN" sz="2000" b="1" i="0" dirty="0">
                <a:solidFill>
                  <a:srgbClr val="000000"/>
                </a:solidFill>
                <a:effectLst/>
                <a:latin typeface="Arial" panose="020B0604020202020204" pitchFamily="34" charset="0"/>
                <a:ea typeface="微软雅黑" panose="020B0503020204020204" pitchFamily="34" charset="-122"/>
              </a:rPr>
              <a:t>Merit of Protocol Hierarchies</a:t>
            </a:r>
            <a:r>
              <a:rPr lang="en-US" altLang="zh-CN" sz="2000" b="1" dirty="0">
                <a:solidFill>
                  <a:srgbClr val="000000"/>
                </a:solidFill>
                <a:latin typeface="Arial" panose="020B0604020202020204" pitchFamily="34" charset="0"/>
                <a:ea typeface="微软雅黑" panose="020B0503020204020204" pitchFamily="34" charset="-122"/>
              </a:rPr>
              <a:t> </a:t>
            </a:r>
            <a:r>
              <a:rPr lang="en-US" altLang="zh-CN" sz="2000" b="1" i="0" dirty="0">
                <a:solidFill>
                  <a:srgbClr val="000000"/>
                </a:solidFill>
                <a:effectLst/>
                <a:latin typeface="Arial" panose="020B0604020202020204" pitchFamily="34" charset="0"/>
                <a:ea typeface="微软雅黑" panose="020B0503020204020204" pitchFamily="34" charset="-122"/>
              </a:rPr>
              <a:t>(</a:t>
            </a:r>
            <a:r>
              <a:rPr lang="zh-CN" altLang="en-US" sz="2000" b="1" i="0" dirty="0">
                <a:solidFill>
                  <a:srgbClr val="000000"/>
                </a:solidFill>
                <a:effectLst/>
                <a:latin typeface="Arial" panose="020B0604020202020204" pitchFamily="34" charset="0"/>
                <a:ea typeface="微软雅黑" panose="020B0503020204020204" pitchFamily="34" charset="-122"/>
              </a:rPr>
              <a:t>分层的优点</a:t>
            </a:r>
            <a:r>
              <a:rPr lang="en-US" altLang="zh-CN" sz="2000" b="1" i="0" dirty="0">
                <a:solidFill>
                  <a:srgbClr val="000000"/>
                </a:solidFill>
                <a:effectLst/>
                <a:latin typeface="Arial" panose="020B0604020202020204" pitchFamily="34" charset="0"/>
                <a:ea typeface="微软雅黑" panose="020B0503020204020204" pitchFamily="34" charset="-122"/>
              </a:rPr>
              <a:t>) </a:t>
            </a:r>
          </a:p>
          <a:p>
            <a:pPr marL="914400" lvl="1" indent="-457200">
              <a:buFont typeface="+mj-lt"/>
              <a:buAutoNum type="arabicPeriod"/>
            </a:pPr>
            <a:r>
              <a:rPr lang="en-US" altLang="zh-CN" sz="2000" b="0" i="0" dirty="0">
                <a:solidFill>
                  <a:srgbClr val="000000"/>
                </a:solidFill>
                <a:effectLst/>
                <a:latin typeface="Arial" panose="020B0604020202020204" pitchFamily="34" charset="0"/>
                <a:ea typeface="微软雅黑" panose="020B0503020204020204" pitchFamily="34" charset="-122"/>
              </a:rPr>
              <a:t>Independence of layers: These layers are relative independence.(</a:t>
            </a:r>
            <a:r>
              <a:rPr lang="zh-CN" altLang="en-US" sz="2000" b="0" i="0" dirty="0">
                <a:solidFill>
                  <a:srgbClr val="000000"/>
                </a:solidFill>
                <a:effectLst/>
                <a:latin typeface="Arial" panose="020B0604020202020204" pitchFamily="34" charset="0"/>
                <a:ea typeface="微软雅黑" panose="020B0503020204020204" pitchFamily="34" charset="-122"/>
              </a:rPr>
              <a:t>各层之间是相对独立的</a:t>
            </a:r>
            <a:r>
              <a:rPr lang="en-US" altLang="zh-CN" sz="2000" b="0" i="0" dirty="0">
                <a:solidFill>
                  <a:srgbClr val="000000"/>
                </a:solidFill>
                <a:effectLst/>
                <a:latin typeface="Arial" panose="020B0604020202020204" pitchFamily="34" charset="0"/>
                <a:ea typeface="微软雅黑" panose="020B0503020204020204" pitchFamily="34" charset="-122"/>
              </a:rPr>
              <a:t>) </a:t>
            </a:r>
          </a:p>
          <a:p>
            <a:pPr marL="914400" lvl="1" indent="-457200">
              <a:buFont typeface="+mj-lt"/>
              <a:buAutoNum type="arabicPeriod"/>
            </a:pPr>
            <a:r>
              <a:rPr lang="en-US" altLang="zh-CN" sz="2000" b="0" i="0" dirty="0">
                <a:solidFill>
                  <a:srgbClr val="000000"/>
                </a:solidFill>
                <a:effectLst/>
                <a:latin typeface="Arial" panose="020B0604020202020204" pitchFamily="34" charset="0"/>
                <a:ea typeface="微软雅黑" panose="020B0503020204020204" pitchFamily="34" charset="-122"/>
              </a:rPr>
              <a:t>If any layer is changed, other layers are not affected, so far </a:t>
            </a:r>
            <a:r>
              <a:rPr lang="zh-CN" altLang="en-US" sz="2000" b="0" i="0" dirty="0">
                <a:solidFill>
                  <a:srgbClr val="000000"/>
                </a:solidFill>
                <a:effectLst/>
                <a:latin typeface="Arial" panose="020B0604020202020204" pitchFamily="34" charset="0"/>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当某一层协议发生改变时不影响上下层协议</a:t>
            </a:r>
            <a:r>
              <a:rPr lang="zh-CN" altLang="en-US" sz="2000" b="0" i="0" dirty="0">
                <a:solidFill>
                  <a:srgbClr val="000000"/>
                </a:solidFill>
                <a:effectLst/>
                <a:latin typeface="Arial" panose="020B0604020202020204" pitchFamily="34" charset="0"/>
                <a:ea typeface="微软雅黑" panose="020B0503020204020204" pitchFamily="34" charset="-122"/>
              </a:rPr>
              <a:t>）</a:t>
            </a:r>
            <a:endParaRPr lang="en-US" altLang="zh-CN" sz="2000" b="0" i="0" dirty="0">
              <a:solidFill>
                <a:srgbClr val="000000"/>
              </a:solidFill>
              <a:effectLst/>
              <a:latin typeface="Arial" panose="020B0604020202020204" pitchFamily="34" charset="0"/>
              <a:ea typeface="微软雅黑" panose="020B0503020204020204" pitchFamily="34" charset="-122"/>
            </a:endParaRPr>
          </a:p>
          <a:p>
            <a:pPr marL="914400" lvl="1" indent="-457200">
              <a:buFont typeface="+mj-lt"/>
              <a:buAutoNum type="arabicPeriod"/>
            </a:pPr>
            <a:r>
              <a:rPr lang="en-US" altLang="zh-CN" sz="2000" b="0" i="0" dirty="0">
                <a:solidFill>
                  <a:srgbClr val="000000"/>
                </a:solidFill>
                <a:effectLst/>
                <a:latin typeface="Arial" panose="020B0604020202020204" pitchFamily="34" charset="0"/>
                <a:ea typeface="微软雅黑" panose="020B0503020204020204" pitchFamily="34" charset="-122"/>
              </a:rPr>
              <a:t>as not changing interface.  (</a:t>
            </a:r>
            <a:r>
              <a:rPr lang="zh-CN" altLang="en-US" sz="2000" b="0" i="0" dirty="0">
                <a:solidFill>
                  <a:srgbClr val="000000"/>
                </a:solidFill>
                <a:effectLst/>
                <a:latin typeface="Arial" panose="020B0604020202020204" pitchFamily="34" charset="0"/>
                <a:ea typeface="微软雅黑" panose="020B0503020204020204" pitchFamily="34" charset="-122"/>
              </a:rPr>
              <a:t>灵活性好</a:t>
            </a:r>
            <a:r>
              <a:rPr lang="en-US" altLang="zh-CN" sz="2000" b="0" i="0" dirty="0">
                <a:solidFill>
                  <a:srgbClr val="000000"/>
                </a:solidFill>
                <a:effectLst/>
                <a:latin typeface="Arial" panose="020B0604020202020204" pitchFamily="34" charset="0"/>
                <a:ea typeface="微软雅黑" panose="020B0503020204020204" pitchFamily="34" charset="-122"/>
              </a:rPr>
              <a:t>) </a:t>
            </a:r>
          </a:p>
          <a:p>
            <a:pPr marL="914400" lvl="1" indent="-457200">
              <a:buFont typeface="+mj-lt"/>
              <a:buAutoNum type="arabicPeriod"/>
            </a:pPr>
            <a:r>
              <a:rPr lang="en-US" altLang="zh-CN" sz="2000" b="0" i="0" dirty="0">
                <a:solidFill>
                  <a:srgbClr val="000000"/>
                </a:solidFill>
                <a:effectLst/>
                <a:latin typeface="Arial" panose="020B0604020202020204" pitchFamily="34" charset="0"/>
                <a:ea typeface="微软雅黑" panose="020B0503020204020204" pitchFamily="34" charset="-122"/>
              </a:rPr>
              <a:t>Each layer can be realized in right technology.(</a:t>
            </a:r>
            <a:r>
              <a:rPr lang="zh-CN" altLang="en-US" sz="2000" b="0" i="0" dirty="0">
                <a:solidFill>
                  <a:srgbClr val="000000"/>
                </a:solidFill>
                <a:effectLst/>
                <a:latin typeface="Arial" panose="020B0604020202020204" pitchFamily="34" charset="0"/>
                <a:ea typeface="微软雅黑" panose="020B0503020204020204" pitchFamily="34" charset="-122"/>
              </a:rPr>
              <a:t>结构上可以分割开</a:t>
            </a:r>
            <a:r>
              <a:rPr lang="en-US" altLang="zh-CN" sz="2000" b="0" i="0" dirty="0">
                <a:solidFill>
                  <a:srgbClr val="000000"/>
                </a:solidFill>
                <a:effectLst/>
                <a:latin typeface="Arial" panose="020B0604020202020204" pitchFamily="34" charset="0"/>
                <a:ea typeface="微软雅黑" panose="020B0503020204020204" pitchFamily="34" charset="-122"/>
              </a:rPr>
              <a:t>) </a:t>
            </a:r>
          </a:p>
          <a:p>
            <a:pPr marL="914400" lvl="1" indent="-457200">
              <a:buFont typeface="+mj-lt"/>
              <a:buAutoNum type="arabicPeriod"/>
            </a:pPr>
            <a:r>
              <a:rPr lang="en-US" altLang="zh-CN" sz="2000" b="0" i="0" dirty="0">
                <a:solidFill>
                  <a:srgbClr val="000000"/>
                </a:solidFill>
                <a:effectLst/>
                <a:latin typeface="Arial" panose="020B0604020202020204" pitchFamily="34" charset="0"/>
                <a:ea typeface="微软雅黑" panose="020B0503020204020204" pitchFamily="34" charset="-122"/>
              </a:rPr>
              <a:t>It is easy to realize and maintain. (</a:t>
            </a:r>
            <a:r>
              <a:rPr lang="zh-CN" altLang="en-US" sz="2000" b="0" i="0" dirty="0">
                <a:solidFill>
                  <a:srgbClr val="000000"/>
                </a:solidFill>
                <a:effectLst/>
                <a:latin typeface="Arial" panose="020B0604020202020204" pitchFamily="34" charset="0"/>
                <a:ea typeface="微软雅黑" panose="020B0503020204020204" pitchFamily="34" charset="-122"/>
              </a:rPr>
              <a:t>易于实现和维护</a:t>
            </a:r>
            <a:r>
              <a:rPr lang="en-US" altLang="zh-CN" sz="2000" b="0" i="0" dirty="0">
                <a:solidFill>
                  <a:srgbClr val="000000"/>
                </a:solidFill>
                <a:effectLst/>
                <a:latin typeface="Arial" panose="020B0604020202020204" pitchFamily="34" charset="0"/>
                <a:ea typeface="微软雅黑" panose="020B0503020204020204" pitchFamily="34" charset="-122"/>
              </a:rPr>
              <a:t>) </a:t>
            </a:r>
          </a:p>
          <a:p>
            <a:pPr marL="914400" lvl="1" indent="-457200">
              <a:buFont typeface="+mj-lt"/>
              <a:buAutoNum type="arabicPeriod"/>
            </a:pPr>
            <a:r>
              <a:rPr lang="en-US" altLang="zh-CN" sz="2000" b="0" i="0" dirty="0">
                <a:solidFill>
                  <a:srgbClr val="000000"/>
                </a:solidFill>
                <a:effectLst/>
                <a:latin typeface="Arial" panose="020B0604020202020204" pitchFamily="34" charset="0"/>
                <a:ea typeface="微软雅黑" panose="020B0503020204020204" pitchFamily="34" charset="-122"/>
              </a:rPr>
              <a:t>Standardization (</a:t>
            </a:r>
            <a:r>
              <a:rPr lang="zh-CN" altLang="en-US" sz="2000" b="0" i="0" dirty="0">
                <a:solidFill>
                  <a:srgbClr val="000000"/>
                </a:solidFill>
                <a:effectLst/>
                <a:latin typeface="Arial" panose="020B0604020202020204" pitchFamily="34" charset="0"/>
                <a:ea typeface="微软雅黑" panose="020B0503020204020204" pitchFamily="34" charset="-122"/>
              </a:rPr>
              <a:t>能促进标准化工作</a:t>
            </a:r>
            <a:r>
              <a:rPr lang="en-US" altLang="zh-CN" sz="2000" b="0" i="0" dirty="0">
                <a:solidFill>
                  <a:srgbClr val="000000"/>
                </a:solidFill>
                <a:effectLst/>
                <a:latin typeface="Arial" panose="020B0604020202020204" pitchFamily="34" charset="0"/>
                <a:ea typeface="微软雅黑" panose="020B0503020204020204" pitchFamily="34" charset="-122"/>
              </a:rPr>
              <a:t>)</a:t>
            </a:r>
          </a:p>
          <a:p>
            <a:pPr algn="l" latinLnBrk="0"/>
            <a:endParaRPr lang="en-US" altLang="zh-CN" sz="2000" dirty="0">
              <a:solidFill>
                <a:srgbClr val="000000"/>
              </a:solidFill>
              <a:latin typeface="Arial" panose="020B0604020202020204" pitchFamily="34" charset="0"/>
              <a:ea typeface="微软雅黑" panose="020B0503020204020204" pitchFamily="34" charset="-122"/>
            </a:endParaRPr>
          </a:p>
          <a:p>
            <a:pPr marL="342900" indent="-342900" algn="l" latinLnBrk="0">
              <a:buFont typeface="Arial" panose="020B0604020202020204" pitchFamily="34" charset="0"/>
              <a:buChar char="•"/>
            </a:pPr>
            <a:r>
              <a:rPr lang="en-US" altLang="zh-CN" sz="2000" b="1" i="0" dirty="0">
                <a:solidFill>
                  <a:srgbClr val="000000"/>
                </a:solidFill>
                <a:effectLst/>
                <a:latin typeface="Arial" panose="020B0604020202020204" pitchFamily="34" charset="0"/>
                <a:ea typeface="微软雅黑" panose="020B0503020204020204" pitchFamily="34" charset="-122"/>
              </a:rPr>
              <a:t>Defect of Protocol Hierarchies:(</a:t>
            </a:r>
            <a:r>
              <a:rPr lang="zh-CN" altLang="en-US" sz="2000" b="1" i="0" dirty="0">
                <a:solidFill>
                  <a:srgbClr val="000000"/>
                </a:solidFill>
                <a:effectLst/>
                <a:latin typeface="Arial" panose="020B0604020202020204" pitchFamily="34" charset="0"/>
                <a:ea typeface="微软雅黑" panose="020B0503020204020204" pitchFamily="34" charset="-122"/>
              </a:rPr>
              <a:t>分层的缺点</a:t>
            </a:r>
            <a:r>
              <a:rPr lang="en-US" altLang="zh-CN" sz="2000" b="1" i="0" dirty="0">
                <a:solidFill>
                  <a:srgbClr val="000000"/>
                </a:solidFill>
                <a:effectLst/>
                <a:latin typeface="Arial" panose="020B0604020202020204" pitchFamily="34" charset="0"/>
                <a:ea typeface="微软雅黑" panose="020B0503020204020204" pitchFamily="34" charset="-122"/>
              </a:rPr>
              <a:t>) </a:t>
            </a:r>
          </a:p>
          <a:p>
            <a:pPr marL="914400" lvl="1" indent="-457200">
              <a:buFont typeface="+mj-lt"/>
              <a:buAutoNum type="arabicPeriod"/>
            </a:pPr>
            <a:r>
              <a:rPr lang="en-US" altLang="zh-CN" sz="2000" b="0" i="0" dirty="0">
                <a:solidFill>
                  <a:srgbClr val="000000"/>
                </a:solidFill>
                <a:effectLst/>
                <a:latin typeface="Arial" panose="020B0604020202020204" pitchFamily="34" charset="0"/>
                <a:ea typeface="微软雅黑" panose="020B0503020204020204" pitchFamily="34" charset="-122"/>
              </a:rPr>
              <a:t>Some functions may be realized reduplicatively.(</a:t>
            </a:r>
            <a:r>
              <a:rPr lang="zh-CN" altLang="en-US" sz="2000" b="0" i="0" dirty="0">
                <a:solidFill>
                  <a:srgbClr val="000000"/>
                </a:solidFill>
                <a:effectLst/>
                <a:latin typeface="Arial" panose="020B0604020202020204" pitchFamily="34" charset="0"/>
                <a:ea typeface="微软雅黑" panose="020B0503020204020204" pitchFamily="34" charset="-122"/>
              </a:rPr>
              <a:t>功能重复实现，资源浪费</a:t>
            </a:r>
            <a:r>
              <a:rPr lang="en-US" altLang="zh-CN" sz="2000" b="0" i="0" dirty="0">
                <a:solidFill>
                  <a:srgbClr val="000000"/>
                </a:solidFill>
                <a:effectLst/>
                <a:latin typeface="Arial" panose="020B0604020202020204" pitchFamily="34" charset="0"/>
                <a:ea typeface="微软雅黑" panose="020B0503020204020204" pitchFamily="34" charset="-122"/>
              </a:rPr>
              <a:t>) </a:t>
            </a:r>
          </a:p>
          <a:p>
            <a:pPr marL="914400" lvl="1" indent="-457200">
              <a:buFont typeface="+mj-lt"/>
              <a:buAutoNum type="arabicPeriod"/>
            </a:pPr>
            <a:r>
              <a:rPr lang="en-US" altLang="zh-CN" sz="2000" b="0" i="0" dirty="0">
                <a:solidFill>
                  <a:srgbClr val="000000"/>
                </a:solidFill>
                <a:effectLst/>
                <a:latin typeface="Arial" panose="020B0604020202020204" pitchFamily="34" charset="0"/>
                <a:ea typeface="微软雅黑" panose="020B0503020204020204" pitchFamily="34" charset="-122"/>
              </a:rPr>
              <a:t>The number of layer is not certain.(</a:t>
            </a:r>
            <a:r>
              <a:rPr lang="zh-CN" altLang="en-US" sz="2000" b="0" i="0" dirty="0">
                <a:solidFill>
                  <a:srgbClr val="000000"/>
                </a:solidFill>
                <a:effectLst/>
                <a:latin typeface="Arial" panose="020B0604020202020204" pitchFamily="34" charset="0"/>
                <a:ea typeface="微软雅黑" panose="020B0503020204020204" pitchFamily="34" charset="-122"/>
              </a:rPr>
              <a:t>层次数难以确定</a:t>
            </a:r>
            <a:r>
              <a:rPr lang="en-US" altLang="zh-CN" sz="2000" b="0" i="0" dirty="0">
                <a:solidFill>
                  <a:srgbClr val="000000"/>
                </a:solidFill>
                <a:effectLst/>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4017526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14340" name="Content Placeholder 2"/>
          <p:cNvSpPr>
            <a:spLocks noGrp="1"/>
          </p:cNvSpPr>
          <p:nvPr>
            <p:ph idx="1"/>
          </p:nvPr>
        </p:nvSpPr>
        <p:spPr>
          <a:xfrm>
            <a:off x="671946" y="1177923"/>
            <a:ext cx="11111345" cy="4598987"/>
          </a:xfrm>
        </p:spPr>
        <p:txBody>
          <a:bodyPr/>
          <a:lstStyle/>
          <a:p>
            <a:pPr marL="685800" indent="-457200">
              <a:buFont typeface="Arial" panose="020B0604020202020204" pitchFamily="34" charset="0"/>
              <a:buChar char="•"/>
            </a:pPr>
            <a:r>
              <a:rPr lang="en-US" altLang="zh-CN" dirty="0">
                <a:ea typeface="宋体" panose="02010600030101010101" pitchFamily="2" charset="-122"/>
              </a:rPr>
              <a:t>Each layer solves a particular problem but must include mechanisms to address a set of recurring design issues</a:t>
            </a:r>
          </a:p>
        </p:txBody>
      </p:sp>
      <p:graphicFrame>
        <p:nvGraphicFramePr>
          <p:cNvPr id="5" name="Table 4"/>
          <p:cNvGraphicFramePr>
            <a:graphicFrameLocks noGrp="1"/>
          </p:cNvGraphicFramePr>
          <p:nvPr>
            <p:extLst>
              <p:ext uri="{D42A27DB-BD31-4B8C-83A1-F6EECF244321}">
                <p14:modId xmlns:p14="http://schemas.microsoft.com/office/powerpoint/2010/main" val="2710805672"/>
              </p:ext>
            </p:extLst>
          </p:nvPr>
        </p:nvGraphicFramePr>
        <p:xfrm>
          <a:off x="2257425" y="2460788"/>
          <a:ext cx="7677150" cy="2982913"/>
        </p:xfrm>
        <a:graphic>
          <a:graphicData uri="http://schemas.openxmlformats.org/drawingml/2006/table">
            <a:tbl>
              <a:tblPr/>
              <a:tblGrid>
                <a:gridCol w="2576513">
                  <a:extLst>
                    <a:ext uri="{9D8B030D-6E8A-4147-A177-3AD203B41FA5}">
                      <a16:colId xmlns:a16="http://schemas.microsoft.com/office/drawing/2014/main" val="20000"/>
                    </a:ext>
                  </a:extLst>
                </a:gridCol>
                <a:gridCol w="5100637">
                  <a:extLst>
                    <a:ext uri="{9D8B030D-6E8A-4147-A177-3AD203B41FA5}">
                      <a16:colId xmlns:a16="http://schemas.microsoft.com/office/drawing/2014/main" val="20001"/>
                    </a:ext>
                  </a:extLst>
                </a:gridCol>
              </a:tblGrid>
              <a:tr h="365760">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Issue</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Example mechanisms at different layers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Reliability despite failures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Codes for error detection/correction (§3.2, 3.3)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Routing around failures (§5.2)</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0">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Network growth             and evolution</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Addressing (§5.6) and naming (§7.1)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Protocol layering (§1.3)</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6913">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Allocation of resources like bandwidth </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Multiple access (§4.2)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Congestion control (§5.3, 6.3)</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0">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Security against various threats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Confidentiality of messages (§8.2, 8.6)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Authentication of communicating parties (§8.7)</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矩形 1">
            <a:extLst>
              <a:ext uri="{FF2B5EF4-FFF2-40B4-BE49-F238E27FC236}">
                <a16:creationId xmlns:a16="http://schemas.microsoft.com/office/drawing/2014/main" id="{74414208-8400-4D10-B607-3B86F94B4D0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Design Issues for the Layers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5805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531845" y="1143001"/>
            <a:ext cx="11420669" cy="1270517"/>
          </a:xfrm>
        </p:spPr>
        <p:txBody>
          <a:bodyPr>
            <a:normAutofit/>
          </a:bodyPr>
          <a:lstStyle/>
          <a:p>
            <a:r>
              <a:rPr lang="en-US" altLang="zh-CN" sz="2400" dirty="0">
                <a:ea typeface="宋体" panose="02010600030101010101" pitchFamily="2" charset="-122"/>
              </a:rPr>
              <a:t>Service provided by a layer may be kinds of either:</a:t>
            </a:r>
          </a:p>
          <a:p>
            <a:pPr lvl="1"/>
            <a:r>
              <a:rPr lang="en-US" altLang="zh-CN" sz="2000" dirty="0">
                <a:ea typeface="宋体" panose="02010600030101010101" pitchFamily="2" charset="-122"/>
              </a:rPr>
              <a:t>Connection-oriented, must be set up for ongoing use (and torn down after use), e.g., phone call</a:t>
            </a:r>
          </a:p>
          <a:p>
            <a:pPr lvl="1"/>
            <a:r>
              <a:rPr lang="en-US" altLang="zh-CN" sz="2000" dirty="0">
                <a:ea typeface="宋体" panose="02010600030101010101" pitchFamily="2" charset="-122"/>
              </a:rPr>
              <a:t>Connectionless, messages are handled separately, e.g., postal delivery</a:t>
            </a:r>
          </a:p>
        </p:txBody>
      </p:sp>
      <p:sp>
        <p:nvSpPr>
          <p:cNvPr id="1638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grpSp>
        <p:nvGrpSpPr>
          <p:cNvPr id="16389" name="Group 12"/>
          <p:cNvGrpSpPr>
            <a:grpSpLocks/>
          </p:cNvGrpSpPr>
          <p:nvPr/>
        </p:nvGrpSpPr>
        <p:grpSpPr bwMode="auto">
          <a:xfrm>
            <a:off x="4593868" y="2304139"/>
            <a:ext cx="5999486" cy="3044696"/>
            <a:chOff x="1762125" y="3114675"/>
            <a:chExt cx="5629275" cy="2847975"/>
          </a:xfrm>
        </p:grpSpPr>
        <p:pic>
          <p:nvPicPr>
            <p:cNvPr id="16391" name="Picture 2"/>
            <p:cNvPicPr>
              <a:picLocks noChangeAspect="1" noChangeArrowheads="1"/>
            </p:cNvPicPr>
            <p:nvPr/>
          </p:nvPicPr>
          <p:blipFill>
            <a:blip r:embed="rId3">
              <a:extLst>
                <a:ext uri="{28A0092B-C50C-407E-A947-70E740481C1C}">
                  <a14:useLocalDpi xmlns:a14="http://schemas.microsoft.com/office/drawing/2010/main" val="0"/>
                </a:ext>
              </a:extLst>
            </a:blip>
            <a:srcRect t="4855" r="3746" b="4395"/>
            <a:stretch>
              <a:fillRect/>
            </a:stretch>
          </p:blipFill>
          <p:spPr bwMode="auto">
            <a:xfrm>
              <a:off x="1762125" y="3114675"/>
              <a:ext cx="56292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Rectangle 10"/>
            <p:cNvSpPr>
              <a:spLocks noChangeArrowheads="1"/>
            </p:cNvSpPr>
            <p:nvPr/>
          </p:nvSpPr>
          <p:spPr bwMode="auto">
            <a:xfrm>
              <a:off x="2762250" y="3152775"/>
              <a:ext cx="133350" cy="15621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6393" name="Left Brace 9"/>
            <p:cNvSpPr>
              <a:spLocks/>
            </p:cNvSpPr>
            <p:nvPr/>
          </p:nvSpPr>
          <p:spPr bwMode="auto">
            <a:xfrm>
              <a:off x="2752725" y="3590925"/>
              <a:ext cx="133350" cy="1133475"/>
            </a:xfrm>
            <a:prstGeom prst="leftBrace">
              <a:avLst>
                <a:gd name="adj1" fmla="val 834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16390" name="Text Box 5"/>
          <p:cNvSpPr txBox="1">
            <a:spLocks noChangeArrowheads="1"/>
          </p:cNvSpPr>
          <p:nvPr/>
        </p:nvSpPr>
        <p:spPr bwMode="auto">
          <a:xfrm>
            <a:off x="468994" y="2457358"/>
            <a:ext cx="405262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285750" indent="-285750" eaLnBrk="1" hangingPunct="1">
              <a:spcBef>
                <a:spcPct val="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面向连接的服务：</a:t>
            </a:r>
            <a:r>
              <a:rPr lang="zh-CN" altLang="en-US" sz="1600" dirty="0">
                <a:latin typeface="微软雅黑" panose="020B0503020204020204" pitchFamily="34" charset="-122"/>
                <a:ea typeface="微软雅黑" panose="020B0503020204020204" pitchFamily="34" charset="-122"/>
              </a:rPr>
              <a:t>建立连接（需要协商）、保持顺序。但是</a:t>
            </a:r>
            <a:r>
              <a:rPr lang="en-US" altLang="zh-CN" sz="1600" dirty="0">
                <a:latin typeface="微软雅黑" panose="020B0503020204020204" pitchFamily="34" charset="-122"/>
                <a:ea typeface="微软雅黑" panose="020B0503020204020204" pitchFamily="34" charset="-122"/>
              </a:rPr>
              <a:t>ACK</a:t>
            </a:r>
            <a:r>
              <a:rPr lang="zh-CN" altLang="en-US" sz="1600" dirty="0">
                <a:latin typeface="微软雅黑" panose="020B0503020204020204" pitchFamily="34" charset="-122"/>
                <a:ea typeface="微软雅黑" panose="020B0503020204020204" pitchFamily="34" charset="-122"/>
              </a:rPr>
              <a:t>过程会引入额外开销和时延。</a:t>
            </a:r>
          </a:p>
          <a:p>
            <a:pPr marL="285750" indent="-285750" eaLnBrk="1" hangingPunct="1">
              <a:spcBef>
                <a:spcPct val="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无连接的服务：</a:t>
            </a:r>
            <a:r>
              <a:rPr lang="zh-CN" altLang="en-US" sz="1600" dirty="0">
                <a:latin typeface="微软雅黑" panose="020B0503020204020204" pitchFamily="34" charset="-122"/>
                <a:ea typeface="微软雅黑" panose="020B0503020204020204" pitchFamily="34" charset="-122"/>
              </a:rPr>
              <a:t>不建连，不可靠，每个包独立进行路由选择，可能走不同的路径到达顺序可能不同，顺序性差。</a:t>
            </a:r>
          </a:p>
          <a:p>
            <a:pPr marL="285750" indent="-285750" eaLnBrk="1" hangingPunct="1">
              <a:spcBef>
                <a:spcPct val="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可靠：</a:t>
            </a:r>
            <a:r>
              <a:rPr lang="zh-CN" altLang="en-US" sz="1600" dirty="0">
                <a:latin typeface="微软雅黑" panose="020B0503020204020204" pitchFamily="34" charset="-122"/>
                <a:ea typeface="微软雅黑" panose="020B0503020204020204" pitchFamily="34" charset="-122"/>
              </a:rPr>
              <a:t>有确认和丢失处理</a:t>
            </a:r>
          </a:p>
          <a:p>
            <a:pPr marL="285750" indent="-285750" eaLnBrk="1" hangingPunct="1">
              <a:spcBef>
                <a:spcPct val="0"/>
              </a:spcBef>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不可靠：</a:t>
            </a:r>
            <a:r>
              <a:rPr lang="zh-CN" altLang="en-US" sz="1600" dirty="0">
                <a:latin typeface="微软雅黑" panose="020B0503020204020204" pitchFamily="34" charset="-122"/>
                <a:ea typeface="微软雅黑" panose="020B0503020204020204" pitchFamily="34" charset="-122"/>
              </a:rPr>
              <a:t>无确认，发送完就结束</a:t>
            </a:r>
          </a:p>
          <a:p>
            <a:pPr marL="285750" indent="-285750" eaLnBrk="1" hangingPunct="1">
              <a:spcBef>
                <a:spcPct val="0"/>
              </a:spcBef>
              <a:buFont typeface="Arial" panose="020B0604020202020204" pitchFamily="34" charset="0"/>
              <a:buChar char="•"/>
            </a:pPr>
            <a:r>
              <a:rPr lang="en-US" altLang="zh-CN" sz="1600" b="1" dirty="0" err="1">
                <a:latin typeface="微软雅黑" panose="020B0503020204020204" pitchFamily="34" charset="-122"/>
                <a:ea typeface="微软雅黑" panose="020B0503020204020204" pitchFamily="34" charset="-122"/>
              </a:rPr>
              <a:t>Qos</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时延、抖动、传输时间、丢包率</a:t>
            </a:r>
            <a:r>
              <a:rPr lang="en-US" altLang="zh-CN" sz="1600" dirty="0">
                <a:latin typeface="微软雅黑" panose="020B0503020204020204" pitchFamily="34" charset="-122"/>
                <a:ea typeface="微软雅黑" panose="020B0503020204020204" pitchFamily="34" charset="-122"/>
              </a:rPr>
              <a:t>……</a:t>
            </a:r>
          </a:p>
        </p:txBody>
      </p:sp>
      <p:sp>
        <p:nvSpPr>
          <p:cNvPr id="2" name="矩形 1">
            <a:extLst>
              <a:ext uri="{FF2B5EF4-FFF2-40B4-BE49-F238E27FC236}">
                <a16:creationId xmlns:a16="http://schemas.microsoft.com/office/drawing/2014/main" id="{1691AB5B-BC7A-4D69-823A-28B6F35E18F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Connection-Oriented vs. Connectionless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34D9379-0BD2-4472-9BC9-CBD09EC6B0C7}"/>
              </a:ext>
            </a:extLst>
          </p:cNvPr>
          <p:cNvSpPr txBox="1"/>
          <p:nvPr/>
        </p:nvSpPr>
        <p:spPr>
          <a:xfrm>
            <a:off x="396746" y="5348835"/>
            <a:ext cx="11795254" cy="1077218"/>
          </a:xfrm>
          <a:prstGeom prst="rect">
            <a:avLst/>
          </a:prstGeom>
          <a:noFill/>
        </p:spPr>
        <p:txBody>
          <a:bodyPr wrap="square">
            <a:spAutoFit/>
          </a:bodyPr>
          <a:lstStyle/>
          <a:p>
            <a:pPr marL="285750" indent="-285750">
              <a:spcBef>
                <a:spcPct val="0"/>
              </a:spcBef>
              <a:buFont typeface="Arial" panose="020B0604020202020204" pitchFamily="34" charset="0"/>
              <a:buChar char="•"/>
            </a:pPr>
            <a:r>
              <a:rPr lang="en-US" altLang="zh-CN" sz="1600" dirty="0"/>
              <a:t>TCP (Transmission Control Protocol) is a connection-oriented transport protocol providing a reliable </a:t>
            </a:r>
            <a:r>
              <a:rPr lang="en-US" altLang="zh-CN" sz="1600" dirty="0" err="1">
                <a:solidFill>
                  <a:srgbClr val="FF0000"/>
                </a:solidFill>
              </a:rPr>
              <a:t>bytesteam</a:t>
            </a:r>
            <a:r>
              <a:rPr lang="en-US" altLang="zh-CN" sz="1600" dirty="0"/>
              <a:t> service at the Transport layer, while UDP (User Datagram Protocol) is a connectionless network protocol. Both operate over IP.</a:t>
            </a:r>
          </a:p>
          <a:p>
            <a:pPr marL="285750" indent="-285750">
              <a:spcBef>
                <a:spcPct val="0"/>
              </a:spcBef>
              <a:buFont typeface="Arial" panose="020B0604020202020204" pitchFamily="34" charset="0"/>
              <a:buChar char="•"/>
            </a:pPr>
            <a:r>
              <a:rPr lang="en-US" altLang="zh-CN" sz="1600" dirty="0">
                <a:solidFill>
                  <a:srgbClr val="FF0000"/>
                </a:solidFill>
              </a:rPr>
              <a:t>IP provides unreliable datagram service at the Network layer.</a:t>
            </a:r>
          </a:p>
          <a:p>
            <a:pPr marL="285750" indent="-285750">
              <a:spcBef>
                <a:spcPct val="0"/>
              </a:spcBef>
              <a:buFont typeface="Arial" panose="020B0604020202020204" pitchFamily="34" charset="0"/>
              <a:buChar char="•"/>
            </a:pPr>
            <a:r>
              <a:rPr lang="en-US" altLang="zh-CN" sz="1600" dirty="0"/>
              <a:t>More examples: RTP (used to carry VoIP data) provides unreliable connection service; </a:t>
            </a:r>
          </a:p>
        </p:txBody>
      </p:sp>
    </p:spTree>
    <p:extLst>
      <p:ext uri="{BB962C8B-B14F-4D97-AF65-F5344CB8AC3E}">
        <p14:creationId xmlns:p14="http://schemas.microsoft.com/office/powerpoint/2010/main" val="279863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Number of Layers?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F71D953-B33A-4F7A-AC4A-8EF9BAA3580F}"/>
              </a:ext>
            </a:extLst>
          </p:cNvPr>
          <p:cNvSpPr txBox="1"/>
          <p:nvPr/>
        </p:nvSpPr>
        <p:spPr>
          <a:xfrm>
            <a:off x="784011" y="1488877"/>
            <a:ext cx="10623975" cy="400110"/>
          </a:xfrm>
          <a:prstGeom prst="rect">
            <a:avLst/>
          </a:prstGeom>
          <a:noFill/>
        </p:spPr>
        <p:txBody>
          <a:bodyPr wrap="square">
            <a:spAutoFit/>
          </a:bodyPr>
          <a:lstStyle/>
          <a:p>
            <a:pPr marL="342900" indent="-342900" algn="l" latinLnBrk="0">
              <a:spcBef>
                <a:spcPts val="1800"/>
              </a:spcBef>
              <a:buFont typeface="Arial" panose="020B0604020202020204" pitchFamily="34" charset="0"/>
              <a:buChar char="•"/>
            </a:pPr>
            <a:r>
              <a:rPr lang="zh-CN" altLang="en-US" sz="2000" b="1" dirty="0">
                <a:solidFill>
                  <a:srgbClr val="000000"/>
                </a:solidFill>
                <a:latin typeface="Arial" panose="020B0604020202020204" pitchFamily="34" charset="0"/>
                <a:ea typeface="微软雅黑" panose="020B0503020204020204" pitchFamily="34" charset="-122"/>
              </a:rPr>
              <a:t>若层数太少，就会使每一层的协议太复杂；</a:t>
            </a:r>
            <a:endParaRPr lang="en-US" altLang="zh-CN" sz="2000" b="1" dirty="0">
              <a:solidFill>
                <a:srgbClr val="000000"/>
              </a:solidFill>
              <a:latin typeface="Arial" panose="020B0604020202020204" pitchFamily="34" charset="0"/>
              <a:ea typeface="微软雅黑" panose="020B0503020204020204" pitchFamily="34" charset="-122"/>
            </a:endParaRPr>
          </a:p>
        </p:txBody>
      </p:sp>
      <p:sp>
        <p:nvSpPr>
          <p:cNvPr id="4" name="文本框 3">
            <a:extLst>
              <a:ext uri="{FF2B5EF4-FFF2-40B4-BE49-F238E27FC236}">
                <a16:creationId xmlns:a16="http://schemas.microsoft.com/office/drawing/2014/main" id="{6133D7FE-84CC-4F14-A561-D0588C3E6089}"/>
              </a:ext>
            </a:extLst>
          </p:cNvPr>
          <p:cNvSpPr txBox="1"/>
          <p:nvPr/>
        </p:nvSpPr>
        <p:spPr>
          <a:xfrm>
            <a:off x="784011" y="2120125"/>
            <a:ext cx="10623975" cy="400110"/>
          </a:xfrm>
          <a:prstGeom prst="rect">
            <a:avLst/>
          </a:prstGeom>
          <a:noFill/>
        </p:spPr>
        <p:txBody>
          <a:bodyPr wrap="square">
            <a:spAutoFit/>
          </a:bodyPr>
          <a:lstStyle/>
          <a:p>
            <a:pPr marL="342900" indent="-342900" algn="l" latinLnBrk="0">
              <a:spcBef>
                <a:spcPts val="1800"/>
              </a:spcBef>
              <a:buFont typeface="Arial" panose="020B0604020202020204" pitchFamily="34" charset="0"/>
              <a:buChar char="•"/>
            </a:pPr>
            <a:r>
              <a:rPr lang="zh-CN" altLang="en-US" sz="2000" b="1" i="0" dirty="0">
                <a:solidFill>
                  <a:srgbClr val="000000"/>
                </a:solidFill>
                <a:effectLst/>
                <a:latin typeface="Arial" panose="020B0604020202020204" pitchFamily="34" charset="0"/>
                <a:ea typeface="微软雅黑" panose="020B0503020204020204" pitchFamily="34" charset="-122"/>
              </a:rPr>
              <a:t>若层数太多，又会在描述和综合各层功能的系统工程任务时遇到较多的困难，实现复杂。</a:t>
            </a:r>
            <a:endParaRPr lang="en-US" altLang="zh-CN" sz="2000" b="1" i="0" dirty="0">
              <a:solidFill>
                <a:srgbClr val="000000"/>
              </a:solidFill>
              <a:effectLst/>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143DBCEF-AA93-4610-BB38-ADE893A0293B}"/>
              </a:ext>
            </a:extLst>
          </p:cNvPr>
          <p:cNvSpPr txBox="1"/>
          <p:nvPr/>
        </p:nvSpPr>
        <p:spPr>
          <a:xfrm>
            <a:off x="784011" y="2751372"/>
            <a:ext cx="10623975" cy="400110"/>
          </a:xfrm>
          <a:prstGeom prst="rect">
            <a:avLst/>
          </a:prstGeom>
          <a:noFill/>
        </p:spPr>
        <p:txBody>
          <a:bodyPr wrap="square">
            <a:spAutoFit/>
          </a:bodyPr>
          <a:lstStyle/>
          <a:p>
            <a:pPr marL="342900" indent="-342900" algn="l" latinLnBrk="0">
              <a:spcBef>
                <a:spcPts val="1800"/>
              </a:spcBef>
              <a:buFont typeface="Arial" panose="020B0604020202020204" pitchFamily="34" charset="0"/>
              <a:buChar char="•"/>
            </a:pPr>
            <a:r>
              <a:rPr lang="zh-CN" altLang="en-US" sz="2000" b="1" dirty="0">
                <a:solidFill>
                  <a:srgbClr val="000000"/>
                </a:solidFill>
                <a:latin typeface="Arial" panose="020B0604020202020204" pitchFamily="34" charset="0"/>
                <a:ea typeface="微软雅黑" panose="020B0503020204020204" pitchFamily="34" charset="-122"/>
              </a:rPr>
              <a:t>主流：</a:t>
            </a:r>
            <a:r>
              <a:rPr lang="en-US" altLang="zh-CN" sz="2000" b="1" dirty="0">
                <a:solidFill>
                  <a:srgbClr val="000000"/>
                </a:solidFill>
                <a:latin typeface="Arial" panose="020B0604020202020204" pitchFamily="34" charset="0"/>
                <a:ea typeface="微软雅黑" panose="020B0503020204020204" pitchFamily="34" charset="-122"/>
              </a:rPr>
              <a:t>OSI </a:t>
            </a:r>
            <a:r>
              <a:rPr lang="zh-CN" altLang="en-US" sz="2000" b="1" dirty="0">
                <a:solidFill>
                  <a:srgbClr val="000000"/>
                </a:solidFill>
                <a:latin typeface="Arial" panose="020B0604020202020204" pitchFamily="34" charset="0"/>
                <a:ea typeface="微软雅黑" panose="020B0503020204020204" pitchFamily="34" charset="-122"/>
              </a:rPr>
              <a:t>七层模型和</a:t>
            </a:r>
            <a:r>
              <a:rPr lang="en-US" altLang="zh-CN" sz="2000" b="1" dirty="0">
                <a:solidFill>
                  <a:srgbClr val="000000"/>
                </a:solidFill>
                <a:latin typeface="Arial" panose="020B0604020202020204" pitchFamily="34" charset="0"/>
                <a:ea typeface="微软雅黑" panose="020B0503020204020204" pitchFamily="34" charset="-122"/>
              </a:rPr>
              <a:t>TCP/IP</a:t>
            </a:r>
            <a:r>
              <a:rPr lang="zh-CN" altLang="en-US" sz="2000" b="1" dirty="0">
                <a:solidFill>
                  <a:srgbClr val="000000"/>
                </a:solidFill>
                <a:latin typeface="Arial" panose="020B0604020202020204" pitchFamily="34" charset="0"/>
                <a:ea typeface="微软雅黑" panose="020B0503020204020204" pitchFamily="34" charset="-122"/>
              </a:rPr>
              <a:t> 四层模型</a:t>
            </a:r>
            <a:endParaRPr lang="en-US" altLang="zh-CN" sz="2000" b="1" i="0" dirty="0">
              <a:solidFill>
                <a:srgbClr val="000000"/>
              </a:solidFill>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78977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网络体系结构的基本概念</a:t>
            </a:r>
          </a:p>
        </p:txBody>
      </p:sp>
      <p:pic>
        <p:nvPicPr>
          <p:cNvPr id="3" name="图片 2">
            <a:extLst>
              <a:ext uri="{FF2B5EF4-FFF2-40B4-BE49-F238E27FC236}">
                <a16:creationId xmlns:a16="http://schemas.microsoft.com/office/drawing/2014/main" id="{95198753-9F02-405E-A2FE-1E6428D71737}"/>
              </a:ext>
            </a:extLst>
          </p:cNvPr>
          <p:cNvPicPr>
            <a:picLocks noChangeAspect="1"/>
          </p:cNvPicPr>
          <p:nvPr/>
        </p:nvPicPr>
        <p:blipFill>
          <a:blip r:embed="rId3"/>
          <a:stretch>
            <a:fillRect/>
          </a:stretch>
        </p:blipFill>
        <p:spPr>
          <a:xfrm>
            <a:off x="1034087" y="1499739"/>
            <a:ext cx="6653261" cy="4191031"/>
          </a:xfrm>
          <a:prstGeom prst="rect">
            <a:avLst/>
          </a:prstGeom>
        </p:spPr>
      </p:pic>
    </p:spTree>
    <p:extLst>
      <p:ext uri="{BB962C8B-B14F-4D97-AF65-F5344CB8AC3E}">
        <p14:creationId xmlns:p14="http://schemas.microsoft.com/office/powerpoint/2010/main" val="1149469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网络体系结构的基本概念</a:t>
            </a:r>
          </a:p>
        </p:txBody>
      </p:sp>
      <p:pic>
        <p:nvPicPr>
          <p:cNvPr id="5" name="图片 4">
            <a:extLst>
              <a:ext uri="{FF2B5EF4-FFF2-40B4-BE49-F238E27FC236}">
                <a16:creationId xmlns:a16="http://schemas.microsoft.com/office/drawing/2014/main" id="{28C47760-55C4-4290-A5A1-733C4861A603}"/>
              </a:ext>
            </a:extLst>
          </p:cNvPr>
          <p:cNvPicPr>
            <a:picLocks noChangeAspect="1"/>
          </p:cNvPicPr>
          <p:nvPr/>
        </p:nvPicPr>
        <p:blipFill>
          <a:blip r:embed="rId3"/>
          <a:stretch>
            <a:fillRect/>
          </a:stretch>
        </p:blipFill>
        <p:spPr>
          <a:xfrm>
            <a:off x="1616842" y="1231305"/>
            <a:ext cx="7308949" cy="4882094"/>
          </a:xfrm>
          <a:prstGeom prst="rect">
            <a:avLst/>
          </a:prstGeom>
        </p:spPr>
      </p:pic>
    </p:spTree>
    <p:extLst>
      <p:ext uri="{BB962C8B-B14F-4D97-AF65-F5344CB8AC3E}">
        <p14:creationId xmlns:p14="http://schemas.microsoft.com/office/powerpoint/2010/main" val="391257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1"/>
          </p:nvPr>
        </p:nvSpPr>
        <p:spPr>
          <a:xfrm>
            <a:off x="688987" y="1253331"/>
            <a:ext cx="10941996" cy="3721792"/>
          </a:xfrm>
        </p:spPr>
        <p:txBody>
          <a:bodyPr/>
          <a:lstStyle/>
          <a:p>
            <a:pPr marL="342900" indent="-342900">
              <a:spcBef>
                <a:spcPct val="0"/>
              </a:spcBef>
            </a:pPr>
            <a:r>
              <a:rPr lang="en-US" altLang="zh-CN" dirty="0">
                <a:ea typeface="宋体" panose="02010600030101010101" pitchFamily="2" charset="-122"/>
              </a:rPr>
              <a:t>Computer Network: a collection of </a:t>
            </a:r>
            <a:r>
              <a:rPr lang="en-US" altLang="zh-CN" b="1" i="1" dirty="0">
                <a:solidFill>
                  <a:srgbClr val="0000FF"/>
                </a:solidFill>
                <a:ea typeface="宋体" panose="02010600030101010101" pitchFamily="2" charset="-122"/>
              </a:rPr>
              <a:t>autonomous</a:t>
            </a:r>
            <a:r>
              <a:rPr lang="en-US" altLang="zh-CN" dirty="0">
                <a:ea typeface="宋体" panose="02010600030101010101" pitchFamily="2" charset="-122"/>
              </a:rPr>
              <a:t> computers </a:t>
            </a:r>
            <a:r>
              <a:rPr lang="en-US" altLang="zh-CN" b="1" i="1" dirty="0">
                <a:solidFill>
                  <a:srgbClr val="0000FF"/>
                </a:solidFill>
                <a:ea typeface="宋体" panose="02010600030101010101" pitchFamily="2" charset="-122"/>
              </a:rPr>
              <a:t>interconnected</a:t>
            </a:r>
            <a:r>
              <a:rPr lang="en-US" altLang="zh-CN" dirty="0">
                <a:ea typeface="宋体" panose="02010600030101010101" pitchFamily="2" charset="-122"/>
              </a:rPr>
              <a:t> by a single technology</a:t>
            </a:r>
          </a:p>
          <a:p>
            <a:pPr marL="800100" lvl="1" indent="-342900">
              <a:spcBef>
                <a:spcPct val="0"/>
              </a:spcBef>
            </a:pPr>
            <a:r>
              <a:rPr lang="en-US" altLang="zh-CN" dirty="0">
                <a:ea typeface="宋体" panose="02010600030101010101" pitchFamily="2" charset="-122"/>
              </a:rPr>
              <a:t>autonomous: be able to compute independently</a:t>
            </a:r>
          </a:p>
          <a:p>
            <a:pPr marL="800100" lvl="1" indent="-342900">
              <a:spcBef>
                <a:spcPct val="0"/>
              </a:spcBef>
            </a:pPr>
            <a:r>
              <a:rPr lang="en-US" altLang="zh-CN" dirty="0">
                <a:ea typeface="宋体" panose="02010600030101010101" pitchFamily="2" charset="-122"/>
              </a:rPr>
              <a:t>interconnected: be able to exchange information</a:t>
            </a:r>
          </a:p>
          <a:p>
            <a:pPr marL="342900" indent="-342900">
              <a:spcBef>
                <a:spcPct val="0"/>
              </a:spcBef>
            </a:pPr>
            <a:endParaRPr lang="en-US" altLang="zh-CN" b="1" i="1" dirty="0">
              <a:solidFill>
                <a:srgbClr val="0000FF"/>
              </a:solidFill>
              <a:ea typeface="宋体" panose="02010600030101010101" pitchFamily="2" charset="-122"/>
            </a:endParaRPr>
          </a:p>
          <a:p>
            <a:pPr marL="342900" indent="-342900">
              <a:spcBef>
                <a:spcPct val="0"/>
              </a:spcBef>
            </a:pPr>
            <a:r>
              <a:rPr lang="en-US" altLang="zh-CN" dirty="0">
                <a:ea typeface="宋体" panose="02010600030101010101" pitchFamily="2" charset="-122"/>
              </a:rPr>
              <a:t>Information today comes in different forms such as </a:t>
            </a:r>
            <a:r>
              <a:rPr lang="en-US" altLang="zh-CN" b="1" i="1" dirty="0">
                <a:solidFill>
                  <a:srgbClr val="0000FF"/>
                </a:solidFill>
                <a:ea typeface="宋体" panose="02010600030101010101" pitchFamily="2" charset="-122"/>
              </a:rPr>
              <a:t>text</a:t>
            </a:r>
            <a:r>
              <a:rPr lang="en-US" altLang="zh-CN" dirty="0">
                <a:ea typeface="宋体" panose="02010600030101010101" pitchFamily="2" charset="-122"/>
              </a:rPr>
              <a:t>, </a:t>
            </a:r>
            <a:r>
              <a:rPr lang="en-US" altLang="zh-CN" b="1" i="1" dirty="0">
                <a:solidFill>
                  <a:srgbClr val="0000FF"/>
                </a:solidFill>
                <a:ea typeface="宋体" panose="02010600030101010101" pitchFamily="2" charset="-122"/>
              </a:rPr>
              <a:t>numbers</a:t>
            </a:r>
            <a:r>
              <a:rPr lang="en-US" altLang="zh-CN" dirty="0">
                <a:ea typeface="宋体" panose="02010600030101010101" pitchFamily="2" charset="-122"/>
              </a:rPr>
              <a:t>, </a:t>
            </a:r>
            <a:r>
              <a:rPr lang="en-US" altLang="zh-CN" b="1" i="1" dirty="0">
                <a:solidFill>
                  <a:srgbClr val="0000FF"/>
                </a:solidFill>
                <a:ea typeface="宋体" panose="02010600030101010101" pitchFamily="2" charset="-122"/>
              </a:rPr>
              <a:t>images</a:t>
            </a:r>
            <a:r>
              <a:rPr lang="en-US" altLang="zh-CN" dirty="0">
                <a:ea typeface="宋体" panose="02010600030101010101" pitchFamily="2" charset="-122"/>
              </a:rPr>
              <a:t>, </a:t>
            </a:r>
            <a:r>
              <a:rPr lang="en-US" altLang="zh-CN" b="1" i="1" dirty="0">
                <a:solidFill>
                  <a:srgbClr val="0000FF"/>
                </a:solidFill>
                <a:ea typeface="宋体" panose="02010600030101010101" pitchFamily="2" charset="-122"/>
              </a:rPr>
              <a:t>audio</a:t>
            </a:r>
            <a:r>
              <a:rPr lang="en-US" altLang="zh-CN" dirty="0">
                <a:ea typeface="宋体" panose="02010600030101010101" pitchFamily="2" charset="-122"/>
              </a:rPr>
              <a:t>, and </a:t>
            </a:r>
            <a:r>
              <a:rPr lang="en-US" altLang="zh-CN" b="1" i="1" dirty="0">
                <a:solidFill>
                  <a:srgbClr val="0000FF"/>
                </a:solidFill>
                <a:ea typeface="宋体" panose="02010600030101010101" pitchFamily="2" charset="-122"/>
              </a:rPr>
              <a:t>video</a:t>
            </a:r>
            <a:r>
              <a:rPr lang="en-US" altLang="zh-CN" dirty="0">
                <a:ea typeface="宋体" panose="02010600030101010101" pitchFamily="2" charset="-122"/>
              </a:rPr>
              <a:t>.</a:t>
            </a:r>
          </a:p>
          <a:p>
            <a:pPr marL="342900" indent="-342900">
              <a:spcBef>
                <a:spcPct val="0"/>
              </a:spcBef>
            </a:pPr>
            <a:endParaRPr lang="en-US" altLang="zh-CN" dirty="0">
              <a:ea typeface="宋体" panose="02010600030101010101" pitchFamily="2" charset="-122"/>
            </a:endParaRPr>
          </a:p>
          <a:p>
            <a:pPr marL="342900" indent="-342900">
              <a:spcBef>
                <a:spcPct val="0"/>
              </a:spcBef>
            </a:pPr>
            <a:endParaRPr lang="en-US" altLang="zh-CN" dirty="0">
              <a:ea typeface="宋体" panose="02010600030101010101" pitchFamily="2" charset="-122"/>
            </a:endParaRPr>
          </a:p>
        </p:txBody>
      </p:sp>
      <p:sp>
        <p:nvSpPr>
          <p:cNvPr id="819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A6CEA5E6-C89F-49D1-9153-9942C7A02F9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What is a Computer Network?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网络体系结构的基本概念</a:t>
            </a:r>
          </a:p>
        </p:txBody>
      </p:sp>
      <p:pic>
        <p:nvPicPr>
          <p:cNvPr id="3" name="图片 2">
            <a:extLst>
              <a:ext uri="{FF2B5EF4-FFF2-40B4-BE49-F238E27FC236}">
                <a16:creationId xmlns:a16="http://schemas.microsoft.com/office/drawing/2014/main" id="{0793D195-5778-44B2-B46B-9AFFE50ACBA2}"/>
              </a:ext>
            </a:extLst>
          </p:cNvPr>
          <p:cNvPicPr>
            <a:picLocks noChangeAspect="1"/>
          </p:cNvPicPr>
          <p:nvPr/>
        </p:nvPicPr>
        <p:blipFill>
          <a:blip r:embed="rId3"/>
          <a:stretch>
            <a:fillRect/>
          </a:stretch>
        </p:blipFill>
        <p:spPr>
          <a:xfrm>
            <a:off x="1719017" y="1275467"/>
            <a:ext cx="7700606" cy="4605788"/>
          </a:xfrm>
          <a:prstGeom prst="rect">
            <a:avLst/>
          </a:prstGeom>
        </p:spPr>
      </p:pic>
    </p:spTree>
    <p:extLst>
      <p:ext uri="{BB962C8B-B14F-4D97-AF65-F5344CB8AC3E}">
        <p14:creationId xmlns:p14="http://schemas.microsoft.com/office/powerpoint/2010/main" val="2179319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网络体系结构的基本概念</a:t>
            </a:r>
          </a:p>
        </p:txBody>
      </p:sp>
      <p:pic>
        <p:nvPicPr>
          <p:cNvPr id="4" name="图片 3">
            <a:extLst>
              <a:ext uri="{FF2B5EF4-FFF2-40B4-BE49-F238E27FC236}">
                <a16:creationId xmlns:a16="http://schemas.microsoft.com/office/drawing/2014/main" id="{10C81F27-ACD3-40B8-BD9C-1684C90D8F91}"/>
              </a:ext>
            </a:extLst>
          </p:cNvPr>
          <p:cNvPicPr>
            <a:picLocks noChangeAspect="1"/>
          </p:cNvPicPr>
          <p:nvPr/>
        </p:nvPicPr>
        <p:blipFill>
          <a:blip r:embed="rId3"/>
          <a:stretch>
            <a:fillRect/>
          </a:stretch>
        </p:blipFill>
        <p:spPr>
          <a:xfrm>
            <a:off x="2038323" y="1334999"/>
            <a:ext cx="7200953" cy="4395820"/>
          </a:xfrm>
          <a:prstGeom prst="rect">
            <a:avLst/>
          </a:prstGeom>
        </p:spPr>
      </p:pic>
    </p:spTree>
    <p:extLst>
      <p:ext uri="{BB962C8B-B14F-4D97-AF65-F5344CB8AC3E}">
        <p14:creationId xmlns:p14="http://schemas.microsoft.com/office/powerpoint/2010/main" val="2286024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AA5D5E-1EB5-4BA0-961E-FD59E2648D7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rPr>
              <a:t>网络体系结构的基本概念</a:t>
            </a:r>
          </a:p>
        </p:txBody>
      </p:sp>
      <p:pic>
        <p:nvPicPr>
          <p:cNvPr id="3" name="图片 2">
            <a:extLst>
              <a:ext uri="{FF2B5EF4-FFF2-40B4-BE49-F238E27FC236}">
                <a16:creationId xmlns:a16="http://schemas.microsoft.com/office/drawing/2014/main" id="{85FE7921-ABA8-4B68-B7DB-26315D40261A}"/>
              </a:ext>
            </a:extLst>
          </p:cNvPr>
          <p:cNvPicPr>
            <a:picLocks noChangeAspect="1"/>
          </p:cNvPicPr>
          <p:nvPr/>
        </p:nvPicPr>
        <p:blipFill>
          <a:blip r:embed="rId3"/>
          <a:stretch>
            <a:fillRect/>
          </a:stretch>
        </p:blipFill>
        <p:spPr>
          <a:xfrm>
            <a:off x="1756037" y="1058528"/>
            <a:ext cx="6702163" cy="2966743"/>
          </a:xfrm>
          <a:prstGeom prst="rect">
            <a:avLst/>
          </a:prstGeom>
        </p:spPr>
      </p:pic>
      <p:pic>
        <p:nvPicPr>
          <p:cNvPr id="6" name="图片 5">
            <a:extLst>
              <a:ext uri="{FF2B5EF4-FFF2-40B4-BE49-F238E27FC236}">
                <a16:creationId xmlns:a16="http://schemas.microsoft.com/office/drawing/2014/main" id="{EE46F5DA-3067-49C3-AE00-2D77AB044172}"/>
              </a:ext>
            </a:extLst>
          </p:cNvPr>
          <p:cNvPicPr>
            <a:picLocks noChangeAspect="1"/>
          </p:cNvPicPr>
          <p:nvPr/>
        </p:nvPicPr>
        <p:blipFill>
          <a:blip r:embed="rId4"/>
          <a:stretch>
            <a:fillRect/>
          </a:stretch>
        </p:blipFill>
        <p:spPr>
          <a:xfrm>
            <a:off x="1978443" y="4096735"/>
            <a:ext cx="5685203" cy="2485171"/>
          </a:xfrm>
          <a:prstGeom prst="rect">
            <a:avLst/>
          </a:prstGeom>
        </p:spPr>
      </p:pic>
      <p:sp>
        <p:nvSpPr>
          <p:cNvPr id="8" name="文本框 7">
            <a:extLst>
              <a:ext uri="{FF2B5EF4-FFF2-40B4-BE49-F238E27FC236}">
                <a16:creationId xmlns:a16="http://schemas.microsoft.com/office/drawing/2014/main" id="{2D827A5F-C91E-423C-9085-0015A6557AF0}"/>
              </a:ext>
            </a:extLst>
          </p:cNvPr>
          <p:cNvSpPr txBox="1"/>
          <p:nvPr/>
        </p:nvSpPr>
        <p:spPr>
          <a:xfrm>
            <a:off x="7969826" y="4635131"/>
            <a:ext cx="3792683"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服务访问点</a:t>
            </a: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Service Access Point</a:t>
            </a:r>
            <a:r>
              <a:rPr lang="zh-CN" altLang="en-US" sz="1400" dirty="0">
                <a:latin typeface="微软雅黑" panose="020B0503020204020204" pitchFamily="34" charset="-122"/>
                <a:ea typeface="微软雅黑" panose="020B0503020204020204" pitchFamily="34" charset="-122"/>
              </a:rPr>
              <a:t>）：任何层间服务是在接口的</a:t>
            </a: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上进行的；每个</a:t>
            </a: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有唯一的识别地址；每个层间接口可以有多个</a:t>
            </a:r>
            <a:r>
              <a:rPr lang="en-US" altLang="zh-CN" sz="1400" dirty="0">
                <a:latin typeface="微软雅黑" panose="020B0503020204020204" pitchFamily="34" charset="-122"/>
                <a:ea typeface="微软雅黑" panose="020B0503020204020204" pitchFamily="34" charset="-122"/>
              </a:rPr>
              <a:t>SAP</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2808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a:xfrm>
            <a:off x="301659" y="1004337"/>
            <a:ext cx="11716652" cy="2503363"/>
          </a:xfrm>
        </p:spPr>
        <p:txBody>
          <a:bodyPr>
            <a:normAutofit/>
          </a:bodyPr>
          <a:lstStyle/>
          <a:p>
            <a:r>
              <a:rPr lang="en-US" altLang="zh-CN" sz="1800" dirty="0">
                <a:latin typeface="Arial" panose="020B0604020202020204" pitchFamily="34" charset="0"/>
                <a:ea typeface="宋体" panose="02010600030101010101" pitchFamily="2" charset="-122"/>
                <a:cs typeface="Arial" panose="020B0604020202020204" pitchFamily="34" charset="0"/>
              </a:rPr>
              <a:t>A service is provided to the layer above as primitives</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服务在形式上是由一组接口原语（或操作）来描述的。</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a:p>
            <a:r>
              <a:rPr lang="en-US" altLang="zh-CN" sz="1800" dirty="0">
                <a:latin typeface="Arial" panose="020B0604020202020204" pitchFamily="34" charset="0"/>
                <a:ea typeface="宋体" panose="02010600030101010101" pitchFamily="2" charset="-122"/>
                <a:cs typeface="Arial" panose="020B0604020202020204" pitchFamily="34" charset="0"/>
              </a:rPr>
              <a:t>Each protocol which communicates in a layered architecture (e.g. based on the OSI Reference Model) communicates in a peer-to-peer manner with its remote protocol entity. Communication between adjacent protocol layers (i.e. within the same communications node) are managed by calling functions, called primitives, between the layers. </a:t>
            </a:r>
          </a:p>
          <a:p>
            <a:r>
              <a:rPr lang="en-US" altLang="zh-CN" sz="1800" dirty="0">
                <a:latin typeface="Arial" panose="020B0604020202020204" pitchFamily="34" charset="0"/>
                <a:ea typeface="宋体" panose="02010600030101010101" pitchFamily="2" charset="-122"/>
                <a:cs typeface="Arial" panose="020B0604020202020204" pitchFamily="34" charset="0"/>
              </a:rPr>
              <a:t>The primitives are called at the client and server by the higher layer using the service. </a:t>
            </a:r>
          </a:p>
          <a:p>
            <a:r>
              <a:rPr lang="en-US" altLang="zh-CN" sz="1800" dirty="0">
                <a:latin typeface="Arial" panose="020B0604020202020204" pitchFamily="34" charset="0"/>
                <a:ea typeface="宋体" panose="02010600030101010101" pitchFamily="2" charset="-122"/>
                <a:cs typeface="Arial" panose="020B0604020202020204" pitchFamily="34" charset="0"/>
              </a:rPr>
              <a:t>Hypothetical example of service primitives that may provide a reliable byte stream (connection-oriented) service:</a:t>
            </a:r>
          </a:p>
        </p:txBody>
      </p:sp>
      <p:sp>
        <p:nvSpPr>
          <p:cNvPr id="18436"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pic>
        <p:nvPicPr>
          <p:cNvPr id="184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751" y="3429000"/>
            <a:ext cx="6606073" cy="263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706A850-CA71-4BAC-A613-6E5A1D20A5A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Service Primitives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3271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684049" y="1116270"/>
            <a:ext cx="11078741" cy="967859"/>
          </a:xfrm>
        </p:spPr>
        <p:txBody>
          <a:bodyPr>
            <a:normAutofit/>
          </a:bodyPr>
          <a:lstStyle/>
          <a:p>
            <a:r>
              <a:rPr lang="en-US" altLang="zh-CN" sz="2400" dirty="0">
                <a:ea typeface="宋体" panose="02010600030101010101" pitchFamily="2" charset="-122"/>
              </a:rPr>
              <a:t>Hypothetical example of how these primitives may be used for a client-server interaction</a:t>
            </a:r>
          </a:p>
        </p:txBody>
      </p:sp>
      <p:sp>
        <p:nvSpPr>
          <p:cNvPr id="19460"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grpSp>
        <p:nvGrpSpPr>
          <p:cNvPr id="19461" name="Group 40"/>
          <p:cNvGrpSpPr>
            <a:grpSpLocks/>
          </p:cNvGrpSpPr>
          <p:nvPr/>
        </p:nvGrpSpPr>
        <p:grpSpPr bwMode="auto">
          <a:xfrm>
            <a:off x="6964471" y="2401085"/>
            <a:ext cx="4581250" cy="3266290"/>
            <a:chOff x="587126" y="2124075"/>
            <a:chExt cx="7045680" cy="3543300"/>
          </a:xfrm>
        </p:grpSpPr>
        <p:grpSp>
          <p:nvGrpSpPr>
            <p:cNvPr id="19462" name="Group 37"/>
            <p:cNvGrpSpPr>
              <a:grpSpLocks/>
            </p:cNvGrpSpPr>
            <p:nvPr/>
          </p:nvGrpSpPr>
          <p:grpSpPr bwMode="auto">
            <a:xfrm>
              <a:off x="587126" y="2124075"/>
              <a:ext cx="6974968" cy="3543300"/>
              <a:chOff x="349001" y="1828800"/>
              <a:chExt cx="6974968" cy="3543300"/>
            </a:xfrm>
          </p:grpSpPr>
          <p:cxnSp>
            <p:nvCxnSpPr>
              <p:cNvPr id="19465" name="Straight Connector 5"/>
              <p:cNvCxnSpPr>
                <a:cxnSpLocks noChangeShapeType="1"/>
              </p:cNvCxnSpPr>
              <p:nvPr/>
            </p:nvCxnSpPr>
            <p:spPr bwMode="auto">
              <a:xfrm rot="5400000">
                <a:off x="1138238" y="3776662"/>
                <a:ext cx="319087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466" name="Straight Connector 6"/>
              <p:cNvCxnSpPr>
                <a:cxnSpLocks noChangeShapeType="1"/>
              </p:cNvCxnSpPr>
              <p:nvPr/>
            </p:nvCxnSpPr>
            <p:spPr bwMode="auto">
              <a:xfrm rot="5400000">
                <a:off x="3890962" y="3767139"/>
                <a:ext cx="3171828"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9467" name="TextBox 7"/>
              <p:cNvSpPr txBox="1">
                <a:spLocks noChangeArrowheads="1"/>
              </p:cNvSpPr>
              <p:nvPr/>
            </p:nvSpPr>
            <p:spPr bwMode="auto">
              <a:xfrm>
                <a:off x="2352675" y="1838325"/>
                <a:ext cx="719859" cy="36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Client</a:t>
                </a:r>
              </a:p>
            </p:txBody>
          </p:sp>
          <p:sp>
            <p:nvSpPr>
              <p:cNvPr id="19468" name="TextBox 8"/>
              <p:cNvSpPr txBox="1">
                <a:spLocks noChangeArrowheads="1"/>
              </p:cNvSpPr>
              <p:nvPr/>
            </p:nvSpPr>
            <p:spPr bwMode="auto">
              <a:xfrm>
                <a:off x="5038725" y="1828800"/>
                <a:ext cx="803072" cy="36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Server</a:t>
                </a:r>
              </a:p>
            </p:txBody>
          </p:sp>
          <p:cxnSp>
            <p:nvCxnSpPr>
              <p:cNvPr id="19469" name="Straight Arrow Connector 10"/>
              <p:cNvCxnSpPr>
                <a:cxnSpLocks noChangeShapeType="1"/>
              </p:cNvCxnSpPr>
              <p:nvPr/>
            </p:nvCxnSpPr>
            <p:spPr bwMode="auto">
              <a:xfrm>
                <a:off x="2733675" y="277177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470" name="Straight Arrow Connector 11"/>
              <p:cNvCxnSpPr>
                <a:cxnSpLocks noChangeShapeType="1"/>
              </p:cNvCxnSpPr>
              <p:nvPr/>
            </p:nvCxnSpPr>
            <p:spPr bwMode="auto">
              <a:xfrm flipH="1">
                <a:off x="2724150" y="300037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471" name="Straight Arrow Connector 12"/>
              <p:cNvCxnSpPr>
                <a:cxnSpLocks noChangeShapeType="1"/>
              </p:cNvCxnSpPr>
              <p:nvPr/>
            </p:nvCxnSpPr>
            <p:spPr bwMode="auto">
              <a:xfrm>
                <a:off x="2743200" y="370522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472" name="Straight Arrow Connector 13"/>
              <p:cNvCxnSpPr>
                <a:cxnSpLocks noChangeShapeType="1"/>
              </p:cNvCxnSpPr>
              <p:nvPr/>
            </p:nvCxnSpPr>
            <p:spPr bwMode="auto">
              <a:xfrm flipH="1">
                <a:off x="2733675" y="40386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473" name="Straight Arrow Connector 14"/>
              <p:cNvCxnSpPr>
                <a:cxnSpLocks noChangeShapeType="1"/>
              </p:cNvCxnSpPr>
              <p:nvPr/>
            </p:nvCxnSpPr>
            <p:spPr bwMode="auto">
              <a:xfrm>
                <a:off x="2771775" y="46863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474" name="Straight Arrow Connector 15"/>
              <p:cNvCxnSpPr>
                <a:cxnSpLocks noChangeShapeType="1"/>
              </p:cNvCxnSpPr>
              <p:nvPr/>
            </p:nvCxnSpPr>
            <p:spPr bwMode="auto">
              <a:xfrm flipH="1">
                <a:off x="2762250" y="49149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9475" name="TextBox 16"/>
              <p:cNvSpPr txBox="1">
                <a:spLocks noChangeArrowheads="1"/>
              </p:cNvSpPr>
              <p:nvPr/>
            </p:nvSpPr>
            <p:spPr bwMode="auto">
              <a:xfrm>
                <a:off x="5648325" y="2238375"/>
                <a:ext cx="1100021"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LISTEN (0)</a:t>
                </a:r>
              </a:p>
            </p:txBody>
          </p:sp>
          <p:sp>
            <p:nvSpPr>
              <p:cNvPr id="19476" name="TextBox 17"/>
              <p:cNvSpPr txBox="1">
                <a:spLocks noChangeArrowheads="1"/>
              </p:cNvSpPr>
              <p:nvPr/>
            </p:nvSpPr>
            <p:spPr bwMode="auto">
              <a:xfrm>
                <a:off x="5657850" y="2781300"/>
                <a:ext cx="977587"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ACCEPT </a:t>
                </a:r>
              </a:p>
            </p:txBody>
          </p:sp>
          <p:sp>
            <p:nvSpPr>
              <p:cNvPr id="19477" name="TextBox 18"/>
              <p:cNvSpPr txBox="1">
                <a:spLocks noChangeArrowheads="1"/>
              </p:cNvSpPr>
              <p:nvPr/>
            </p:nvSpPr>
            <p:spPr bwMode="auto">
              <a:xfrm>
                <a:off x="5648325" y="2981325"/>
                <a:ext cx="992336"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RECEIVE</a:t>
                </a:r>
              </a:p>
            </p:txBody>
          </p:sp>
          <p:sp>
            <p:nvSpPr>
              <p:cNvPr id="19478" name="TextBox 19"/>
              <p:cNvSpPr txBox="1">
                <a:spLocks noChangeArrowheads="1"/>
              </p:cNvSpPr>
              <p:nvPr/>
            </p:nvSpPr>
            <p:spPr bwMode="auto">
              <a:xfrm>
                <a:off x="5667374" y="3819525"/>
                <a:ext cx="969494"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SEND (4)</a:t>
                </a:r>
              </a:p>
            </p:txBody>
          </p:sp>
          <p:sp>
            <p:nvSpPr>
              <p:cNvPr id="19479" name="TextBox 20"/>
              <p:cNvSpPr txBox="1">
                <a:spLocks noChangeArrowheads="1"/>
              </p:cNvSpPr>
              <p:nvPr/>
            </p:nvSpPr>
            <p:spPr bwMode="auto">
              <a:xfrm>
                <a:off x="5657850" y="4733925"/>
                <a:ext cx="1666119"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DISCONNECT (6)</a:t>
                </a:r>
              </a:p>
            </p:txBody>
          </p:sp>
          <p:sp>
            <p:nvSpPr>
              <p:cNvPr id="19480" name="TextBox 22"/>
              <p:cNvSpPr txBox="1">
                <a:spLocks noChangeArrowheads="1"/>
              </p:cNvSpPr>
              <p:nvPr/>
            </p:nvSpPr>
            <p:spPr bwMode="auto">
              <a:xfrm>
                <a:off x="730000" y="2581275"/>
                <a:ext cx="1361011"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dirty="0">
                    <a:ea typeface="宋体" panose="02010600030101010101" pitchFamily="2" charset="-122"/>
                  </a:rPr>
                  <a:t>CONNECT (1)</a:t>
                </a:r>
              </a:p>
            </p:txBody>
          </p:sp>
          <p:sp>
            <p:nvSpPr>
              <p:cNvPr id="19481" name="TextBox 23"/>
              <p:cNvSpPr txBox="1">
                <a:spLocks noChangeArrowheads="1"/>
              </p:cNvSpPr>
              <p:nvPr/>
            </p:nvSpPr>
            <p:spPr bwMode="auto">
              <a:xfrm>
                <a:off x="1234826" y="3491984"/>
                <a:ext cx="697017"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SEND</a:t>
                </a:r>
              </a:p>
            </p:txBody>
          </p:sp>
          <p:sp>
            <p:nvSpPr>
              <p:cNvPr id="19482" name="TextBox 24"/>
              <p:cNvSpPr txBox="1">
                <a:spLocks noChangeArrowheads="1"/>
              </p:cNvSpPr>
              <p:nvPr/>
            </p:nvSpPr>
            <p:spPr bwMode="auto">
              <a:xfrm>
                <a:off x="853826" y="3724275"/>
                <a:ext cx="992336"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RECEIVE</a:t>
                </a:r>
              </a:p>
            </p:txBody>
          </p:sp>
          <p:sp>
            <p:nvSpPr>
              <p:cNvPr id="19483" name="TextBox 26"/>
              <p:cNvSpPr txBox="1">
                <a:spLocks noChangeArrowheads="1"/>
              </p:cNvSpPr>
              <p:nvPr/>
            </p:nvSpPr>
            <p:spPr bwMode="auto">
              <a:xfrm>
                <a:off x="349001" y="4476750"/>
                <a:ext cx="1666118"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DISCONNECT (5)</a:t>
                </a:r>
              </a:p>
            </p:txBody>
          </p:sp>
          <p:sp>
            <p:nvSpPr>
              <p:cNvPr id="19484" name="TextBox 27"/>
              <p:cNvSpPr txBox="1">
                <a:spLocks noChangeArrowheads="1"/>
              </p:cNvSpPr>
              <p:nvPr/>
            </p:nvSpPr>
            <p:spPr bwMode="auto">
              <a:xfrm>
                <a:off x="3143250" y="2495549"/>
                <a:ext cx="1524236"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Connect request</a:t>
                </a:r>
              </a:p>
            </p:txBody>
          </p:sp>
          <p:sp>
            <p:nvSpPr>
              <p:cNvPr id="19485" name="TextBox 28"/>
              <p:cNvSpPr txBox="1">
                <a:spLocks noChangeArrowheads="1"/>
              </p:cNvSpPr>
              <p:nvPr/>
            </p:nvSpPr>
            <p:spPr bwMode="auto">
              <a:xfrm>
                <a:off x="3181350" y="3048000"/>
                <a:ext cx="1545446"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Accept response</a:t>
                </a:r>
              </a:p>
            </p:txBody>
          </p:sp>
          <p:sp>
            <p:nvSpPr>
              <p:cNvPr id="19486" name="TextBox 29"/>
              <p:cNvSpPr txBox="1">
                <a:spLocks noChangeArrowheads="1"/>
              </p:cNvSpPr>
              <p:nvPr/>
            </p:nvSpPr>
            <p:spPr bwMode="auto">
              <a:xfrm>
                <a:off x="3162300" y="3409950"/>
                <a:ext cx="1534026"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dirty="0">
                    <a:ea typeface="宋体" panose="02010600030101010101" pitchFamily="2" charset="-122"/>
                  </a:rPr>
                  <a:t>Request for data</a:t>
                </a:r>
              </a:p>
            </p:txBody>
          </p:sp>
          <p:sp>
            <p:nvSpPr>
              <p:cNvPr id="19487" name="TextBox 30"/>
              <p:cNvSpPr txBox="1">
                <a:spLocks noChangeArrowheads="1"/>
              </p:cNvSpPr>
              <p:nvPr/>
            </p:nvSpPr>
            <p:spPr bwMode="auto">
              <a:xfrm>
                <a:off x="3619500" y="4067175"/>
                <a:ext cx="654596"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Reply</a:t>
                </a:r>
              </a:p>
            </p:txBody>
          </p:sp>
          <p:sp>
            <p:nvSpPr>
              <p:cNvPr id="19488" name="TextBox 31"/>
              <p:cNvSpPr txBox="1">
                <a:spLocks noChangeArrowheads="1"/>
              </p:cNvSpPr>
              <p:nvPr/>
            </p:nvSpPr>
            <p:spPr bwMode="auto">
              <a:xfrm>
                <a:off x="3390900" y="4419600"/>
                <a:ext cx="1090232"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Disconnect</a:t>
                </a:r>
              </a:p>
            </p:txBody>
          </p:sp>
          <p:sp>
            <p:nvSpPr>
              <p:cNvPr id="19489" name="TextBox 32"/>
              <p:cNvSpPr txBox="1">
                <a:spLocks noChangeArrowheads="1"/>
              </p:cNvSpPr>
              <p:nvPr/>
            </p:nvSpPr>
            <p:spPr bwMode="auto">
              <a:xfrm>
                <a:off x="3390900" y="4953000"/>
                <a:ext cx="1090232"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Disconnect</a:t>
                </a:r>
              </a:p>
            </p:txBody>
          </p:sp>
        </p:grpSp>
        <p:sp>
          <p:nvSpPr>
            <p:cNvPr id="19463" name="TextBox 38"/>
            <p:cNvSpPr txBox="1">
              <a:spLocks noChangeArrowheads="1"/>
            </p:cNvSpPr>
            <p:nvPr/>
          </p:nvSpPr>
          <p:spPr bwMode="auto">
            <a:xfrm>
              <a:off x="7222950" y="3164443"/>
              <a:ext cx="409856"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dirty="0">
                  <a:ea typeface="宋体" panose="02010600030101010101" pitchFamily="2" charset="-122"/>
                </a:rPr>
                <a:t>(2)</a:t>
              </a:r>
            </a:p>
          </p:txBody>
        </p:sp>
        <p:sp>
          <p:nvSpPr>
            <p:cNvPr id="19464" name="TextBox 39"/>
            <p:cNvSpPr txBox="1">
              <a:spLocks noChangeArrowheads="1"/>
            </p:cNvSpPr>
            <p:nvPr/>
          </p:nvSpPr>
          <p:spPr bwMode="auto">
            <a:xfrm>
              <a:off x="2409185" y="3905995"/>
              <a:ext cx="409856" cy="3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dirty="0">
                  <a:ea typeface="宋体" panose="02010600030101010101" pitchFamily="2" charset="-122"/>
                </a:rPr>
                <a:t>(3)</a:t>
              </a:r>
            </a:p>
          </p:txBody>
        </p:sp>
      </p:grpSp>
      <p:sp>
        <p:nvSpPr>
          <p:cNvPr id="2" name="矩形 1">
            <a:extLst>
              <a:ext uri="{FF2B5EF4-FFF2-40B4-BE49-F238E27FC236}">
                <a16:creationId xmlns:a16="http://schemas.microsoft.com/office/drawing/2014/main" id="{B01CC355-F168-4710-AC2C-481A388E3BB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Service Primitives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4" descr="1-18">
            <a:extLst>
              <a:ext uri="{FF2B5EF4-FFF2-40B4-BE49-F238E27FC236}">
                <a16:creationId xmlns:a16="http://schemas.microsoft.com/office/drawing/2014/main" id="{BC91B38A-0DAB-4C99-8682-1BDB2D8F8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33" y="3015709"/>
            <a:ext cx="6591869" cy="225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4889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1508" name="Rectangle 3"/>
          <p:cNvSpPr>
            <a:spLocks noGrp="1" noChangeArrowheads="1"/>
          </p:cNvSpPr>
          <p:nvPr>
            <p:ph idx="1"/>
          </p:nvPr>
        </p:nvSpPr>
        <p:spPr>
          <a:xfrm>
            <a:off x="1154470" y="1040786"/>
            <a:ext cx="9163049" cy="1298087"/>
          </a:xfrm>
        </p:spPr>
        <p:txBody>
          <a:bodyPr>
            <a:normAutofit/>
          </a:bodyPr>
          <a:lstStyle/>
          <a:p>
            <a:r>
              <a:rPr lang="en-US" altLang="zh-CN" sz="2400" dirty="0">
                <a:ea typeface="宋体" panose="02010600030101010101" pitchFamily="2" charset="-122"/>
              </a:rPr>
              <a:t>Recap:</a:t>
            </a:r>
          </a:p>
          <a:p>
            <a:pPr lvl="1"/>
            <a:r>
              <a:rPr lang="en-US" altLang="zh-CN" sz="2000" dirty="0">
                <a:ea typeface="宋体" panose="02010600030101010101" pitchFamily="2" charset="-122"/>
              </a:rPr>
              <a:t>A layer provides a </a:t>
            </a:r>
            <a:r>
              <a:rPr lang="en-US" altLang="zh-CN" sz="2000" u="sng" dirty="0">
                <a:ea typeface="宋体" panose="02010600030101010101" pitchFamily="2" charset="-122"/>
              </a:rPr>
              <a:t>service</a:t>
            </a:r>
            <a:r>
              <a:rPr lang="en-US" altLang="zh-CN" sz="2000" dirty="0">
                <a:ea typeface="宋体" panose="02010600030101010101" pitchFamily="2" charset="-122"/>
              </a:rPr>
              <a:t> to the one above	[vertical]</a:t>
            </a:r>
          </a:p>
          <a:p>
            <a:pPr lvl="1"/>
            <a:r>
              <a:rPr lang="en-US" altLang="zh-CN" sz="2000" dirty="0">
                <a:ea typeface="宋体" panose="02010600030101010101" pitchFamily="2" charset="-122"/>
              </a:rPr>
              <a:t>A layer talks to its peer using a </a:t>
            </a:r>
            <a:r>
              <a:rPr lang="en-US" altLang="zh-CN" sz="2000" u="sng" dirty="0">
                <a:ea typeface="宋体" panose="02010600030101010101" pitchFamily="2" charset="-122"/>
              </a:rPr>
              <a:t>protocol</a:t>
            </a:r>
            <a:r>
              <a:rPr lang="en-US" altLang="zh-CN" sz="2000" dirty="0">
                <a:ea typeface="宋体" panose="02010600030101010101" pitchFamily="2" charset="-122"/>
              </a:rPr>
              <a:t>   	[horizontal]</a:t>
            </a:r>
            <a:endParaRPr lang="en-US" altLang="zh-CN" sz="2000" u="sng" dirty="0">
              <a:ea typeface="宋体" panose="02010600030101010101" pitchFamily="2" charset="-122"/>
            </a:endParaRPr>
          </a:p>
        </p:txBody>
      </p:sp>
      <p:sp>
        <p:nvSpPr>
          <p:cNvPr id="2" name="矩形 1">
            <a:extLst>
              <a:ext uri="{FF2B5EF4-FFF2-40B4-BE49-F238E27FC236}">
                <a16:creationId xmlns:a16="http://schemas.microsoft.com/office/drawing/2014/main" id="{A98A17BF-0BEA-44D4-BFE0-3A14AC289CA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Relationship of Services to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8B716DE-AA79-48C5-A92F-15E7BFC5B8A8}"/>
              </a:ext>
            </a:extLst>
          </p:cNvPr>
          <p:cNvSpPr txBox="1"/>
          <p:nvPr/>
        </p:nvSpPr>
        <p:spPr>
          <a:xfrm>
            <a:off x="429690" y="5002133"/>
            <a:ext cx="11588621" cy="1323439"/>
          </a:xfrm>
          <a:prstGeom prst="rect">
            <a:avLst/>
          </a:prstGeom>
          <a:noFill/>
        </p:spPr>
        <p:txBody>
          <a:bodyPr wrap="square">
            <a:spAutoFit/>
          </a:bodyPr>
          <a:lstStyle/>
          <a:p>
            <a:pPr marL="285750" indent="-285750" eaLnBrk="1" hangingPunct="1">
              <a:spcBef>
                <a:spcPct val="0"/>
              </a:spcBef>
              <a:buFont typeface="Arial" panose="020B0604020202020204" pitchFamily="34" charset="0"/>
              <a:buChar char="•"/>
            </a:pPr>
            <a:r>
              <a:rPr lang="en-US" altLang="zh-CN" sz="1600" b="1" dirty="0">
                <a:latin typeface="Arial" panose="020B0604020202020204" pitchFamily="34" charset="0"/>
                <a:ea typeface="微软雅黑" panose="020B0503020204020204" pitchFamily="34" charset="-122"/>
              </a:rPr>
              <a:t>Service</a:t>
            </a:r>
            <a:r>
              <a:rPr lang="en-US" altLang="zh-CN" sz="1600" dirty="0">
                <a:latin typeface="Arial" panose="020B0604020202020204" pitchFamily="34" charset="0"/>
                <a:ea typeface="微软雅黑" panose="020B0503020204020204" pitchFamily="34" charset="-122"/>
              </a:rPr>
              <a:t>: a set of primitives (operations) that a layer provides to the layer above it; it defines what operations the layer is prepared to perform on behalf of its users, but it says nothing at all about how these operations are implemented.</a:t>
            </a:r>
          </a:p>
          <a:p>
            <a:pPr marL="285750" indent="-285750" eaLnBrk="1" hangingPunct="1">
              <a:spcBef>
                <a:spcPct val="0"/>
              </a:spcBef>
              <a:buFont typeface="Arial" panose="020B0604020202020204" pitchFamily="34" charset="0"/>
              <a:buChar char="•"/>
            </a:pPr>
            <a:r>
              <a:rPr lang="en-US" altLang="zh-CN" sz="1600" b="1" dirty="0">
                <a:latin typeface="Arial" panose="020B0604020202020204" pitchFamily="34" charset="0"/>
                <a:ea typeface="微软雅黑" panose="020B0503020204020204" pitchFamily="34" charset="-122"/>
              </a:rPr>
              <a:t>Protocol</a:t>
            </a:r>
            <a:r>
              <a:rPr lang="en-US" altLang="zh-CN" sz="1600" dirty="0">
                <a:latin typeface="Arial" panose="020B0604020202020204" pitchFamily="34" charset="0"/>
                <a:ea typeface="微软雅黑" panose="020B0503020204020204" pitchFamily="34" charset="-122"/>
              </a:rPr>
              <a:t>, is a set of rules governing the format and meaning of the frames, packets, or messages that are exchanged by the peer entities </a:t>
            </a:r>
            <a:r>
              <a:rPr lang="en-US" altLang="zh-CN" sz="1600" b="1" dirty="0">
                <a:latin typeface="Arial" panose="020B0604020202020204" pitchFamily="34" charset="0"/>
                <a:ea typeface="微软雅黑" panose="020B0503020204020204" pitchFamily="34" charset="-122"/>
              </a:rPr>
              <a:t>within a layer</a:t>
            </a:r>
            <a:r>
              <a:rPr lang="en-US" altLang="zh-CN" sz="1600" dirty="0">
                <a:latin typeface="Arial" panose="020B0604020202020204" pitchFamily="34" charset="0"/>
                <a:ea typeface="微软雅黑" panose="020B0503020204020204" pitchFamily="34" charset="-122"/>
              </a:rPr>
              <a:t>.</a:t>
            </a:r>
          </a:p>
          <a:p>
            <a:pPr marL="285750" indent="-285750" eaLnBrk="1" hangingPunct="1">
              <a:spcBef>
                <a:spcPct val="0"/>
              </a:spcBef>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可以自由地改变协议，但不能改变服务，因为这些服务对于它们的用户是可见的，是提供给用户使用的。</a:t>
            </a:r>
          </a:p>
        </p:txBody>
      </p:sp>
      <p:pic>
        <p:nvPicPr>
          <p:cNvPr id="4" name="Picture 4" descr="1-19">
            <a:extLst>
              <a:ext uri="{FF2B5EF4-FFF2-40B4-BE49-F238E27FC236}">
                <a16:creationId xmlns:a16="http://schemas.microsoft.com/office/drawing/2014/main" id="{46CA3BA7-CF7F-4612-B0DE-DA2FE163D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010" y="2511152"/>
            <a:ext cx="5616217" cy="241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extLst>
              <a:ext uri="{FF2B5EF4-FFF2-40B4-BE49-F238E27FC236}">
                <a16:creationId xmlns:a16="http://schemas.microsoft.com/office/drawing/2014/main" id="{C5437750-0586-4034-8B01-4B369158376D}"/>
              </a:ext>
            </a:extLst>
          </p:cNvPr>
          <p:cNvPicPr>
            <a:picLocks noChangeAspect="1"/>
          </p:cNvPicPr>
          <p:nvPr/>
        </p:nvPicPr>
        <p:blipFill>
          <a:blip r:embed="rId4"/>
          <a:stretch>
            <a:fillRect/>
          </a:stretch>
        </p:blipFill>
        <p:spPr>
          <a:xfrm>
            <a:off x="7180119" y="2511151"/>
            <a:ext cx="4838192" cy="2230829"/>
          </a:xfrm>
          <a:prstGeom prst="rect">
            <a:avLst/>
          </a:prstGeom>
        </p:spPr>
      </p:pic>
    </p:spTree>
    <p:extLst>
      <p:ext uri="{BB962C8B-B14F-4D97-AF65-F5344CB8AC3E}">
        <p14:creationId xmlns:p14="http://schemas.microsoft.com/office/powerpoint/2010/main" val="66431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A98A17BF-0BEA-44D4-BFE0-3A14AC289CA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Princip</a:t>
            </a:r>
            <a:r>
              <a:rPr lang="en-US" altLang="zh-CN" sz="2800" b="1" kern="0" dirty="0">
                <a:solidFill>
                  <a:srgbClr val="C00000"/>
                </a:solidFill>
                <a:latin typeface="微软雅黑" panose="020B0503020204020204" pitchFamily="34" charset="-122"/>
                <a:ea typeface="微软雅黑" panose="020B0503020204020204" pitchFamily="34" charset="-122"/>
              </a:rPr>
              <a:t>les</a:t>
            </a:r>
            <a:r>
              <a:rPr lang="zh-CN" altLang="en-US" sz="2800" b="1" kern="0" dirty="0">
                <a:solidFill>
                  <a:srgbClr val="C00000"/>
                </a:solidFill>
                <a:latin typeface="微软雅黑" panose="020B0503020204020204" pitchFamily="34" charset="-122"/>
                <a:ea typeface="微软雅黑" panose="020B0503020204020204" pitchFamily="34" charset="-122"/>
              </a:rPr>
              <a:t> </a:t>
            </a:r>
            <a:r>
              <a:rPr lang="en-US" altLang="zh-CN" sz="2800" b="1" kern="0" dirty="0">
                <a:solidFill>
                  <a:srgbClr val="C00000"/>
                </a:solidFill>
                <a:latin typeface="微软雅黑" panose="020B0503020204020204" pitchFamily="34" charset="-122"/>
                <a:ea typeface="微软雅黑" panose="020B0503020204020204" pitchFamily="34" charset="-122"/>
              </a:rPr>
              <a:t>of</a:t>
            </a:r>
            <a:r>
              <a:rPr lang="zh-CN" altLang="en-US" sz="2800" b="1" kern="0" dirty="0">
                <a:solidFill>
                  <a:srgbClr val="C00000"/>
                </a:solidFill>
                <a:latin typeface="微软雅黑" panose="020B0503020204020204" pitchFamily="34" charset="-122"/>
                <a:ea typeface="微软雅黑" panose="020B0503020204020204" pitchFamily="34" charset="-122"/>
              </a:rPr>
              <a:t> </a:t>
            </a:r>
            <a:r>
              <a:rPr lang="en-US" altLang="zh-CN" sz="2800" b="1" kern="0" dirty="0">
                <a:solidFill>
                  <a:srgbClr val="C00000"/>
                </a:solidFill>
                <a:latin typeface="微软雅黑" panose="020B0503020204020204" pitchFamily="34" charset="-122"/>
                <a:ea typeface="微软雅黑" panose="020B0503020204020204" pitchFamily="34" charset="-122"/>
              </a:rPr>
              <a:t>Layered Network Architecture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BF6717F-E336-437D-9E71-CC639BAD9D9B}"/>
              </a:ext>
            </a:extLst>
          </p:cNvPr>
          <p:cNvPicPr>
            <a:picLocks noChangeAspect="1"/>
          </p:cNvPicPr>
          <p:nvPr/>
        </p:nvPicPr>
        <p:blipFill>
          <a:blip r:embed="rId3"/>
          <a:stretch>
            <a:fillRect/>
          </a:stretch>
        </p:blipFill>
        <p:spPr>
          <a:xfrm>
            <a:off x="465180" y="1761282"/>
            <a:ext cx="6579912" cy="3934380"/>
          </a:xfrm>
          <a:prstGeom prst="rect">
            <a:avLst/>
          </a:prstGeom>
        </p:spPr>
      </p:pic>
      <p:pic>
        <p:nvPicPr>
          <p:cNvPr id="9" name="图片 8">
            <a:extLst>
              <a:ext uri="{FF2B5EF4-FFF2-40B4-BE49-F238E27FC236}">
                <a16:creationId xmlns:a16="http://schemas.microsoft.com/office/drawing/2014/main" id="{FB29A735-CD9F-471A-8929-B4F343F62198}"/>
              </a:ext>
            </a:extLst>
          </p:cNvPr>
          <p:cNvPicPr>
            <a:picLocks noChangeAspect="1"/>
          </p:cNvPicPr>
          <p:nvPr/>
        </p:nvPicPr>
        <p:blipFill>
          <a:blip r:embed="rId4"/>
          <a:stretch>
            <a:fillRect/>
          </a:stretch>
        </p:blipFill>
        <p:spPr>
          <a:xfrm>
            <a:off x="7557656" y="2018445"/>
            <a:ext cx="4084294" cy="3420053"/>
          </a:xfrm>
          <a:prstGeom prst="rect">
            <a:avLst/>
          </a:prstGeom>
        </p:spPr>
      </p:pic>
    </p:spTree>
    <p:extLst>
      <p:ext uri="{BB962C8B-B14F-4D97-AF65-F5344CB8AC3E}">
        <p14:creationId xmlns:p14="http://schemas.microsoft.com/office/powerpoint/2010/main" val="241455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3556" name="Rectangle 3"/>
          <p:cNvSpPr>
            <a:spLocks noGrp="1" noChangeArrowheads="1"/>
          </p:cNvSpPr>
          <p:nvPr>
            <p:ph idx="1"/>
          </p:nvPr>
        </p:nvSpPr>
        <p:spPr>
          <a:xfrm>
            <a:off x="1257301" y="1382715"/>
            <a:ext cx="10058399" cy="2655886"/>
          </a:xfrm>
        </p:spPr>
        <p:txBody>
          <a:bodyPr/>
          <a:lstStyle/>
          <a:p>
            <a:r>
              <a:rPr lang="en-US" altLang="zh-CN" dirty="0">
                <a:ea typeface="宋体" panose="02010600030101010101" pitchFamily="2" charset="-122"/>
              </a:rPr>
              <a:t>Reference models describe the layers in a network architecture</a:t>
            </a:r>
          </a:p>
          <a:p>
            <a:pPr lvl="3"/>
            <a:endParaRPr lang="en-US" altLang="zh-CN" dirty="0">
              <a:ea typeface="宋体" panose="02010600030101010101" pitchFamily="2" charset="-122"/>
            </a:endParaRPr>
          </a:p>
          <a:p>
            <a:pPr lvl="1"/>
            <a:r>
              <a:rPr lang="en-US" altLang="zh-CN" dirty="0">
                <a:ea typeface="宋体" panose="02010600030101010101" pitchFamily="2" charset="-122"/>
              </a:rPr>
              <a:t>OSI reference model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TCP/IP reference model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Model used for this text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Critique of OSI and TCP/IP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9FCF9F3E-CD10-4656-A7B2-CAC998EA6EE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Reference Models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7370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dirty="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8274C24A-1EF6-4A30-9977-420A53FE86F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OSI Reference Model</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Picture 4" descr="1-20">
            <a:extLst>
              <a:ext uri="{FF2B5EF4-FFF2-40B4-BE49-F238E27FC236}">
                <a16:creationId xmlns:a16="http://schemas.microsoft.com/office/drawing/2014/main" id="{8AA95852-969C-4DA7-94B5-6EF1A60CE9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0777" y="1579114"/>
            <a:ext cx="6098416" cy="500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FA169BA-E025-492F-AE7D-72AAA4F0019E}"/>
              </a:ext>
            </a:extLst>
          </p:cNvPr>
          <p:cNvSpPr>
            <a:spLocks noGrp="1" noChangeArrowheads="1"/>
          </p:cNvSpPr>
          <p:nvPr>
            <p:ph idx="1"/>
          </p:nvPr>
        </p:nvSpPr>
        <p:spPr>
          <a:xfrm>
            <a:off x="647700" y="1050554"/>
            <a:ext cx="11370611" cy="523220"/>
          </a:xfrm>
        </p:spPr>
        <p:txBody>
          <a:bodyPr>
            <a:normAutofit/>
          </a:bodyPr>
          <a:lstStyle/>
          <a:p>
            <a:r>
              <a:rPr lang="en-US" altLang="zh-CN" sz="2000" dirty="0">
                <a:ea typeface="宋体" panose="02010600030101010101" pitchFamily="2" charset="-122"/>
              </a:rPr>
              <a:t>A principled, international standard, seven layer model to connect different systems</a:t>
            </a:r>
          </a:p>
        </p:txBody>
      </p:sp>
    </p:spTree>
    <p:extLst>
      <p:ext uri="{BB962C8B-B14F-4D97-AF65-F5344CB8AC3E}">
        <p14:creationId xmlns:p14="http://schemas.microsoft.com/office/powerpoint/2010/main" val="1520014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673608" y="1139031"/>
            <a:ext cx="10515600" cy="4351338"/>
          </a:xfrm>
        </p:spPr>
        <p:txBody>
          <a:bodyPr/>
          <a:lstStyle/>
          <a:p>
            <a:r>
              <a:rPr lang="en-US" altLang="zh-CN" dirty="0">
                <a:ea typeface="宋体" panose="02010600030101010101" pitchFamily="2" charset="-122"/>
              </a:rPr>
              <a:t>A four layer model derived from experimentation; omits some OSI layers and uses the IP as the network layer.</a:t>
            </a:r>
          </a:p>
        </p:txBody>
      </p:sp>
      <p:sp>
        <p:nvSpPr>
          <p:cNvPr id="25604"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grpSp>
        <p:nvGrpSpPr>
          <p:cNvPr id="25605" name="Group 22"/>
          <p:cNvGrpSpPr>
            <a:grpSpLocks/>
          </p:cNvGrpSpPr>
          <p:nvPr/>
        </p:nvGrpSpPr>
        <p:grpSpPr bwMode="auto">
          <a:xfrm>
            <a:off x="2149475" y="2381250"/>
            <a:ext cx="7226300" cy="3028950"/>
            <a:chOff x="959085" y="2409825"/>
            <a:chExt cx="7225830" cy="3028950"/>
          </a:xfrm>
        </p:grpSpPr>
        <p:pic>
          <p:nvPicPr>
            <p:cNvPr id="25610" name="Picture 2"/>
            <p:cNvPicPr>
              <a:picLocks noChangeAspect="1" noChangeArrowheads="1"/>
            </p:cNvPicPr>
            <p:nvPr/>
          </p:nvPicPr>
          <p:blipFill>
            <a:blip r:embed="rId3">
              <a:extLst>
                <a:ext uri="{28A0092B-C50C-407E-A947-70E740481C1C}">
                  <a14:useLocalDpi xmlns:a14="http://schemas.microsoft.com/office/drawing/2010/main" val="0"/>
                </a:ext>
              </a:extLst>
            </a:blip>
            <a:srcRect t="5247"/>
            <a:stretch>
              <a:fillRect/>
            </a:stretch>
          </p:blipFill>
          <p:spPr bwMode="auto">
            <a:xfrm>
              <a:off x="959085" y="2409825"/>
              <a:ext cx="722583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Freeform 14"/>
            <p:cNvSpPr>
              <a:spLocks/>
            </p:cNvSpPr>
            <p:nvPr/>
          </p:nvSpPr>
          <p:spPr bwMode="auto">
            <a:xfrm>
              <a:off x="2714625" y="2524126"/>
              <a:ext cx="823912" cy="2647950"/>
            </a:xfrm>
            <a:custGeom>
              <a:avLst/>
              <a:gdLst>
                <a:gd name="T0" fmla="*/ 0 w 862012"/>
                <a:gd name="T1" fmla="*/ 0 h 2647950"/>
                <a:gd name="T2" fmla="*/ 166340 w 862012"/>
                <a:gd name="T3" fmla="*/ 704850 h 2647950"/>
                <a:gd name="T4" fmla="*/ 365949 w 862012"/>
                <a:gd name="T5" fmla="*/ 1066800 h 2647950"/>
                <a:gd name="T6" fmla="*/ 657043 w 862012"/>
                <a:gd name="T7" fmla="*/ 1343025 h 2647950"/>
                <a:gd name="T8" fmla="*/ 748531 w 862012"/>
                <a:gd name="T9" fmla="*/ 1590675 h 2647950"/>
                <a:gd name="T10" fmla="*/ 681995 w 862012"/>
                <a:gd name="T11" fmla="*/ 1819275 h 2647950"/>
                <a:gd name="T12" fmla="*/ 490703 w 862012"/>
                <a:gd name="T13" fmla="*/ 1943100 h 2647950"/>
                <a:gd name="T14" fmla="*/ 282779 w 862012"/>
                <a:gd name="T15" fmla="*/ 2028825 h 2647950"/>
                <a:gd name="T16" fmla="*/ 83170 w 862012"/>
                <a:gd name="T17" fmla="*/ 2181225 h 2647950"/>
                <a:gd name="T18" fmla="*/ 32908 w 862012"/>
                <a:gd name="T19" fmla="*/ 2457450 h 2647950"/>
                <a:gd name="T20" fmla="*/ 24591 w 862012"/>
                <a:gd name="T21" fmla="*/ 2647950 h 2647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2012" h="2647950">
                  <a:moveTo>
                    <a:pt x="0" y="0"/>
                  </a:moveTo>
                  <a:cubicBezTo>
                    <a:pt x="56356" y="256381"/>
                    <a:pt x="120650" y="527050"/>
                    <a:pt x="190500" y="704850"/>
                  </a:cubicBezTo>
                  <a:cubicBezTo>
                    <a:pt x="260350" y="882650"/>
                    <a:pt x="325437" y="960437"/>
                    <a:pt x="419100" y="1066800"/>
                  </a:cubicBezTo>
                  <a:cubicBezTo>
                    <a:pt x="512763" y="1173163"/>
                    <a:pt x="679450" y="1255713"/>
                    <a:pt x="752475" y="1343025"/>
                  </a:cubicBezTo>
                  <a:cubicBezTo>
                    <a:pt x="825500" y="1430338"/>
                    <a:pt x="852488" y="1511300"/>
                    <a:pt x="857250" y="1590675"/>
                  </a:cubicBezTo>
                  <a:cubicBezTo>
                    <a:pt x="862012" y="1670050"/>
                    <a:pt x="830263" y="1760538"/>
                    <a:pt x="781050" y="1819275"/>
                  </a:cubicBezTo>
                  <a:cubicBezTo>
                    <a:pt x="731838" y="1878013"/>
                    <a:pt x="638175" y="1908175"/>
                    <a:pt x="561975" y="1943100"/>
                  </a:cubicBezTo>
                  <a:cubicBezTo>
                    <a:pt x="485775" y="1978025"/>
                    <a:pt x="401638" y="1989138"/>
                    <a:pt x="323850" y="2028825"/>
                  </a:cubicBezTo>
                  <a:cubicBezTo>
                    <a:pt x="246063" y="2068513"/>
                    <a:pt x="142944" y="2109787"/>
                    <a:pt x="95250" y="2181225"/>
                  </a:cubicBezTo>
                  <a:cubicBezTo>
                    <a:pt x="47556" y="2252663"/>
                    <a:pt x="48869" y="2379663"/>
                    <a:pt x="37688" y="2457450"/>
                  </a:cubicBezTo>
                  <a:cubicBezTo>
                    <a:pt x="26507" y="2535237"/>
                    <a:pt x="30147" y="2608263"/>
                    <a:pt x="28163" y="2647950"/>
                  </a:cubicBezTo>
                </a:path>
              </a:pathLst>
            </a:custGeom>
            <a:solidFill>
              <a:schemeClr val="bg1"/>
            </a:solidFill>
            <a:ln w="9525" cap="flat" cmpd="sng" algn="ctr">
              <a:solidFill>
                <a:schemeClr val="tx1"/>
              </a:solidFill>
              <a:prstDash val="solid"/>
              <a:round/>
              <a:headEnd type="none" w="med" len="med"/>
              <a:tailEnd type="none" w="med" len="med"/>
            </a:ln>
          </p:spPr>
          <p:txBody>
            <a:bodyPr/>
            <a:lstStyle/>
            <a:p>
              <a:endParaRPr lang="zh-CN" altLang="en-US"/>
            </a:p>
          </p:txBody>
        </p:sp>
        <p:sp>
          <p:nvSpPr>
            <p:cNvPr id="25612" name="Rectangle 15"/>
            <p:cNvSpPr>
              <a:spLocks noChangeArrowheads="1"/>
            </p:cNvSpPr>
            <p:nvPr/>
          </p:nvSpPr>
          <p:spPr bwMode="auto">
            <a:xfrm>
              <a:off x="2638425" y="2543175"/>
              <a:ext cx="85725" cy="26955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5613" name="Freeform 16"/>
            <p:cNvSpPr>
              <a:spLocks/>
            </p:cNvSpPr>
            <p:nvPr/>
          </p:nvSpPr>
          <p:spPr bwMode="auto">
            <a:xfrm flipH="1">
              <a:off x="6229350" y="2505076"/>
              <a:ext cx="823912" cy="2647950"/>
            </a:xfrm>
            <a:custGeom>
              <a:avLst/>
              <a:gdLst>
                <a:gd name="T0" fmla="*/ 0 w 862012"/>
                <a:gd name="T1" fmla="*/ 0 h 2647950"/>
                <a:gd name="T2" fmla="*/ 166340 w 862012"/>
                <a:gd name="T3" fmla="*/ 704850 h 2647950"/>
                <a:gd name="T4" fmla="*/ 365949 w 862012"/>
                <a:gd name="T5" fmla="*/ 1066800 h 2647950"/>
                <a:gd name="T6" fmla="*/ 657043 w 862012"/>
                <a:gd name="T7" fmla="*/ 1343025 h 2647950"/>
                <a:gd name="T8" fmla="*/ 748531 w 862012"/>
                <a:gd name="T9" fmla="*/ 1590675 h 2647950"/>
                <a:gd name="T10" fmla="*/ 681995 w 862012"/>
                <a:gd name="T11" fmla="*/ 1819275 h 2647950"/>
                <a:gd name="T12" fmla="*/ 490703 w 862012"/>
                <a:gd name="T13" fmla="*/ 1943100 h 2647950"/>
                <a:gd name="T14" fmla="*/ 282779 w 862012"/>
                <a:gd name="T15" fmla="*/ 2028825 h 2647950"/>
                <a:gd name="T16" fmla="*/ 83170 w 862012"/>
                <a:gd name="T17" fmla="*/ 2181225 h 2647950"/>
                <a:gd name="T18" fmla="*/ 32908 w 862012"/>
                <a:gd name="T19" fmla="*/ 2457450 h 2647950"/>
                <a:gd name="T20" fmla="*/ 24591 w 862012"/>
                <a:gd name="T21" fmla="*/ 2647950 h 2647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2012" h="2647950">
                  <a:moveTo>
                    <a:pt x="0" y="0"/>
                  </a:moveTo>
                  <a:cubicBezTo>
                    <a:pt x="56356" y="256381"/>
                    <a:pt x="120650" y="527050"/>
                    <a:pt x="190500" y="704850"/>
                  </a:cubicBezTo>
                  <a:cubicBezTo>
                    <a:pt x="260350" y="882650"/>
                    <a:pt x="325437" y="960437"/>
                    <a:pt x="419100" y="1066800"/>
                  </a:cubicBezTo>
                  <a:cubicBezTo>
                    <a:pt x="512763" y="1173163"/>
                    <a:pt x="679450" y="1255713"/>
                    <a:pt x="752475" y="1343025"/>
                  </a:cubicBezTo>
                  <a:cubicBezTo>
                    <a:pt x="825500" y="1430338"/>
                    <a:pt x="852488" y="1511300"/>
                    <a:pt x="857250" y="1590675"/>
                  </a:cubicBezTo>
                  <a:cubicBezTo>
                    <a:pt x="862012" y="1670050"/>
                    <a:pt x="830263" y="1760538"/>
                    <a:pt x="781050" y="1819275"/>
                  </a:cubicBezTo>
                  <a:cubicBezTo>
                    <a:pt x="731838" y="1878013"/>
                    <a:pt x="638175" y="1908175"/>
                    <a:pt x="561975" y="1943100"/>
                  </a:cubicBezTo>
                  <a:cubicBezTo>
                    <a:pt x="485775" y="1978025"/>
                    <a:pt x="401638" y="1989138"/>
                    <a:pt x="323850" y="2028825"/>
                  </a:cubicBezTo>
                  <a:cubicBezTo>
                    <a:pt x="246063" y="2068513"/>
                    <a:pt x="142944" y="2109787"/>
                    <a:pt x="95250" y="2181225"/>
                  </a:cubicBezTo>
                  <a:cubicBezTo>
                    <a:pt x="47556" y="2252663"/>
                    <a:pt x="48869" y="2379663"/>
                    <a:pt x="37688" y="2457450"/>
                  </a:cubicBezTo>
                  <a:cubicBezTo>
                    <a:pt x="26507" y="2535237"/>
                    <a:pt x="30147" y="2608263"/>
                    <a:pt x="28163" y="2647950"/>
                  </a:cubicBezTo>
                </a:path>
              </a:pathLst>
            </a:custGeom>
            <a:solidFill>
              <a:schemeClr val="bg1"/>
            </a:solidFill>
            <a:ln w="9525" cap="flat" cmpd="sng" algn="ctr">
              <a:solidFill>
                <a:schemeClr val="tx1"/>
              </a:solidFill>
              <a:prstDash val="solid"/>
              <a:round/>
              <a:headEnd type="none" w="med" len="med"/>
              <a:tailEnd type="none" w="med" len="med"/>
            </a:ln>
          </p:spPr>
          <p:txBody>
            <a:bodyPr/>
            <a:lstStyle/>
            <a:p>
              <a:endParaRPr lang="zh-CN" altLang="en-US"/>
            </a:p>
          </p:txBody>
        </p:sp>
        <p:sp>
          <p:nvSpPr>
            <p:cNvPr id="25614" name="Rectangle 17"/>
            <p:cNvSpPr>
              <a:spLocks noChangeArrowheads="1"/>
            </p:cNvSpPr>
            <p:nvPr/>
          </p:nvSpPr>
          <p:spPr bwMode="auto">
            <a:xfrm flipH="1">
              <a:off x="7029448" y="2743200"/>
              <a:ext cx="1019176" cy="26955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5615" name="Rectangle 18"/>
            <p:cNvSpPr>
              <a:spLocks noChangeArrowheads="1"/>
            </p:cNvSpPr>
            <p:nvPr/>
          </p:nvSpPr>
          <p:spPr bwMode="auto">
            <a:xfrm flipH="1">
              <a:off x="6029324" y="4048125"/>
              <a:ext cx="200025" cy="152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5616" name="Rectangle 19"/>
            <p:cNvSpPr>
              <a:spLocks noChangeArrowheads="1"/>
            </p:cNvSpPr>
            <p:nvPr/>
          </p:nvSpPr>
          <p:spPr bwMode="auto">
            <a:xfrm flipH="1">
              <a:off x="6229350" y="3467100"/>
              <a:ext cx="342898" cy="1905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5617" name="Rectangle 20"/>
            <p:cNvSpPr>
              <a:spLocks noChangeArrowheads="1"/>
            </p:cNvSpPr>
            <p:nvPr/>
          </p:nvSpPr>
          <p:spPr bwMode="auto">
            <a:xfrm flipH="1">
              <a:off x="6457950" y="3057524"/>
              <a:ext cx="342898" cy="1238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5618" name="Rectangle 21"/>
            <p:cNvSpPr>
              <a:spLocks noChangeArrowheads="1"/>
            </p:cNvSpPr>
            <p:nvPr/>
          </p:nvSpPr>
          <p:spPr bwMode="auto">
            <a:xfrm flipH="1">
              <a:off x="6743700" y="3200400"/>
              <a:ext cx="95248" cy="9144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cxnSp>
        <p:nvCxnSpPr>
          <p:cNvPr id="25" name="Straight Arrow Connector 24"/>
          <p:cNvCxnSpPr>
            <a:stCxn id="25607" idx="1"/>
          </p:cNvCxnSpPr>
          <p:nvPr/>
        </p:nvCxnSpPr>
        <p:spPr bwMode="auto">
          <a:xfrm rot="10800000" flipV="1">
            <a:off x="7505700" y="3929063"/>
            <a:ext cx="628650" cy="157162"/>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triangle" w="lg" len="lg"/>
          </a:ln>
          <a:effectLst/>
        </p:spPr>
      </p:cxnSp>
      <p:sp>
        <p:nvSpPr>
          <p:cNvPr id="25607" name="TextBox 26"/>
          <p:cNvSpPr txBox="1">
            <a:spLocks noChangeArrowheads="1"/>
          </p:cNvSpPr>
          <p:nvPr/>
        </p:nvSpPr>
        <p:spPr bwMode="auto">
          <a:xfrm>
            <a:off x="8134350" y="3467101"/>
            <a:ext cx="16954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IP is the “narrow waist” of the Internet</a:t>
            </a:r>
          </a:p>
        </p:txBody>
      </p:sp>
      <p:sp>
        <p:nvSpPr>
          <p:cNvPr id="25608" name="Rectangle 30"/>
          <p:cNvSpPr>
            <a:spLocks noChangeArrowheads="1"/>
          </p:cNvSpPr>
          <p:nvPr/>
        </p:nvSpPr>
        <p:spPr bwMode="auto">
          <a:xfrm flipH="1">
            <a:off x="2209801" y="2305050"/>
            <a:ext cx="828675" cy="29527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5609" name="TextBox 31"/>
          <p:cNvSpPr txBox="1">
            <a:spLocks noChangeArrowheads="1"/>
          </p:cNvSpPr>
          <p:nvPr/>
        </p:nvSpPr>
        <p:spPr bwMode="auto">
          <a:xfrm>
            <a:off x="3410385" y="5429251"/>
            <a:ext cx="5195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Protocols are shown in their respective layers</a:t>
            </a:r>
          </a:p>
        </p:txBody>
      </p:sp>
      <p:sp>
        <p:nvSpPr>
          <p:cNvPr id="2" name="矩形 1">
            <a:extLst>
              <a:ext uri="{FF2B5EF4-FFF2-40B4-BE49-F238E27FC236}">
                <a16:creationId xmlns:a16="http://schemas.microsoft.com/office/drawing/2014/main" id="{C02B2A6F-AD2A-4510-9776-792313F84A2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TCP/IP Reference Model</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28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838955" y="1278338"/>
            <a:ext cx="10642060" cy="4598987"/>
          </a:xfrm>
        </p:spPr>
        <p:txBody>
          <a:bodyPr/>
          <a:lstStyle/>
          <a:p>
            <a:pPr marL="457200" indent="-457200">
              <a:buFont typeface="Arial" panose="020B0604020202020204" pitchFamily="34" charset="0"/>
              <a:buChar char="•"/>
            </a:pPr>
            <a:r>
              <a:rPr lang="en-US" altLang="zh-CN" u="sng" dirty="0">
                <a:ea typeface="宋体" panose="02010600030101010101" pitchFamily="2" charset="-122"/>
              </a:rPr>
              <a:t>Computer networks</a:t>
            </a:r>
            <a:r>
              <a:rPr lang="en-US" altLang="zh-CN" dirty="0">
                <a:ea typeface="宋体" panose="02010600030101010101" pitchFamily="2" charset="-122"/>
              </a:rPr>
              <a:t> are collections of autonomous computers, e.g., the Internet</a:t>
            </a:r>
          </a:p>
          <a:p>
            <a:pPr marL="457200" indent="-457200">
              <a:buFont typeface="Arial" panose="020B0604020202020204" pitchFamily="34" charset="0"/>
              <a:buChar char="•"/>
            </a:pPr>
            <a:r>
              <a:rPr lang="en-US" altLang="zh-CN" dirty="0">
                <a:ea typeface="宋体" panose="02010600030101010101" pitchFamily="2" charset="-122"/>
              </a:rPr>
              <a:t>They have many uses:</a:t>
            </a:r>
          </a:p>
          <a:p>
            <a:pPr lvl="1"/>
            <a:r>
              <a:rPr lang="en-US" altLang="zh-CN" dirty="0">
                <a:ea typeface="宋体" panose="02010600030101010101" pitchFamily="2" charset="-122"/>
              </a:rPr>
              <a:t>Business Applications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Home Applications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Mobile Applications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marL="457200" indent="-457200">
              <a:buFont typeface="Arial" panose="020B0604020202020204" pitchFamily="34" charset="0"/>
              <a:buChar char="•"/>
            </a:pPr>
            <a:r>
              <a:rPr lang="en-US" altLang="zh-CN" dirty="0">
                <a:ea typeface="宋体" panose="02010600030101010101" pitchFamily="2" charset="-122"/>
              </a:rPr>
              <a:t>These uses raise:</a:t>
            </a:r>
          </a:p>
          <a:p>
            <a:pPr lvl="1"/>
            <a:r>
              <a:rPr lang="en-US" altLang="zh-CN" dirty="0">
                <a:ea typeface="宋体" panose="02010600030101010101" pitchFamily="2" charset="-122"/>
              </a:rPr>
              <a:t>Social Issues </a:t>
            </a:r>
            <a:r>
              <a:rPr lang="en-US" altLang="zh-CN" dirty="0">
                <a:solidFill>
                  <a:srgbClr val="0000FF"/>
                </a:solidFill>
                <a:ea typeface="宋体" panose="02010600030101010101" pitchFamily="2" charset="-122"/>
              </a:rPr>
              <a:t>»</a:t>
            </a:r>
          </a:p>
          <a:p>
            <a:pPr marL="457200" indent="-457200">
              <a:buFont typeface="Arial" panose="020B0604020202020204" pitchFamily="34" charset="0"/>
              <a:buChar char="•"/>
            </a:pPr>
            <a:r>
              <a:rPr lang="en-US" altLang="zh-CN" dirty="0">
                <a:ea typeface="宋体" panose="02010600030101010101" pitchFamily="2" charset="-122"/>
              </a:rPr>
              <a:t>This text covers networks for all of these uses</a:t>
            </a:r>
          </a:p>
        </p:txBody>
      </p:sp>
      <p:sp>
        <p:nvSpPr>
          <p:cNvPr id="10244" name="Footer Placeholder 20"/>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1 Introduction</a:t>
            </a:r>
          </a:p>
        </p:txBody>
      </p:sp>
      <p:sp>
        <p:nvSpPr>
          <p:cNvPr id="2" name="矩形 1">
            <a:extLst>
              <a:ext uri="{FF2B5EF4-FFF2-40B4-BE49-F238E27FC236}">
                <a16:creationId xmlns:a16="http://schemas.microsoft.com/office/drawing/2014/main" id="{3F5D98F5-B83F-4DCC-B83A-E2C561E40D0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Uses of Computer Networks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616B6D8C-C8E3-44B1-B772-019E0FBE2C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The TCP/IP Model vs. OSI</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AF09AC9-551E-4615-9D7F-CD6C7CC73410}"/>
              </a:ext>
            </a:extLst>
          </p:cNvPr>
          <p:cNvPicPr>
            <a:picLocks noChangeAspect="1"/>
          </p:cNvPicPr>
          <p:nvPr/>
        </p:nvPicPr>
        <p:blipFill>
          <a:blip r:embed="rId2"/>
          <a:stretch>
            <a:fillRect/>
          </a:stretch>
        </p:blipFill>
        <p:spPr>
          <a:xfrm>
            <a:off x="2233586" y="1487180"/>
            <a:ext cx="6843740" cy="4181304"/>
          </a:xfrm>
          <a:prstGeom prst="rect">
            <a:avLst/>
          </a:prstGeom>
        </p:spPr>
      </p:pic>
    </p:spTree>
    <p:extLst>
      <p:ext uri="{BB962C8B-B14F-4D97-AF65-F5344CB8AC3E}">
        <p14:creationId xmlns:p14="http://schemas.microsoft.com/office/powerpoint/2010/main" val="2062497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7652" name="Rectangle 3"/>
          <p:cNvSpPr>
            <a:spLocks noGrp="1" noChangeArrowheads="1"/>
          </p:cNvSpPr>
          <p:nvPr>
            <p:ph idx="1"/>
          </p:nvPr>
        </p:nvSpPr>
        <p:spPr>
          <a:xfrm>
            <a:off x="737616" y="1217803"/>
            <a:ext cx="10372344" cy="953643"/>
          </a:xfrm>
        </p:spPr>
        <p:txBody>
          <a:bodyPr/>
          <a:lstStyle/>
          <a:p>
            <a:pPr marL="685800" indent="-457200">
              <a:buFont typeface="Arial" panose="020B0604020202020204" pitchFamily="34" charset="0"/>
              <a:buChar char="•"/>
            </a:pPr>
            <a:r>
              <a:rPr lang="en-US" altLang="zh-CN" dirty="0">
                <a:ea typeface="宋体" panose="02010600030101010101" pitchFamily="2" charset="-122"/>
              </a:rPr>
              <a:t>It is based on the TCP/IP model but we include the physical layer and look beyond Internet protocols.</a:t>
            </a:r>
          </a:p>
        </p:txBody>
      </p:sp>
      <p:pic>
        <p:nvPicPr>
          <p:cNvPr id="2765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404531"/>
            <a:ext cx="2620963"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16B6D8C-C8E3-44B1-B772-019E0FBE2C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Hybrid Model Used in this Book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12587ED-67D3-4627-B3C1-FC64BEFE1D3F}"/>
              </a:ext>
            </a:extLst>
          </p:cNvPr>
          <p:cNvSpPr txBox="1"/>
          <p:nvPr/>
        </p:nvSpPr>
        <p:spPr>
          <a:xfrm>
            <a:off x="2721279" y="5116286"/>
            <a:ext cx="6093912" cy="369332"/>
          </a:xfrm>
          <a:prstGeom prst="rect">
            <a:avLst/>
          </a:prstGeom>
          <a:noFill/>
        </p:spPr>
        <p:txBody>
          <a:bodyPr wrap="square">
            <a:spAutoFit/>
          </a:bodyPr>
          <a:lstStyle/>
          <a:p>
            <a:pPr eaLnBrk="1" hangingPunct="1"/>
            <a:r>
              <a:rPr lang="en-US" altLang="zh-CN" dirty="0">
                <a:ea typeface="宋体" panose="02010600030101010101" pitchFamily="2" charset="-122"/>
              </a:rPr>
              <a:t>The hybrid reference model to be used in this book.</a:t>
            </a:r>
          </a:p>
        </p:txBody>
      </p:sp>
    </p:spTree>
    <p:extLst>
      <p:ext uri="{BB962C8B-B14F-4D97-AF65-F5344CB8AC3E}">
        <p14:creationId xmlns:p14="http://schemas.microsoft.com/office/powerpoint/2010/main" val="2074012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616B6D8C-C8E3-44B1-B772-019E0FBE2C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Hybrid Model: Physical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FB12797-F247-418C-B166-39F776B1E861}"/>
              </a:ext>
            </a:extLst>
          </p:cNvPr>
          <p:cNvPicPr>
            <a:picLocks noChangeAspect="1"/>
          </p:cNvPicPr>
          <p:nvPr/>
        </p:nvPicPr>
        <p:blipFill>
          <a:blip r:embed="rId2"/>
          <a:stretch>
            <a:fillRect/>
          </a:stretch>
        </p:blipFill>
        <p:spPr>
          <a:xfrm>
            <a:off x="541006" y="1544230"/>
            <a:ext cx="5618979" cy="3557160"/>
          </a:xfrm>
          <a:prstGeom prst="rect">
            <a:avLst/>
          </a:prstGeom>
        </p:spPr>
      </p:pic>
      <p:pic>
        <p:nvPicPr>
          <p:cNvPr id="5" name="图片 4">
            <a:extLst>
              <a:ext uri="{FF2B5EF4-FFF2-40B4-BE49-F238E27FC236}">
                <a16:creationId xmlns:a16="http://schemas.microsoft.com/office/drawing/2014/main" id="{B992182B-7706-4A34-A6AF-854A2089A7F7}"/>
              </a:ext>
            </a:extLst>
          </p:cNvPr>
          <p:cNvPicPr>
            <a:picLocks noChangeAspect="1"/>
          </p:cNvPicPr>
          <p:nvPr/>
        </p:nvPicPr>
        <p:blipFill>
          <a:blip r:embed="rId3"/>
          <a:stretch>
            <a:fillRect/>
          </a:stretch>
        </p:blipFill>
        <p:spPr>
          <a:xfrm>
            <a:off x="7304018" y="2125861"/>
            <a:ext cx="4346976" cy="2606278"/>
          </a:xfrm>
          <a:prstGeom prst="rect">
            <a:avLst/>
          </a:prstGeom>
        </p:spPr>
      </p:pic>
    </p:spTree>
    <p:extLst>
      <p:ext uri="{BB962C8B-B14F-4D97-AF65-F5344CB8AC3E}">
        <p14:creationId xmlns:p14="http://schemas.microsoft.com/office/powerpoint/2010/main" val="709186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616B6D8C-C8E3-44B1-B772-019E0FBE2C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Hybrid Model: Data Link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A6AA6616-7E97-48E2-8F7F-E5323DC0C580}"/>
              </a:ext>
            </a:extLst>
          </p:cNvPr>
          <p:cNvGrpSpPr/>
          <p:nvPr/>
        </p:nvGrpSpPr>
        <p:grpSpPr>
          <a:xfrm>
            <a:off x="1455742" y="1297765"/>
            <a:ext cx="8067734" cy="4262469"/>
            <a:chOff x="1455742" y="1297765"/>
            <a:chExt cx="8067734" cy="4262469"/>
          </a:xfrm>
        </p:grpSpPr>
        <p:pic>
          <p:nvPicPr>
            <p:cNvPr id="3" name="图片 2">
              <a:extLst>
                <a:ext uri="{FF2B5EF4-FFF2-40B4-BE49-F238E27FC236}">
                  <a16:creationId xmlns:a16="http://schemas.microsoft.com/office/drawing/2014/main" id="{6F25A63C-57D1-4F51-B52D-09BF9461944B}"/>
                </a:ext>
              </a:extLst>
            </p:cNvPr>
            <p:cNvPicPr>
              <a:picLocks noChangeAspect="1"/>
            </p:cNvPicPr>
            <p:nvPr/>
          </p:nvPicPr>
          <p:blipFill>
            <a:blip r:embed="rId3"/>
            <a:stretch>
              <a:fillRect/>
            </a:stretch>
          </p:blipFill>
          <p:spPr>
            <a:xfrm>
              <a:off x="1455742" y="1297765"/>
              <a:ext cx="8067734" cy="4262469"/>
            </a:xfrm>
            <a:prstGeom prst="rect">
              <a:avLst/>
            </a:prstGeom>
          </p:spPr>
        </p:pic>
        <p:pic>
          <p:nvPicPr>
            <p:cNvPr id="6" name="图片 5">
              <a:extLst>
                <a:ext uri="{FF2B5EF4-FFF2-40B4-BE49-F238E27FC236}">
                  <a16:creationId xmlns:a16="http://schemas.microsoft.com/office/drawing/2014/main" id="{1A075A4C-1F4D-4E4F-AE5C-ACF36D211B09}"/>
                </a:ext>
              </a:extLst>
            </p:cNvPr>
            <p:cNvPicPr>
              <a:picLocks noChangeAspect="1"/>
            </p:cNvPicPr>
            <p:nvPr/>
          </p:nvPicPr>
          <p:blipFill>
            <a:blip r:embed="rId4"/>
            <a:stretch>
              <a:fillRect/>
            </a:stretch>
          </p:blipFill>
          <p:spPr>
            <a:xfrm>
              <a:off x="7879553" y="1297765"/>
              <a:ext cx="1120067" cy="633081"/>
            </a:xfrm>
            <a:prstGeom prst="rect">
              <a:avLst/>
            </a:prstGeom>
          </p:spPr>
        </p:pic>
        <p:pic>
          <p:nvPicPr>
            <p:cNvPr id="8" name="图片 7">
              <a:extLst>
                <a:ext uri="{FF2B5EF4-FFF2-40B4-BE49-F238E27FC236}">
                  <a16:creationId xmlns:a16="http://schemas.microsoft.com/office/drawing/2014/main" id="{2E2980D1-BC46-4C93-8A4B-57450DCAF6DC}"/>
                </a:ext>
              </a:extLst>
            </p:cNvPr>
            <p:cNvPicPr>
              <a:picLocks noChangeAspect="1"/>
            </p:cNvPicPr>
            <p:nvPr/>
          </p:nvPicPr>
          <p:blipFill>
            <a:blip r:embed="rId4"/>
            <a:stretch>
              <a:fillRect/>
            </a:stretch>
          </p:blipFill>
          <p:spPr>
            <a:xfrm>
              <a:off x="8403409" y="1297765"/>
              <a:ext cx="1120067" cy="633081"/>
            </a:xfrm>
            <a:prstGeom prst="rect">
              <a:avLst/>
            </a:prstGeom>
          </p:spPr>
        </p:pic>
        <p:pic>
          <p:nvPicPr>
            <p:cNvPr id="9" name="图片 8">
              <a:extLst>
                <a:ext uri="{FF2B5EF4-FFF2-40B4-BE49-F238E27FC236}">
                  <a16:creationId xmlns:a16="http://schemas.microsoft.com/office/drawing/2014/main" id="{43B650F3-1155-4FBE-9C1E-0486BC43A36F}"/>
                </a:ext>
              </a:extLst>
            </p:cNvPr>
            <p:cNvPicPr>
              <a:picLocks noChangeAspect="1"/>
            </p:cNvPicPr>
            <p:nvPr/>
          </p:nvPicPr>
          <p:blipFill rotWithShape="1">
            <a:blip r:embed="rId4"/>
            <a:srcRect t="17354"/>
            <a:stretch/>
          </p:blipFill>
          <p:spPr>
            <a:xfrm>
              <a:off x="8403408" y="1906077"/>
              <a:ext cx="1120067" cy="523220"/>
            </a:xfrm>
            <a:prstGeom prst="rect">
              <a:avLst/>
            </a:prstGeom>
          </p:spPr>
        </p:pic>
      </p:grpSp>
    </p:spTree>
    <p:extLst>
      <p:ext uri="{BB962C8B-B14F-4D97-AF65-F5344CB8AC3E}">
        <p14:creationId xmlns:p14="http://schemas.microsoft.com/office/powerpoint/2010/main" val="3118657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616B6D8C-C8E3-44B1-B772-019E0FBE2C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Hybrid Model: Network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6649FD18-2ED0-4C3D-95CC-4894EA8558F8}"/>
              </a:ext>
            </a:extLst>
          </p:cNvPr>
          <p:cNvGrpSpPr/>
          <p:nvPr/>
        </p:nvGrpSpPr>
        <p:grpSpPr>
          <a:xfrm>
            <a:off x="438601" y="1369659"/>
            <a:ext cx="5221054" cy="3712479"/>
            <a:chOff x="2309762" y="1084645"/>
            <a:chExt cx="7135948" cy="4986374"/>
          </a:xfrm>
        </p:grpSpPr>
        <p:pic>
          <p:nvPicPr>
            <p:cNvPr id="4" name="图片 3">
              <a:extLst>
                <a:ext uri="{FF2B5EF4-FFF2-40B4-BE49-F238E27FC236}">
                  <a16:creationId xmlns:a16="http://schemas.microsoft.com/office/drawing/2014/main" id="{A43FC8F8-BD66-496B-AD65-08FDEF40C10B}"/>
                </a:ext>
              </a:extLst>
            </p:cNvPr>
            <p:cNvPicPr>
              <a:picLocks noChangeAspect="1"/>
            </p:cNvPicPr>
            <p:nvPr/>
          </p:nvPicPr>
          <p:blipFill>
            <a:blip r:embed="rId3"/>
            <a:stretch>
              <a:fillRect/>
            </a:stretch>
          </p:blipFill>
          <p:spPr>
            <a:xfrm>
              <a:off x="2309762" y="1084645"/>
              <a:ext cx="7110464" cy="4986374"/>
            </a:xfrm>
            <a:prstGeom prst="rect">
              <a:avLst/>
            </a:prstGeom>
          </p:spPr>
        </p:pic>
        <p:pic>
          <p:nvPicPr>
            <p:cNvPr id="5" name="图片 4">
              <a:extLst>
                <a:ext uri="{FF2B5EF4-FFF2-40B4-BE49-F238E27FC236}">
                  <a16:creationId xmlns:a16="http://schemas.microsoft.com/office/drawing/2014/main" id="{DF6CAE9D-2FD8-480C-AF29-5704109B2F58}"/>
                </a:ext>
              </a:extLst>
            </p:cNvPr>
            <p:cNvPicPr>
              <a:picLocks noChangeAspect="1"/>
            </p:cNvPicPr>
            <p:nvPr/>
          </p:nvPicPr>
          <p:blipFill>
            <a:blip r:embed="rId4"/>
            <a:stretch>
              <a:fillRect/>
            </a:stretch>
          </p:blipFill>
          <p:spPr>
            <a:xfrm>
              <a:off x="8701177" y="1084645"/>
              <a:ext cx="719049" cy="455397"/>
            </a:xfrm>
            <a:prstGeom prst="rect">
              <a:avLst/>
            </a:prstGeom>
          </p:spPr>
        </p:pic>
        <p:pic>
          <p:nvPicPr>
            <p:cNvPr id="11" name="图片 10">
              <a:extLst>
                <a:ext uri="{FF2B5EF4-FFF2-40B4-BE49-F238E27FC236}">
                  <a16:creationId xmlns:a16="http://schemas.microsoft.com/office/drawing/2014/main" id="{B2ACAE5C-3302-49E1-9E16-613284B32ACA}"/>
                </a:ext>
              </a:extLst>
            </p:cNvPr>
            <p:cNvPicPr>
              <a:picLocks noChangeAspect="1"/>
            </p:cNvPicPr>
            <p:nvPr/>
          </p:nvPicPr>
          <p:blipFill rotWithShape="1">
            <a:blip r:embed="rId4"/>
            <a:srcRect t="67636"/>
            <a:stretch/>
          </p:blipFill>
          <p:spPr>
            <a:xfrm>
              <a:off x="8874433" y="1540042"/>
              <a:ext cx="563494" cy="115503"/>
            </a:xfrm>
            <a:prstGeom prst="rect">
              <a:avLst/>
            </a:prstGeom>
          </p:spPr>
        </p:pic>
        <p:pic>
          <p:nvPicPr>
            <p:cNvPr id="12" name="图片 11">
              <a:extLst>
                <a:ext uri="{FF2B5EF4-FFF2-40B4-BE49-F238E27FC236}">
                  <a16:creationId xmlns:a16="http://schemas.microsoft.com/office/drawing/2014/main" id="{059AB058-C740-4D53-87E3-9CB719385B96}"/>
                </a:ext>
              </a:extLst>
            </p:cNvPr>
            <p:cNvPicPr>
              <a:picLocks noChangeAspect="1"/>
            </p:cNvPicPr>
            <p:nvPr/>
          </p:nvPicPr>
          <p:blipFill rotWithShape="1">
            <a:blip r:embed="rId4"/>
            <a:srcRect t="67636"/>
            <a:stretch/>
          </p:blipFill>
          <p:spPr>
            <a:xfrm rot="16200000">
              <a:off x="9106212" y="1883124"/>
              <a:ext cx="563494" cy="115503"/>
            </a:xfrm>
            <a:prstGeom prst="rect">
              <a:avLst/>
            </a:prstGeom>
          </p:spPr>
        </p:pic>
      </p:grpSp>
      <p:pic>
        <p:nvPicPr>
          <p:cNvPr id="13" name="图片 12">
            <a:extLst>
              <a:ext uri="{FF2B5EF4-FFF2-40B4-BE49-F238E27FC236}">
                <a16:creationId xmlns:a16="http://schemas.microsoft.com/office/drawing/2014/main" id="{B275A228-E31A-45E0-A8A3-F3AA2328B16D}"/>
              </a:ext>
            </a:extLst>
          </p:cNvPr>
          <p:cNvPicPr>
            <a:picLocks noChangeAspect="1"/>
          </p:cNvPicPr>
          <p:nvPr/>
        </p:nvPicPr>
        <p:blipFill>
          <a:blip r:embed="rId5"/>
          <a:stretch>
            <a:fillRect/>
          </a:stretch>
        </p:blipFill>
        <p:spPr>
          <a:xfrm>
            <a:off x="6532346" y="1369659"/>
            <a:ext cx="5467572" cy="3914610"/>
          </a:xfrm>
          <a:prstGeom prst="rect">
            <a:avLst/>
          </a:prstGeom>
        </p:spPr>
      </p:pic>
      <p:cxnSp>
        <p:nvCxnSpPr>
          <p:cNvPr id="15" name="直接连接符 14">
            <a:extLst>
              <a:ext uri="{FF2B5EF4-FFF2-40B4-BE49-F238E27FC236}">
                <a16:creationId xmlns:a16="http://schemas.microsoft.com/office/drawing/2014/main" id="{7329A7E6-D022-4E1D-BEE7-34FCD16A991D}"/>
              </a:ext>
            </a:extLst>
          </p:cNvPr>
          <p:cNvCxnSpPr/>
          <p:nvPr/>
        </p:nvCxnSpPr>
        <p:spPr>
          <a:xfrm>
            <a:off x="6096000" y="1106905"/>
            <a:ext cx="0" cy="4716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115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616B6D8C-C8E3-44B1-B772-019E0FBE2C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Hybrid Model: Transport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a16="http://schemas.microsoft.com/office/drawing/2014/main" id="{7329A7E6-D022-4E1D-BEE7-34FCD16A991D}"/>
              </a:ext>
            </a:extLst>
          </p:cNvPr>
          <p:cNvCxnSpPr/>
          <p:nvPr/>
        </p:nvCxnSpPr>
        <p:spPr>
          <a:xfrm>
            <a:off x="6096000" y="1106905"/>
            <a:ext cx="0" cy="4716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2CE31E5F-27F1-4BA9-B4F1-7EAD6F7FDFA2}"/>
              </a:ext>
            </a:extLst>
          </p:cNvPr>
          <p:cNvGrpSpPr/>
          <p:nvPr/>
        </p:nvGrpSpPr>
        <p:grpSpPr>
          <a:xfrm>
            <a:off x="182884" y="1714923"/>
            <a:ext cx="5524898" cy="3500341"/>
            <a:chOff x="163632" y="1674017"/>
            <a:chExt cx="5590575" cy="3500341"/>
          </a:xfrm>
        </p:grpSpPr>
        <p:pic>
          <p:nvPicPr>
            <p:cNvPr id="3" name="图片 2">
              <a:extLst>
                <a:ext uri="{FF2B5EF4-FFF2-40B4-BE49-F238E27FC236}">
                  <a16:creationId xmlns:a16="http://schemas.microsoft.com/office/drawing/2014/main" id="{01DC29EF-5A8C-4F9A-BC49-E55E9F156F53}"/>
                </a:ext>
              </a:extLst>
            </p:cNvPr>
            <p:cNvPicPr>
              <a:picLocks noChangeAspect="1"/>
            </p:cNvPicPr>
            <p:nvPr/>
          </p:nvPicPr>
          <p:blipFill>
            <a:blip r:embed="rId3"/>
            <a:stretch>
              <a:fillRect/>
            </a:stretch>
          </p:blipFill>
          <p:spPr>
            <a:xfrm>
              <a:off x="163632" y="1683641"/>
              <a:ext cx="5590575" cy="3490717"/>
            </a:xfrm>
            <a:prstGeom prst="rect">
              <a:avLst/>
            </a:prstGeom>
          </p:spPr>
        </p:pic>
        <p:pic>
          <p:nvPicPr>
            <p:cNvPr id="6" name="图片 5">
              <a:extLst>
                <a:ext uri="{FF2B5EF4-FFF2-40B4-BE49-F238E27FC236}">
                  <a16:creationId xmlns:a16="http://schemas.microsoft.com/office/drawing/2014/main" id="{AE6E4717-B7B3-4C01-B8EA-1C7E7DED943F}"/>
                </a:ext>
              </a:extLst>
            </p:cNvPr>
            <p:cNvPicPr>
              <a:picLocks noChangeAspect="1"/>
            </p:cNvPicPr>
            <p:nvPr/>
          </p:nvPicPr>
          <p:blipFill>
            <a:blip r:embed="rId4"/>
            <a:stretch>
              <a:fillRect/>
            </a:stretch>
          </p:blipFill>
          <p:spPr>
            <a:xfrm>
              <a:off x="5141719" y="1674017"/>
              <a:ext cx="612488" cy="780426"/>
            </a:xfrm>
            <a:prstGeom prst="rect">
              <a:avLst/>
            </a:prstGeom>
          </p:spPr>
        </p:pic>
      </p:grpSp>
      <p:pic>
        <p:nvPicPr>
          <p:cNvPr id="8" name="图片 7">
            <a:extLst>
              <a:ext uri="{FF2B5EF4-FFF2-40B4-BE49-F238E27FC236}">
                <a16:creationId xmlns:a16="http://schemas.microsoft.com/office/drawing/2014/main" id="{D6E7F0FC-D6C6-4418-BABE-869F920EA2DB}"/>
              </a:ext>
            </a:extLst>
          </p:cNvPr>
          <p:cNvPicPr>
            <a:picLocks noChangeAspect="1"/>
          </p:cNvPicPr>
          <p:nvPr/>
        </p:nvPicPr>
        <p:blipFill>
          <a:blip r:embed="rId5"/>
          <a:stretch>
            <a:fillRect/>
          </a:stretch>
        </p:blipFill>
        <p:spPr>
          <a:xfrm>
            <a:off x="6649551" y="1674017"/>
            <a:ext cx="5189524" cy="3665036"/>
          </a:xfrm>
          <a:prstGeom prst="rect">
            <a:avLst/>
          </a:prstGeom>
        </p:spPr>
      </p:pic>
    </p:spTree>
    <p:extLst>
      <p:ext uri="{BB962C8B-B14F-4D97-AF65-F5344CB8AC3E}">
        <p14:creationId xmlns:p14="http://schemas.microsoft.com/office/powerpoint/2010/main" val="2596074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616B6D8C-C8E3-44B1-B772-019E0FBE2C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Hybrid Model: Application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B3E5B31-75E2-4007-925C-7A101159A54B}"/>
              </a:ext>
            </a:extLst>
          </p:cNvPr>
          <p:cNvPicPr>
            <a:picLocks noChangeAspect="1"/>
          </p:cNvPicPr>
          <p:nvPr/>
        </p:nvPicPr>
        <p:blipFill>
          <a:blip r:embed="rId3"/>
          <a:stretch>
            <a:fillRect/>
          </a:stretch>
        </p:blipFill>
        <p:spPr>
          <a:xfrm>
            <a:off x="2273140" y="1312168"/>
            <a:ext cx="6543601" cy="4463163"/>
          </a:xfrm>
          <a:prstGeom prst="rect">
            <a:avLst/>
          </a:prstGeom>
        </p:spPr>
      </p:pic>
    </p:spTree>
    <p:extLst>
      <p:ext uri="{BB962C8B-B14F-4D97-AF65-F5344CB8AC3E}">
        <p14:creationId xmlns:p14="http://schemas.microsoft.com/office/powerpoint/2010/main" val="2352753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616B6D8C-C8E3-44B1-B772-019E0FBE2C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Host 1 sending data to Host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39F4AD4-43D5-413F-8DAB-DD07D00785F1}"/>
              </a:ext>
            </a:extLst>
          </p:cNvPr>
          <p:cNvPicPr>
            <a:picLocks noChangeAspect="1"/>
          </p:cNvPicPr>
          <p:nvPr/>
        </p:nvPicPr>
        <p:blipFill>
          <a:blip r:embed="rId3"/>
          <a:stretch>
            <a:fillRect/>
          </a:stretch>
        </p:blipFill>
        <p:spPr>
          <a:xfrm>
            <a:off x="1883915" y="1291723"/>
            <a:ext cx="8107108" cy="4524227"/>
          </a:xfrm>
          <a:prstGeom prst="rect">
            <a:avLst/>
          </a:prstGeom>
        </p:spPr>
      </p:pic>
    </p:spTree>
    <p:extLst>
      <p:ext uri="{BB962C8B-B14F-4D97-AF65-F5344CB8AC3E}">
        <p14:creationId xmlns:p14="http://schemas.microsoft.com/office/powerpoint/2010/main" val="605330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616B6D8C-C8E3-44B1-B772-019E0FBE2C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Host 1 sending data to Host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454DC2A-8145-429F-8BCA-9E3937AA87BB}"/>
              </a:ext>
            </a:extLst>
          </p:cNvPr>
          <p:cNvPicPr>
            <a:picLocks noChangeAspect="1"/>
          </p:cNvPicPr>
          <p:nvPr/>
        </p:nvPicPr>
        <p:blipFill>
          <a:blip r:embed="rId3"/>
          <a:stretch>
            <a:fillRect/>
          </a:stretch>
        </p:blipFill>
        <p:spPr>
          <a:xfrm>
            <a:off x="1195156" y="1838960"/>
            <a:ext cx="7457955" cy="3966236"/>
          </a:xfrm>
          <a:prstGeom prst="rect">
            <a:avLst/>
          </a:prstGeom>
        </p:spPr>
      </p:pic>
      <p:sp>
        <p:nvSpPr>
          <p:cNvPr id="5" name="文本框 4">
            <a:extLst>
              <a:ext uri="{FF2B5EF4-FFF2-40B4-BE49-F238E27FC236}">
                <a16:creationId xmlns:a16="http://schemas.microsoft.com/office/drawing/2014/main" id="{6CD3C6CE-C4C6-4EA5-90E3-231FD398BCC1}"/>
              </a:ext>
            </a:extLst>
          </p:cNvPr>
          <p:cNvSpPr txBox="1"/>
          <p:nvPr/>
        </p:nvSpPr>
        <p:spPr>
          <a:xfrm>
            <a:off x="943276" y="1229773"/>
            <a:ext cx="3352200"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从层次上来看数据的流动</a:t>
            </a:r>
          </a:p>
        </p:txBody>
      </p:sp>
      <p:sp>
        <p:nvSpPr>
          <p:cNvPr id="7" name="文本框 6">
            <a:extLst>
              <a:ext uri="{FF2B5EF4-FFF2-40B4-BE49-F238E27FC236}">
                <a16:creationId xmlns:a16="http://schemas.microsoft.com/office/drawing/2014/main" id="{E6FD93A8-9F1E-48A4-A804-65AEC4FD9EE3}"/>
              </a:ext>
            </a:extLst>
          </p:cNvPr>
          <p:cNvSpPr txBox="1"/>
          <p:nvPr/>
        </p:nvSpPr>
        <p:spPr>
          <a:xfrm>
            <a:off x="8941869" y="2643880"/>
            <a:ext cx="2855061" cy="923330"/>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路由器在转发分组时最高只用到网络层，而没有使用运输层和应用层</a:t>
            </a:r>
          </a:p>
        </p:txBody>
      </p:sp>
    </p:spTree>
    <p:extLst>
      <p:ext uri="{BB962C8B-B14F-4D97-AF65-F5344CB8AC3E}">
        <p14:creationId xmlns:p14="http://schemas.microsoft.com/office/powerpoint/2010/main" val="3589050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8676" name="Rectangle 3"/>
          <p:cNvSpPr>
            <a:spLocks noGrp="1" noChangeArrowheads="1"/>
          </p:cNvSpPr>
          <p:nvPr>
            <p:ph idx="1"/>
          </p:nvPr>
        </p:nvSpPr>
        <p:spPr>
          <a:xfrm>
            <a:off x="819151" y="1278337"/>
            <a:ext cx="10793730" cy="4512863"/>
          </a:xfrm>
        </p:spPr>
        <p:txBody>
          <a:bodyPr>
            <a:normAutofit fontScale="77500" lnSpcReduction="20000"/>
          </a:bodyPr>
          <a:lstStyle/>
          <a:p>
            <a:r>
              <a:rPr lang="en-US" altLang="zh-CN" dirty="0">
                <a:ea typeface="宋体" panose="02010600030101010101" pitchFamily="2" charset="-122"/>
              </a:rPr>
              <a:t>OSI:</a:t>
            </a:r>
          </a:p>
          <a:p>
            <a:pPr lvl="2">
              <a:buFont typeface="Arial" panose="020B0604020202020204" pitchFamily="34" charset="0"/>
              <a:buChar char="+"/>
            </a:pPr>
            <a:r>
              <a:rPr lang="en-US" altLang="zh-CN" dirty="0">
                <a:ea typeface="宋体" panose="02010600030101010101" pitchFamily="2" charset="-122"/>
              </a:rPr>
              <a:t>Very influential model with clear concepts</a:t>
            </a:r>
          </a:p>
          <a:p>
            <a:pPr lvl="2">
              <a:buFont typeface="等线" panose="02010600030101010101" pitchFamily="2" charset="-122"/>
              <a:buChar char="–"/>
            </a:pPr>
            <a:r>
              <a:rPr lang="en-US" altLang="zh-CN" dirty="0">
                <a:ea typeface="宋体" panose="02010600030101010101" pitchFamily="2" charset="-122"/>
              </a:rPr>
              <a:t>Models, protocols and adoption all bogged down by politics and complexity</a:t>
            </a:r>
          </a:p>
          <a:p>
            <a:pPr lvl="3">
              <a:lnSpc>
                <a:spcPct val="120000"/>
              </a:lnSpc>
              <a:buFont typeface="等线" panose="02010600030101010101" pitchFamily="2" charset="-122"/>
              <a:buChar char="–"/>
            </a:pPr>
            <a:r>
              <a:rPr lang="en-US" altLang="zh-CN" b="1" i="0" dirty="0">
                <a:solidFill>
                  <a:srgbClr val="1A1A1A"/>
                </a:solidFill>
                <a:effectLst/>
                <a:latin typeface="Arial" panose="020B0604020202020204" pitchFamily="34" charset="0"/>
                <a:ea typeface="微软雅黑" panose="020B0503020204020204" pitchFamily="34" charset="-122"/>
              </a:rPr>
              <a:t>Bad timing</a:t>
            </a:r>
            <a:r>
              <a:rPr lang="en-US" altLang="zh-CN" b="0" i="0" dirty="0">
                <a:solidFill>
                  <a:srgbClr val="1A1A1A"/>
                </a:solidFill>
                <a:effectLst/>
                <a:latin typeface="Arial" panose="020B0604020202020204" pitchFamily="34" charset="0"/>
                <a:ea typeface="微软雅黑" panose="020B0503020204020204" pitchFamily="34" charset="-122"/>
              </a:rPr>
              <a:t>: OSI</a:t>
            </a:r>
            <a:r>
              <a:rPr lang="zh-CN" altLang="en-US" b="0" i="0" dirty="0">
                <a:solidFill>
                  <a:srgbClr val="1A1A1A"/>
                </a:solidFill>
                <a:effectLst/>
                <a:latin typeface="Arial" panose="020B0604020202020204" pitchFamily="34" charset="0"/>
                <a:ea typeface="微软雅黑" panose="020B0503020204020204" pitchFamily="34" charset="-122"/>
              </a:rPr>
              <a:t>提出时，</a:t>
            </a:r>
            <a:r>
              <a:rPr lang="en-US" altLang="zh-CN" b="0" i="0" dirty="0">
                <a:solidFill>
                  <a:srgbClr val="1A1A1A"/>
                </a:solidFill>
                <a:effectLst/>
                <a:latin typeface="Arial" panose="020B0604020202020204" pitchFamily="34" charset="0"/>
                <a:ea typeface="微软雅黑" panose="020B0503020204020204" pitchFamily="34" charset="-122"/>
              </a:rPr>
              <a:t>TCP</a:t>
            </a:r>
            <a:r>
              <a:rPr lang="en-US" altLang="zh-CN" dirty="0">
                <a:solidFill>
                  <a:srgbClr val="1A1A1A"/>
                </a:solidFill>
                <a:latin typeface="Arial" panose="020B0604020202020204" pitchFamily="34" charset="0"/>
                <a:ea typeface="微软雅黑" panose="020B0503020204020204" pitchFamily="34" charset="-122"/>
              </a:rPr>
              <a:t>/IP</a:t>
            </a:r>
            <a:r>
              <a:rPr lang="zh-CN" altLang="en-US" dirty="0">
                <a:solidFill>
                  <a:srgbClr val="1A1A1A"/>
                </a:solidFill>
                <a:latin typeface="Arial" panose="020B0604020202020204" pitchFamily="34" charset="0"/>
                <a:ea typeface="微软雅黑" panose="020B0503020204020204" pitchFamily="34" charset="-122"/>
              </a:rPr>
              <a:t>已经被研究机构和大学广泛使用，并有很成熟的应用。生产商和公司不愿再投资支持第二种协议栈；</a:t>
            </a:r>
            <a:endParaRPr lang="en-US" altLang="zh-CN" dirty="0">
              <a:solidFill>
                <a:srgbClr val="1A1A1A"/>
              </a:solidFill>
              <a:latin typeface="Arial" panose="020B0604020202020204" pitchFamily="34" charset="0"/>
              <a:ea typeface="微软雅黑" panose="020B0503020204020204" pitchFamily="34" charset="-122"/>
            </a:endParaRPr>
          </a:p>
          <a:p>
            <a:pPr lvl="3">
              <a:lnSpc>
                <a:spcPct val="120000"/>
              </a:lnSpc>
              <a:buFont typeface="等线" panose="02010600030101010101" pitchFamily="2" charset="-122"/>
              <a:buChar char="–"/>
            </a:pPr>
            <a:r>
              <a:rPr lang="en-US" altLang="zh-CN" b="1" dirty="0">
                <a:latin typeface="Arial" panose="020B0604020202020204" pitchFamily="34" charset="0"/>
                <a:ea typeface="微软雅黑" panose="020B0503020204020204" pitchFamily="34" charset="-122"/>
              </a:rPr>
              <a:t>Bad technology</a:t>
            </a:r>
            <a:r>
              <a:rPr lang="en-US" altLang="zh-CN" dirty="0">
                <a:latin typeface="Arial" panose="020B0604020202020204" pitchFamily="34" charset="0"/>
                <a:ea typeface="微软雅黑" panose="020B0503020204020204" pitchFamily="34" charset="-122"/>
              </a:rPr>
              <a:t>: </a:t>
            </a:r>
            <a:r>
              <a:rPr lang="zh-CN" altLang="en-US" dirty="0">
                <a:latin typeface="Arial" panose="020B0604020202020204" pitchFamily="34" charset="0"/>
                <a:ea typeface="微软雅黑" panose="020B0503020204020204" pitchFamily="34" charset="-122"/>
              </a:rPr>
              <a:t>对比</a:t>
            </a:r>
            <a:r>
              <a:rPr lang="en-US" altLang="zh-CN" dirty="0">
                <a:latin typeface="Arial" panose="020B0604020202020204" pitchFamily="34" charset="0"/>
                <a:ea typeface="微软雅黑" panose="020B0503020204020204" pitchFamily="34" charset="-122"/>
              </a:rPr>
              <a:t>TCP/IP</a:t>
            </a:r>
            <a:r>
              <a:rPr lang="zh-CN" altLang="en-US" dirty="0">
                <a:latin typeface="Arial" panose="020B0604020202020204" pitchFamily="34" charset="0"/>
                <a:ea typeface="微软雅黑" panose="020B0503020204020204" pitchFamily="34" charset="-122"/>
              </a:rPr>
              <a:t>，</a:t>
            </a:r>
            <a:r>
              <a:rPr lang="en-US" altLang="zh-CN" dirty="0">
                <a:latin typeface="Arial" panose="020B0604020202020204" pitchFamily="34" charset="0"/>
                <a:ea typeface="微软雅黑" panose="020B0503020204020204" pitchFamily="34" charset="-122"/>
              </a:rPr>
              <a:t>OSI</a:t>
            </a:r>
            <a:r>
              <a:rPr lang="zh-CN" altLang="en-US" dirty="0">
                <a:latin typeface="Arial" panose="020B0604020202020204" pitchFamily="34" charset="0"/>
                <a:ea typeface="微软雅黑" panose="020B0503020204020204" pitchFamily="34" charset="-122"/>
              </a:rPr>
              <a:t>有应用层、展示层、会话层。但是，表示层、会话层对应的协议非常少，而且本身</a:t>
            </a:r>
            <a:r>
              <a:rPr lang="en-US" altLang="zh-CN" dirty="0">
                <a:latin typeface="Arial" panose="020B0604020202020204" pitchFamily="34" charset="0"/>
                <a:ea typeface="微软雅黑" panose="020B0503020204020204" pitchFamily="34" charset="-122"/>
              </a:rPr>
              <a:t>7</a:t>
            </a:r>
            <a:r>
              <a:rPr lang="zh-CN" altLang="en-US" dirty="0">
                <a:latin typeface="Arial" panose="020B0604020202020204" pitchFamily="34" charset="0"/>
                <a:ea typeface="微软雅黑" panose="020B0503020204020204" pitchFamily="34" charset="-122"/>
              </a:rPr>
              <a:t>层分的不是很均匀。层数的增多增加了理解和实现的难度。</a:t>
            </a:r>
            <a:endParaRPr lang="en-US" altLang="zh-CN" dirty="0">
              <a:latin typeface="Arial" panose="020B0604020202020204" pitchFamily="34" charset="0"/>
              <a:ea typeface="微软雅黑" panose="020B0503020204020204" pitchFamily="34" charset="-122"/>
            </a:endParaRPr>
          </a:p>
          <a:p>
            <a:pPr lvl="3">
              <a:lnSpc>
                <a:spcPct val="120000"/>
              </a:lnSpc>
              <a:buFont typeface="等线" panose="02010600030101010101" pitchFamily="2" charset="-122"/>
              <a:buChar char="–"/>
            </a:pPr>
            <a:r>
              <a:rPr lang="en-US" altLang="zh-CN" b="1" dirty="0">
                <a:latin typeface="Arial" panose="020B0604020202020204" pitchFamily="34" charset="0"/>
                <a:ea typeface="微软雅黑" panose="020B0503020204020204" pitchFamily="34" charset="-122"/>
              </a:rPr>
              <a:t>Bad implementation</a:t>
            </a:r>
            <a:r>
              <a:rPr lang="en-US" altLang="zh-CN" dirty="0">
                <a:latin typeface="Arial" panose="020B0604020202020204" pitchFamily="34" charset="0"/>
                <a:ea typeface="微软雅黑" panose="020B0503020204020204" pitchFamily="34" charset="-122"/>
              </a:rPr>
              <a:t>:</a:t>
            </a:r>
            <a:r>
              <a:rPr lang="zh-CN" altLang="en-US" dirty="0">
                <a:latin typeface="Arial" panose="020B0604020202020204" pitchFamily="34" charset="0"/>
                <a:ea typeface="微软雅黑" panose="020B0503020204020204" pitchFamily="34" charset="-122"/>
              </a:rPr>
              <a:t> </a:t>
            </a:r>
            <a:r>
              <a:rPr lang="en-US" altLang="zh-CN" dirty="0">
                <a:latin typeface="Arial" panose="020B0604020202020204" pitchFamily="34" charset="0"/>
                <a:ea typeface="微软雅黑" panose="020B0503020204020204" pitchFamily="34" charset="-122"/>
              </a:rPr>
              <a:t>OSI</a:t>
            </a:r>
            <a:r>
              <a:rPr lang="zh-CN" altLang="en-US" dirty="0">
                <a:latin typeface="Arial" panose="020B0604020202020204" pitchFamily="34" charset="0"/>
                <a:ea typeface="微软雅黑" panose="020B0503020204020204" pitchFamily="34" charset="-122"/>
              </a:rPr>
              <a:t>层数更多，设计更复杂，效率低下，并且出现的较晚，导致其初期的实现代价比较高，而且质量很差。</a:t>
            </a:r>
            <a:endParaRPr lang="en-US" altLang="zh-CN" dirty="0">
              <a:latin typeface="Arial" panose="020B0604020202020204" pitchFamily="34" charset="0"/>
              <a:ea typeface="微软雅黑" panose="020B0503020204020204" pitchFamily="34" charset="-122"/>
            </a:endParaRPr>
          </a:p>
          <a:p>
            <a:pPr lvl="3">
              <a:lnSpc>
                <a:spcPct val="120000"/>
              </a:lnSpc>
              <a:buFont typeface="等线" panose="02010600030101010101" pitchFamily="2" charset="-122"/>
              <a:buChar char="–"/>
            </a:pPr>
            <a:r>
              <a:rPr lang="en-US" altLang="zh-CN" b="1" dirty="0">
                <a:latin typeface="Arial" panose="020B0604020202020204" pitchFamily="34" charset="0"/>
                <a:ea typeface="微软雅黑" panose="020B0503020204020204" pitchFamily="34" charset="-122"/>
              </a:rPr>
              <a:t>Bad politics</a:t>
            </a:r>
            <a:r>
              <a:rPr lang="en-US" altLang="zh-CN" dirty="0">
                <a:latin typeface="Arial" panose="020B0604020202020204" pitchFamily="34" charset="0"/>
                <a:ea typeface="微软雅黑" panose="020B0503020204020204" pitchFamily="34" charset="-122"/>
              </a:rPr>
              <a:t>: OSI</a:t>
            </a:r>
            <a:r>
              <a:rPr lang="zh-CN" altLang="en-US" dirty="0">
                <a:latin typeface="Arial" panose="020B0604020202020204" pitchFamily="34" charset="0"/>
                <a:ea typeface="微软雅黑" panose="020B0503020204020204" pitchFamily="34" charset="-122"/>
              </a:rPr>
              <a:t>早期有欧美政府参与推广，包括</a:t>
            </a:r>
            <a:r>
              <a:rPr lang="en-US" altLang="zh-CN" dirty="0" err="1">
                <a:latin typeface="Arial" panose="020B0604020202020204" pitchFamily="34" charset="0"/>
                <a:ea typeface="微软雅黑" panose="020B0503020204020204" pitchFamily="34" charset="-122"/>
              </a:rPr>
              <a:t>european</a:t>
            </a:r>
            <a:r>
              <a:rPr lang="en-US" altLang="zh-CN" dirty="0">
                <a:latin typeface="Arial" panose="020B0604020202020204" pitchFamily="34" charset="0"/>
                <a:ea typeface="微软雅黑" panose="020B0503020204020204" pitchFamily="34" charset="-122"/>
              </a:rPr>
              <a:t> telecommunication ministries </a:t>
            </a:r>
            <a:r>
              <a:rPr lang="zh-CN" altLang="en-US" dirty="0">
                <a:latin typeface="Arial" panose="020B0604020202020204" pitchFamily="34" charset="0"/>
                <a:ea typeface="微软雅黑" panose="020B0503020204020204" pitchFamily="34" charset="-122"/>
              </a:rPr>
              <a:t>、</a:t>
            </a:r>
            <a:r>
              <a:rPr lang="en-US" altLang="zh-CN" dirty="0">
                <a:latin typeface="Arial" panose="020B0604020202020204" pitchFamily="34" charset="0"/>
                <a:ea typeface="微软雅黑" panose="020B0503020204020204" pitchFamily="34" charset="-122"/>
              </a:rPr>
              <a:t> European community</a:t>
            </a:r>
            <a:r>
              <a:rPr lang="zh-CN" altLang="en-US" dirty="0">
                <a:latin typeface="Arial" panose="020B0604020202020204" pitchFamily="34" charset="0"/>
                <a:ea typeface="微软雅黑" panose="020B0503020204020204" pitchFamily="34" charset="-122"/>
              </a:rPr>
              <a:t>、</a:t>
            </a:r>
            <a:r>
              <a:rPr lang="en-US" altLang="zh-CN" dirty="0">
                <a:latin typeface="Arial" panose="020B0604020202020204" pitchFamily="34" charset="0"/>
                <a:ea typeface="微软雅黑" panose="020B0503020204020204" pitchFamily="34" charset="-122"/>
              </a:rPr>
              <a:t>US Gov</a:t>
            </a:r>
            <a:r>
              <a:rPr lang="zh-CN" altLang="en-US" dirty="0">
                <a:latin typeface="Arial" panose="020B0604020202020204" pitchFamily="34" charset="0"/>
                <a:ea typeface="微软雅黑" panose="020B0503020204020204" pitchFamily="34" charset="-122"/>
              </a:rPr>
              <a:t>。政府部门强推这种质量很差的技术，引起了欧美从事网络的技术人员和科研人员的强烈反感和抵触。</a:t>
            </a:r>
            <a:endParaRPr lang="en-US" altLang="zh-CN" dirty="0">
              <a:latin typeface="Arial" panose="020B0604020202020204" pitchFamily="34" charset="0"/>
              <a:ea typeface="微软雅黑" panose="020B0503020204020204" pitchFamily="34" charset="-122"/>
            </a:endParaRPr>
          </a:p>
          <a:p>
            <a:endParaRPr lang="en-US" altLang="zh-CN" dirty="0">
              <a:ea typeface="宋体" panose="02010600030101010101" pitchFamily="2" charset="-122"/>
            </a:endParaRPr>
          </a:p>
          <a:p>
            <a:r>
              <a:rPr lang="en-US" altLang="zh-CN" dirty="0">
                <a:ea typeface="宋体" panose="02010600030101010101" pitchFamily="2" charset="-122"/>
              </a:rPr>
              <a:t>TCP/IP:</a:t>
            </a:r>
          </a:p>
          <a:p>
            <a:pPr lvl="2">
              <a:buFont typeface="Arial" panose="020B0604020202020204" pitchFamily="34" charset="0"/>
              <a:buChar char="+"/>
            </a:pPr>
            <a:r>
              <a:rPr lang="en-US" altLang="zh-CN" dirty="0">
                <a:ea typeface="宋体" panose="02010600030101010101" pitchFamily="2" charset="-122"/>
              </a:rPr>
              <a:t>Very successful protocols that worked well and thrived</a:t>
            </a:r>
          </a:p>
          <a:p>
            <a:pPr lvl="2">
              <a:buFont typeface="等线" panose="02010600030101010101" pitchFamily="2" charset="-122"/>
              <a:buChar char="–"/>
            </a:pPr>
            <a:r>
              <a:rPr lang="en-US" altLang="zh-CN" dirty="0">
                <a:ea typeface="宋体" panose="02010600030101010101" pitchFamily="2" charset="-122"/>
              </a:rPr>
              <a:t>Weak model derived after the fact from protocols</a:t>
            </a:r>
          </a:p>
          <a:p>
            <a:pPr lvl="3">
              <a:buFont typeface="等线" panose="02010600030101010101" pitchFamily="2" charset="-122"/>
              <a:buChar char="–"/>
            </a:pPr>
            <a:r>
              <a:rPr lang="en-US" altLang="zh-CN" dirty="0">
                <a:latin typeface="Arial" panose="020B0604020202020204" pitchFamily="34" charset="0"/>
                <a:ea typeface="微软雅黑" panose="020B0503020204020204" pitchFamily="34" charset="-122"/>
              </a:rPr>
              <a:t>Not general: </a:t>
            </a:r>
            <a:r>
              <a:rPr lang="zh-CN" altLang="en-US" dirty="0">
                <a:latin typeface="Arial" panose="020B0604020202020204" pitchFamily="34" charset="0"/>
                <a:ea typeface="微软雅黑" panose="020B0503020204020204" pitchFamily="34" charset="-122"/>
              </a:rPr>
              <a:t>不适用于描述其他非</a:t>
            </a:r>
            <a:r>
              <a:rPr lang="en-US" altLang="zh-CN" dirty="0">
                <a:latin typeface="Arial" panose="020B0604020202020204" pitchFamily="34" charset="0"/>
                <a:ea typeface="微软雅黑" panose="020B0503020204020204" pitchFamily="34" charset="-122"/>
              </a:rPr>
              <a:t>TCP/IP</a:t>
            </a:r>
            <a:r>
              <a:rPr lang="zh-CN" altLang="en-US" dirty="0">
                <a:latin typeface="Arial" panose="020B0604020202020204" pitchFamily="34" charset="0"/>
                <a:ea typeface="微软雅黑" panose="020B0503020204020204" pitchFamily="34" charset="-122"/>
              </a:rPr>
              <a:t>的协议栈，比如</a:t>
            </a:r>
            <a:r>
              <a:rPr lang="en-US" altLang="zh-CN" dirty="0">
                <a:latin typeface="Arial" panose="020B0604020202020204" pitchFamily="34" charset="0"/>
                <a:ea typeface="微软雅黑" panose="020B0503020204020204" pitchFamily="34" charset="-122"/>
              </a:rPr>
              <a:t>Bluetooth</a:t>
            </a:r>
            <a:r>
              <a:rPr lang="zh-CN" altLang="en-US" dirty="0">
                <a:latin typeface="Arial" panose="020B0604020202020204" pitchFamily="34" charset="0"/>
                <a:ea typeface="微软雅黑" panose="020B0503020204020204" pitchFamily="34" charset="-122"/>
              </a:rPr>
              <a:t>。</a:t>
            </a:r>
            <a:endParaRPr lang="en-US" altLang="zh-CN" dirty="0">
              <a:latin typeface="Arial" panose="020B0604020202020204" pitchFamily="34" charset="0"/>
              <a:ea typeface="微软雅黑" panose="020B0503020204020204" pitchFamily="34" charset="-122"/>
            </a:endParaRPr>
          </a:p>
          <a:p>
            <a:pPr lvl="3">
              <a:buFont typeface="等线" panose="02010600030101010101" pitchFamily="2" charset="-122"/>
              <a:buChar char="–"/>
            </a:pPr>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E3880E2F-B6AE-4C8C-ADE8-D77CD61ADAC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Critique of OSI &amp; TCP/IP</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812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2">
            <a:extLst>
              <a:ext uri="{FF2B5EF4-FFF2-40B4-BE49-F238E27FC236}">
                <a16:creationId xmlns:a16="http://schemas.microsoft.com/office/drawing/2014/main" id="{470F5A8F-C321-4DDA-B10C-49785BBAFF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30"/>
          <a:stretch/>
        </p:blipFill>
        <p:spPr bwMode="auto">
          <a:xfrm>
            <a:off x="1019666" y="1095505"/>
            <a:ext cx="9789012" cy="443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61C63624-DEF7-4EF3-9B3F-B4382C69A76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Example Uses of Networks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5" name="Footer Placeholder 20">
            <a:extLst>
              <a:ext uri="{FF2B5EF4-FFF2-40B4-BE49-F238E27FC236}">
                <a16:creationId xmlns:a16="http://schemas.microsoft.com/office/drawing/2014/main" id="{370FFEA3-2DD0-4FF6-871F-E3D49508AB4D}"/>
              </a:ext>
            </a:extLst>
          </p:cNvPr>
          <p:cNvSpPr txBox="1">
            <a:spLocks/>
          </p:cNvSpPr>
          <p:nvPr/>
        </p:nvSpPr>
        <p:spPr>
          <a:xfrm>
            <a:off x="4038600" y="6356350"/>
            <a:ext cx="4114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l" defTabSz="914400" rtl="0" eaLnBrk="1" latinLnBrk="0" hangingPunct="1">
              <a:spcBef>
                <a:spcPts val="1800"/>
              </a:spcBef>
              <a:buClr>
                <a:srgbClr val="0000FF"/>
              </a:buClr>
              <a:buFont typeface="Arial" panose="020B0604020202020204" pitchFamily="34" charset="0"/>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ts val="600"/>
              </a:spcBef>
              <a:buClr>
                <a:srgbClr val="0000FF"/>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0000FF"/>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0000FF"/>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9pPr>
          </a:lstStyle>
          <a:p>
            <a:pPr>
              <a:spcBef>
                <a:spcPct val="0"/>
              </a:spcBef>
              <a:buClrTx/>
              <a:buFontTx/>
              <a:buNone/>
            </a:pPr>
            <a:r>
              <a:rPr lang="en-US" altLang="zh-CN" sz="800"/>
              <a:t>Computer Networks, Chapter 1 Introduction</a:t>
            </a:r>
            <a:endParaRPr lang="en-US" altLang="zh-CN" sz="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30724" name="Rectangle 3"/>
          <p:cNvSpPr>
            <a:spLocks noGrp="1" noChangeArrowheads="1"/>
          </p:cNvSpPr>
          <p:nvPr>
            <p:ph idx="1"/>
          </p:nvPr>
        </p:nvSpPr>
        <p:spPr>
          <a:xfrm>
            <a:off x="2905125" y="1990725"/>
            <a:ext cx="7315200" cy="4019550"/>
          </a:xfrm>
        </p:spPr>
        <p:txBody>
          <a:bodyPr/>
          <a:lstStyle/>
          <a:p>
            <a:pPr lvl="1"/>
            <a:r>
              <a:rPr lang="en-US" altLang="zh-CN" dirty="0">
                <a:ea typeface="宋体" panose="02010600030101010101" pitchFamily="2" charset="-122"/>
              </a:rPr>
              <a:t>The Internet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3G mobile phone networks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Wireless LANs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RFID and sensor networks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8FEE4BE9-169F-44E5-B9BF-F6B0DA8ECD8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 Networks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217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1 Introduction</a:t>
            </a:r>
          </a:p>
        </p:txBody>
      </p:sp>
      <p:sp>
        <p:nvSpPr>
          <p:cNvPr id="31748" name="Rectangle 3"/>
          <p:cNvSpPr>
            <a:spLocks noGrp="1" noChangeArrowheads="1"/>
          </p:cNvSpPr>
          <p:nvPr>
            <p:ph idx="1"/>
          </p:nvPr>
        </p:nvSpPr>
        <p:spPr>
          <a:xfrm>
            <a:off x="318472" y="1219931"/>
            <a:ext cx="6062231" cy="4809080"/>
          </a:xfrm>
        </p:spPr>
        <p:txBody>
          <a:bodyPr>
            <a:noAutofit/>
          </a:bodyPr>
          <a:lstStyle/>
          <a:p>
            <a:pPr marL="685800" indent="-457200">
              <a:lnSpc>
                <a:spcPct val="105000"/>
              </a:lnSpc>
              <a:spcBef>
                <a:spcPts val="1800"/>
              </a:spcBef>
              <a:buFont typeface="Arial" panose="020B0604020202020204" pitchFamily="34" charset="0"/>
              <a:buChar char="•"/>
            </a:pPr>
            <a:r>
              <a:rPr lang="en-US" altLang="zh-CN" sz="1500" dirty="0">
                <a:latin typeface="Arial" panose="020B0604020202020204" pitchFamily="34" charset="0"/>
                <a:ea typeface="微软雅黑" panose="020B0503020204020204" pitchFamily="34" charset="-122"/>
              </a:rPr>
              <a:t>Before the Internet was the ARPANET (20</a:t>
            </a:r>
            <a:r>
              <a:rPr lang="zh-CN" altLang="en-US" sz="1500" dirty="0">
                <a:latin typeface="Arial" panose="020B0604020202020204" pitchFamily="34" charset="0"/>
                <a:ea typeface="微软雅黑" panose="020B0503020204020204" pitchFamily="34" charset="-122"/>
              </a:rPr>
              <a:t>世纪</a:t>
            </a:r>
            <a:r>
              <a:rPr lang="en-US" altLang="zh-CN" sz="1500" dirty="0">
                <a:latin typeface="Arial" panose="020B0604020202020204" pitchFamily="34" charset="0"/>
                <a:ea typeface="微软雅黑" panose="020B0503020204020204" pitchFamily="34" charset="-122"/>
              </a:rPr>
              <a:t>50</a:t>
            </a:r>
            <a:r>
              <a:rPr lang="zh-CN" altLang="en-US" sz="1500" dirty="0">
                <a:latin typeface="Arial" panose="020B0604020202020204" pitchFamily="34" charset="0"/>
                <a:ea typeface="微软雅黑" panose="020B0503020204020204" pitchFamily="34" charset="-122"/>
              </a:rPr>
              <a:t>年代末由美国国防部高级研究计划局（</a:t>
            </a:r>
            <a:r>
              <a:rPr lang="en-US" altLang="zh-CN" sz="1500" dirty="0">
                <a:latin typeface="Arial" panose="020B0604020202020204" pitchFamily="34" charset="0"/>
                <a:ea typeface="微软雅黑" panose="020B0503020204020204" pitchFamily="34" charset="-122"/>
              </a:rPr>
              <a:t>ARPA</a:t>
            </a:r>
            <a:r>
              <a:rPr lang="zh-CN" altLang="en-US" sz="1500" dirty="0">
                <a:latin typeface="Arial" panose="020B0604020202020204" pitchFamily="34" charset="0"/>
                <a:ea typeface="微软雅黑" panose="020B0503020204020204" pitchFamily="34" charset="-122"/>
              </a:rPr>
              <a:t>）主持研制的</a:t>
            </a:r>
            <a:r>
              <a:rPr lang="en-US" altLang="zh-CN" sz="1500" dirty="0">
                <a:latin typeface="Arial" panose="020B0604020202020204" pitchFamily="34" charset="0"/>
                <a:ea typeface="微软雅黑" panose="020B0503020204020204" pitchFamily="34" charset="-122"/>
              </a:rPr>
              <a:t>), a decentralized, packet-switched network based on Baran’s ideas.</a:t>
            </a:r>
          </a:p>
          <a:p>
            <a:pPr marL="685800" indent="-457200">
              <a:lnSpc>
                <a:spcPct val="105000"/>
              </a:lnSpc>
              <a:spcBef>
                <a:spcPts val="1800"/>
              </a:spcBef>
              <a:buFont typeface="Arial" panose="020B0604020202020204" pitchFamily="34" charset="0"/>
              <a:buChar char="•"/>
            </a:pPr>
            <a:r>
              <a:rPr lang="en-US" altLang="zh-CN" sz="1500" dirty="0">
                <a:latin typeface="Arial" panose="020B0604020202020204" pitchFamily="34" charset="0"/>
                <a:ea typeface="微软雅黑" panose="020B0503020204020204" pitchFamily="34" charset="-122"/>
              </a:rPr>
              <a:t>ARPANET</a:t>
            </a:r>
            <a:r>
              <a:rPr lang="zh-CN" altLang="en-US" sz="1500" dirty="0">
                <a:latin typeface="Arial" panose="020B0604020202020204" pitchFamily="34" charset="0"/>
                <a:ea typeface="微软雅黑" panose="020B0503020204020204" pitchFamily="34" charset="-122"/>
              </a:rPr>
              <a:t>于</a:t>
            </a:r>
            <a:r>
              <a:rPr lang="en-US" altLang="zh-CN" sz="1500" dirty="0">
                <a:latin typeface="Arial" panose="020B0604020202020204" pitchFamily="34" charset="0"/>
                <a:ea typeface="微软雅黑" panose="020B0503020204020204" pitchFamily="34" charset="-122"/>
              </a:rPr>
              <a:t>1969</a:t>
            </a:r>
            <a:r>
              <a:rPr lang="zh-CN" altLang="en-US" sz="1500" dirty="0">
                <a:latin typeface="Arial" panose="020B0604020202020204" pitchFamily="34" charset="0"/>
                <a:ea typeface="微软雅黑" panose="020B0503020204020204" pitchFamily="34" charset="-122"/>
              </a:rPr>
              <a:t>年正式启用，当时仅连接了</a:t>
            </a:r>
            <a:r>
              <a:rPr lang="en-US" altLang="zh-CN" sz="1500" dirty="0">
                <a:latin typeface="Arial" panose="020B0604020202020204" pitchFamily="34" charset="0"/>
                <a:ea typeface="微软雅黑" panose="020B0503020204020204" pitchFamily="34" charset="-122"/>
              </a:rPr>
              <a:t>4</a:t>
            </a:r>
            <a:r>
              <a:rPr lang="zh-CN" altLang="en-US" sz="1500" dirty="0">
                <a:latin typeface="Arial" panose="020B0604020202020204" pitchFamily="34" charset="0"/>
                <a:ea typeface="微软雅黑" panose="020B0503020204020204" pitchFamily="34" charset="-122"/>
              </a:rPr>
              <a:t>台计算机，供科学家们进行计算机联网实验用，这就是因特网的前身。</a:t>
            </a:r>
            <a:endParaRPr lang="en-US" altLang="zh-CN" sz="1500" dirty="0">
              <a:latin typeface="Arial" panose="020B0604020202020204" pitchFamily="34" charset="0"/>
              <a:ea typeface="微软雅黑" panose="020B0503020204020204" pitchFamily="34" charset="-122"/>
            </a:endParaRPr>
          </a:p>
          <a:p>
            <a:pPr marL="685800" indent="-457200">
              <a:lnSpc>
                <a:spcPct val="105000"/>
              </a:lnSpc>
              <a:spcBef>
                <a:spcPts val="1800"/>
              </a:spcBef>
              <a:buFont typeface="Arial" panose="020B0604020202020204" pitchFamily="34" charset="0"/>
              <a:buChar char="•"/>
            </a:pPr>
            <a:r>
              <a:rPr lang="zh-CN" altLang="en-US" sz="1500" b="0" i="0" dirty="0">
                <a:solidFill>
                  <a:srgbClr val="333333"/>
                </a:solidFill>
                <a:effectLst/>
                <a:latin typeface="Arial" panose="020B0604020202020204" pitchFamily="34" charset="0"/>
                <a:ea typeface="微软雅黑" panose="020B0503020204020204" pitchFamily="34" charset="-122"/>
              </a:rPr>
              <a:t>到</a:t>
            </a:r>
            <a:r>
              <a:rPr lang="en-US" altLang="zh-CN" sz="1500" b="0" i="0" dirty="0">
                <a:solidFill>
                  <a:srgbClr val="333333"/>
                </a:solidFill>
                <a:effectLst/>
                <a:latin typeface="Arial" panose="020B0604020202020204" pitchFamily="34" charset="0"/>
                <a:ea typeface="微软雅黑" panose="020B0503020204020204" pitchFamily="34" charset="-122"/>
              </a:rPr>
              <a:t>70</a:t>
            </a:r>
            <a:r>
              <a:rPr lang="zh-CN" altLang="en-US" sz="1500" b="0" i="0" dirty="0">
                <a:solidFill>
                  <a:srgbClr val="333333"/>
                </a:solidFill>
                <a:effectLst/>
                <a:latin typeface="Arial" panose="020B0604020202020204" pitchFamily="34" charset="0"/>
                <a:ea typeface="微软雅黑" panose="020B0503020204020204" pitchFamily="34" charset="-122"/>
              </a:rPr>
              <a:t>年代，</a:t>
            </a:r>
            <a:r>
              <a:rPr lang="en-US" altLang="zh-CN" sz="1500" b="0" i="0" dirty="0">
                <a:solidFill>
                  <a:srgbClr val="333333"/>
                </a:solidFill>
                <a:effectLst/>
                <a:latin typeface="Arial" panose="020B0604020202020204" pitchFamily="34" charset="0"/>
                <a:ea typeface="微软雅黑" panose="020B0503020204020204" pitchFamily="34" charset="-122"/>
              </a:rPr>
              <a:t>ARPAnet</a:t>
            </a:r>
            <a:r>
              <a:rPr lang="zh-CN" altLang="en-US" sz="1500" b="0" i="0" dirty="0">
                <a:solidFill>
                  <a:srgbClr val="333333"/>
                </a:solidFill>
                <a:effectLst/>
                <a:latin typeface="Arial" panose="020B0604020202020204" pitchFamily="34" charset="0"/>
                <a:ea typeface="微软雅黑" panose="020B0503020204020204" pitchFamily="34" charset="-122"/>
              </a:rPr>
              <a:t>已经有了好几十个计算机网络，但是每个网络只能在网络内部的计算机之间互联通信，不同计算机网络之间仍然不能互通。为此， </a:t>
            </a:r>
            <a:r>
              <a:rPr lang="en-US" altLang="zh-CN" sz="1500" b="0" i="0" dirty="0">
                <a:solidFill>
                  <a:srgbClr val="333333"/>
                </a:solidFill>
                <a:effectLst/>
                <a:latin typeface="Arial" panose="020B0604020202020204" pitchFamily="34" charset="0"/>
                <a:ea typeface="微软雅黑" panose="020B0503020204020204" pitchFamily="34" charset="-122"/>
              </a:rPr>
              <a:t>ARPA</a:t>
            </a:r>
            <a:r>
              <a:rPr lang="zh-CN" altLang="en-US" sz="1500" b="0" i="0" dirty="0">
                <a:solidFill>
                  <a:srgbClr val="333333"/>
                </a:solidFill>
                <a:effectLst/>
                <a:latin typeface="Arial" panose="020B0604020202020204" pitchFamily="34" charset="0"/>
                <a:ea typeface="微软雅黑" panose="020B0503020204020204" pitchFamily="34" charset="-122"/>
              </a:rPr>
              <a:t>又设立了新的研究项目，支持学术界和工业界进行有关的研究，研究的主要内容就是想用一种新的方法将不同的计算机局域网互联，形成“</a:t>
            </a:r>
            <a:r>
              <a:rPr lang="zh-CN" altLang="en-US" sz="1500" b="0" i="0" u="none" strike="noStrike" dirty="0">
                <a:solidFill>
                  <a:srgbClr val="136EC2"/>
                </a:solidFill>
                <a:effectLst/>
                <a:latin typeface="Arial" panose="020B0604020202020204" pitchFamily="34" charset="0"/>
                <a:ea typeface="微软雅黑" panose="020B0503020204020204" pitchFamily="34" charset="-122"/>
              </a:rPr>
              <a:t>互联网</a:t>
            </a:r>
            <a:r>
              <a:rPr lang="zh-CN" altLang="en-US" sz="1500" b="0" i="0" dirty="0">
                <a:solidFill>
                  <a:srgbClr val="333333"/>
                </a:solidFill>
                <a:effectLst/>
                <a:latin typeface="Arial" panose="020B0604020202020204" pitchFamily="34" charset="0"/>
                <a:ea typeface="微软雅黑" panose="020B0503020204020204" pitchFamily="34" charset="-122"/>
              </a:rPr>
              <a:t>”。研究人员称之为“</a:t>
            </a:r>
            <a:r>
              <a:rPr lang="en-US" altLang="zh-CN" sz="1500" b="0" i="0" dirty="0">
                <a:solidFill>
                  <a:srgbClr val="333333"/>
                </a:solidFill>
                <a:effectLst/>
                <a:latin typeface="Arial" panose="020B0604020202020204" pitchFamily="34" charset="0"/>
                <a:ea typeface="微软雅黑" panose="020B0503020204020204" pitchFamily="34" charset="-122"/>
              </a:rPr>
              <a:t>internetwork”</a:t>
            </a:r>
            <a:r>
              <a:rPr lang="zh-CN" altLang="en-US" sz="1500" b="0" i="0" dirty="0">
                <a:solidFill>
                  <a:srgbClr val="333333"/>
                </a:solidFill>
                <a:effectLst/>
                <a:latin typeface="Arial" panose="020B0604020202020204" pitchFamily="34" charset="0"/>
                <a:ea typeface="微软雅黑" panose="020B0503020204020204" pitchFamily="34" charset="-122"/>
              </a:rPr>
              <a:t>，简称“</a:t>
            </a:r>
            <a:r>
              <a:rPr lang="en-US" altLang="zh-CN" sz="1500" b="0" i="0" dirty="0">
                <a:solidFill>
                  <a:srgbClr val="333333"/>
                </a:solidFill>
                <a:effectLst/>
                <a:latin typeface="Arial" panose="020B0604020202020204" pitchFamily="34" charset="0"/>
                <a:ea typeface="微软雅黑" panose="020B0503020204020204" pitchFamily="34" charset="-122"/>
              </a:rPr>
              <a:t>Internet”</a:t>
            </a:r>
            <a:r>
              <a:rPr lang="zh-CN" altLang="en-US" sz="1500" b="0" i="0" dirty="0">
                <a:solidFill>
                  <a:srgbClr val="333333"/>
                </a:solidFill>
                <a:effectLst/>
                <a:latin typeface="Arial" panose="020B0604020202020204" pitchFamily="34" charset="0"/>
                <a:ea typeface="微软雅黑" panose="020B0503020204020204" pitchFamily="34" charset="-122"/>
              </a:rPr>
              <a:t>，这个名词就一直沿用到现在。</a:t>
            </a:r>
            <a:endParaRPr lang="en-US" altLang="zh-CN" sz="1500" b="0" i="0" dirty="0">
              <a:solidFill>
                <a:srgbClr val="333333"/>
              </a:solidFill>
              <a:effectLst/>
              <a:latin typeface="Arial" panose="020B0604020202020204" pitchFamily="34" charset="0"/>
              <a:ea typeface="微软雅黑" panose="020B0503020204020204" pitchFamily="34" charset="-122"/>
            </a:endParaRPr>
          </a:p>
          <a:p>
            <a:pPr marL="685800" indent="-457200">
              <a:lnSpc>
                <a:spcPct val="105000"/>
              </a:lnSpc>
              <a:spcBef>
                <a:spcPts val="1800"/>
              </a:spcBef>
              <a:buFont typeface="Arial" panose="020B0604020202020204" pitchFamily="34" charset="0"/>
              <a:buChar char="•"/>
            </a:pPr>
            <a:r>
              <a:rPr lang="en-US" altLang="zh-CN" sz="1500" dirty="0">
                <a:solidFill>
                  <a:srgbClr val="333333"/>
                </a:solidFill>
                <a:latin typeface="Arial" panose="020B0604020202020204" pitchFamily="34" charset="0"/>
                <a:ea typeface="微软雅黑" panose="020B0503020204020204" pitchFamily="34" charset="-122"/>
              </a:rPr>
              <a:t>1974</a:t>
            </a:r>
            <a:r>
              <a:rPr lang="zh-CN" altLang="en-US" sz="1500" dirty="0">
                <a:solidFill>
                  <a:srgbClr val="333333"/>
                </a:solidFill>
                <a:latin typeface="Arial" panose="020B0604020202020204" pitchFamily="34" charset="0"/>
                <a:ea typeface="微软雅黑" panose="020B0503020204020204" pitchFamily="34" charset="-122"/>
              </a:rPr>
              <a:t>年，出现了连接分组网络的协议（</a:t>
            </a:r>
            <a:r>
              <a:rPr lang="en-US" altLang="zh-CN" sz="1500" dirty="0">
                <a:solidFill>
                  <a:srgbClr val="333333"/>
                </a:solidFill>
                <a:latin typeface="Arial" panose="020B0604020202020204" pitchFamily="34" charset="0"/>
                <a:ea typeface="微软雅黑" panose="020B0503020204020204" pitchFamily="34" charset="-122"/>
              </a:rPr>
              <a:t>Pioneered by </a:t>
            </a:r>
            <a:r>
              <a:rPr lang="en-US" altLang="zh-CN" sz="1500" dirty="0" err="1">
                <a:solidFill>
                  <a:srgbClr val="333333"/>
                </a:solidFill>
                <a:latin typeface="Arial" panose="020B0604020202020204" pitchFamily="34" charset="0"/>
                <a:ea typeface="微软雅黑" panose="020B0503020204020204" pitchFamily="34" charset="-122"/>
              </a:rPr>
              <a:t>Vint</a:t>
            </a:r>
            <a:r>
              <a:rPr lang="en-US" altLang="zh-CN" sz="1500" dirty="0">
                <a:solidFill>
                  <a:srgbClr val="333333"/>
                </a:solidFill>
                <a:latin typeface="Arial" panose="020B0604020202020204" pitchFamily="34" charset="0"/>
                <a:ea typeface="微软雅黑" panose="020B0503020204020204" pitchFamily="34" charset="-122"/>
              </a:rPr>
              <a:t> Cerf &amp; Bob Kahn</a:t>
            </a:r>
            <a:r>
              <a:rPr lang="zh-CN" altLang="en-US" sz="1500" dirty="0">
                <a:solidFill>
                  <a:srgbClr val="333333"/>
                </a:solidFill>
                <a:latin typeface="Arial" panose="020B0604020202020204" pitchFamily="34" charset="0"/>
                <a:ea typeface="微软雅黑" panose="020B0503020204020204" pitchFamily="34" charset="-122"/>
              </a:rPr>
              <a:t>，互联网之父），后续演变为了</a:t>
            </a:r>
            <a:r>
              <a:rPr lang="en-US" altLang="zh-CN" sz="1500" dirty="0">
                <a:solidFill>
                  <a:srgbClr val="333333"/>
                </a:solidFill>
                <a:latin typeface="Arial" panose="020B0604020202020204" pitchFamily="34" charset="0"/>
                <a:ea typeface="微软雅黑" panose="020B0503020204020204" pitchFamily="34" charset="-122"/>
              </a:rPr>
              <a:t>TCP/IP</a:t>
            </a:r>
            <a:r>
              <a:rPr lang="zh-CN" altLang="en-US" sz="1500" dirty="0">
                <a:solidFill>
                  <a:srgbClr val="333333"/>
                </a:solidFill>
                <a:latin typeface="Arial" panose="020B0604020202020204" pitchFamily="34" charset="0"/>
                <a:ea typeface="微软雅黑" panose="020B0503020204020204" pitchFamily="34" charset="-122"/>
              </a:rPr>
              <a:t>。</a:t>
            </a:r>
            <a:r>
              <a:rPr lang="en-US" altLang="zh-CN" sz="1500" dirty="0">
                <a:solidFill>
                  <a:srgbClr val="333333"/>
                </a:solidFill>
                <a:latin typeface="Arial" panose="020B0604020202020204" pitchFamily="34" charset="0"/>
                <a:ea typeface="微软雅黑" panose="020B0503020204020204" pitchFamily="34" charset="-122"/>
              </a:rPr>
              <a:t>ARPA</a:t>
            </a:r>
            <a:r>
              <a:rPr lang="zh-CN" altLang="en-US" sz="1500" dirty="0">
                <a:solidFill>
                  <a:srgbClr val="333333"/>
                </a:solidFill>
                <a:latin typeface="Arial" panose="020B0604020202020204" pitchFamily="34" charset="0"/>
                <a:ea typeface="微软雅黑" panose="020B0503020204020204" pitchFamily="34" charset="-122"/>
              </a:rPr>
              <a:t>在</a:t>
            </a:r>
            <a:r>
              <a:rPr lang="en-US" altLang="zh-CN" sz="1500" dirty="0">
                <a:solidFill>
                  <a:srgbClr val="333333"/>
                </a:solidFill>
                <a:latin typeface="Arial" panose="020B0604020202020204" pitchFamily="34" charset="0"/>
                <a:ea typeface="微软雅黑" panose="020B0503020204020204" pitchFamily="34" charset="-122"/>
              </a:rPr>
              <a:t>1982</a:t>
            </a:r>
            <a:r>
              <a:rPr lang="zh-CN" altLang="en-US" sz="1500" dirty="0">
                <a:solidFill>
                  <a:srgbClr val="333333"/>
                </a:solidFill>
                <a:latin typeface="Arial" panose="020B0604020202020204" pitchFamily="34" charset="0"/>
                <a:ea typeface="微软雅黑" panose="020B0503020204020204" pitchFamily="34" charset="-122"/>
              </a:rPr>
              <a:t>年接受了</a:t>
            </a:r>
            <a:r>
              <a:rPr lang="en-US" altLang="zh-CN" sz="1500" dirty="0">
                <a:solidFill>
                  <a:srgbClr val="333333"/>
                </a:solidFill>
                <a:latin typeface="Arial" panose="020B0604020202020204" pitchFamily="34" charset="0"/>
                <a:ea typeface="微软雅黑" panose="020B0503020204020204" pitchFamily="34" charset="-122"/>
              </a:rPr>
              <a:t>TCP/IP</a:t>
            </a:r>
            <a:r>
              <a:rPr lang="zh-CN" altLang="en-US" sz="1500" dirty="0">
                <a:solidFill>
                  <a:srgbClr val="333333"/>
                </a:solidFill>
                <a:latin typeface="Arial" panose="020B0604020202020204" pitchFamily="34" charset="0"/>
                <a:ea typeface="微软雅黑" panose="020B0503020204020204" pitchFamily="34" charset="-122"/>
              </a:rPr>
              <a:t>，选定</a:t>
            </a:r>
            <a:r>
              <a:rPr lang="en-US" altLang="zh-CN" sz="1500" dirty="0">
                <a:solidFill>
                  <a:srgbClr val="333333"/>
                </a:solidFill>
                <a:latin typeface="Arial" panose="020B0604020202020204" pitchFamily="34" charset="0"/>
                <a:ea typeface="微软雅黑" panose="020B0503020204020204" pitchFamily="34" charset="-122"/>
              </a:rPr>
              <a:t>Internet</a:t>
            </a:r>
            <a:r>
              <a:rPr lang="zh-CN" altLang="en-US" sz="1500" dirty="0">
                <a:solidFill>
                  <a:srgbClr val="333333"/>
                </a:solidFill>
                <a:latin typeface="Arial" panose="020B0604020202020204" pitchFamily="34" charset="0"/>
                <a:ea typeface="微软雅黑" panose="020B0503020204020204" pitchFamily="34" charset="-122"/>
              </a:rPr>
              <a:t>为主要的计算机通信系统，并把其它的军用计算机网络都转换到</a:t>
            </a:r>
            <a:r>
              <a:rPr lang="en-US" altLang="zh-CN" sz="1500" dirty="0">
                <a:solidFill>
                  <a:srgbClr val="333333"/>
                </a:solidFill>
                <a:latin typeface="Arial" panose="020B0604020202020204" pitchFamily="34" charset="0"/>
                <a:ea typeface="微软雅黑" panose="020B0503020204020204" pitchFamily="34" charset="-122"/>
              </a:rPr>
              <a:t>TCP/IP</a:t>
            </a:r>
            <a:r>
              <a:rPr lang="zh-CN" altLang="en-US" sz="1500" dirty="0">
                <a:solidFill>
                  <a:srgbClr val="333333"/>
                </a:solidFill>
                <a:latin typeface="Arial" panose="020B0604020202020204" pitchFamily="34" charset="0"/>
                <a:ea typeface="微软雅黑" panose="020B0503020204020204" pitchFamily="34" charset="-122"/>
              </a:rPr>
              <a:t>。</a:t>
            </a:r>
            <a:endParaRPr lang="en-US" altLang="zh-CN" sz="1500" dirty="0">
              <a:latin typeface="Arial" panose="020B0604020202020204" pitchFamily="34" charset="0"/>
              <a:ea typeface="微软雅黑" panose="020B0503020204020204" pitchFamily="34" charset="-122"/>
            </a:endParaRPr>
          </a:p>
        </p:txBody>
      </p:sp>
      <p:pic>
        <p:nvPicPr>
          <p:cNvPr id="31749" name="Picture 2"/>
          <p:cNvPicPr>
            <a:picLocks noChangeAspect="1" noChangeArrowheads="1"/>
          </p:cNvPicPr>
          <p:nvPr/>
        </p:nvPicPr>
        <p:blipFill>
          <a:blip r:embed="rId3">
            <a:extLst>
              <a:ext uri="{28A0092B-C50C-407E-A947-70E740481C1C}">
                <a14:useLocalDpi xmlns:a14="http://schemas.microsoft.com/office/drawing/2010/main" val="0"/>
              </a:ext>
            </a:extLst>
          </a:blip>
          <a:srcRect l="49458" t="6250" b="10156"/>
          <a:stretch>
            <a:fillRect/>
          </a:stretch>
        </p:blipFill>
        <p:spPr bwMode="auto">
          <a:xfrm>
            <a:off x="8440908" y="3722624"/>
            <a:ext cx="3143251" cy="219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9"/>
          <p:cNvSpPr txBox="1">
            <a:spLocks noChangeArrowheads="1"/>
          </p:cNvSpPr>
          <p:nvPr/>
        </p:nvSpPr>
        <p:spPr bwMode="auto">
          <a:xfrm>
            <a:off x="8849884" y="6048573"/>
            <a:ext cx="28482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ARPANET topology in Sept 1972.</a:t>
            </a:r>
          </a:p>
        </p:txBody>
      </p:sp>
      <p:sp>
        <p:nvSpPr>
          <p:cNvPr id="11" name="Freeform 10"/>
          <p:cNvSpPr/>
          <p:nvPr/>
        </p:nvSpPr>
        <p:spPr bwMode="auto">
          <a:xfrm rot="20755412">
            <a:off x="8032634" y="4780043"/>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31752" name="TextBox 11"/>
          <p:cNvSpPr txBox="1">
            <a:spLocks noChangeArrowheads="1"/>
          </p:cNvSpPr>
          <p:nvPr/>
        </p:nvSpPr>
        <p:spPr bwMode="auto">
          <a:xfrm>
            <a:off x="6591130" y="4620071"/>
            <a:ext cx="170820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Nodes are IMPs, or early routers, linked to hosts</a:t>
            </a:r>
          </a:p>
        </p:txBody>
      </p:sp>
      <p:sp>
        <p:nvSpPr>
          <p:cNvPr id="13" name="Freeform 12"/>
          <p:cNvSpPr/>
          <p:nvPr/>
        </p:nvSpPr>
        <p:spPr bwMode="auto">
          <a:xfrm rot="20755412">
            <a:off x="8065874" y="5460743"/>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31754" name="TextBox 13"/>
          <p:cNvSpPr txBox="1">
            <a:spLocks noChangeArrowheads="1"/>
          </p:cNvSpPr>
          <p:nvPr/>
        </p:nvSpPr>
        <p:spPr bwMode="auto">
          <a:xfrm>
            <a:off x="6787536" y="5520465"/>
            <a:ext cx="13542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dirty="0">
                <a:ea typeface="宋体" panose="02010600030101010101" pitchFamily="2" charset="-122"/>
              </a:rPr>
              <a:t>56 kbps links</a:t>
            </a:r>
          </a:p>
        </p:txBody>
      </p:sp>
      <p:sp>
        <p:nvSpPr>
          <p:cNvPr id="2" name="矩形 1">
            <a:extLst>
              <a:ext uri="{FF2B5EF4-FFF2-40B4-BE49-F238E27FC236}">
                <a16:creationId xmlns:a16="http://schemas.microsoft.com/office/drawing/2014/main" id="{EBB55121-B49E-4171-BDD3-1805561D05E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Internet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7">
            <a:extLst>
              <a:ext uri="{FF2B5EF4-FFF2-40B4-BE49-F238E27FC236}">
                <a16:creationId xmlns:a16="http://schemas.microsoft.com/office/drawing/2014/main" id="{B4B59394-DC73-4A07-9F8C-55238DE93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5488" y="1114727"/>
            <a:ext cx="1514077" cy="167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9">
            <a:extLst>
              <a:ext uri="{FF2B5EF4-FFF2-40B4-BE49-F238E27FC236}">
                <a16:creationId xmlns:a16="http://schemas.microsoft.com/office/drawing/2014/main" id="{205E50C6-53BF-4655-9681-D3FFFEB5BA40}"/>
              </a:ext>
            </a:extLst>
          </p:cNvPr>
          <p:cNvSpPr txBox="1">
            <a:spLocks noChangeArrowheads="1"/>
          </p:cNvSpPr>
          <p:nvPr/>
        </p:nvSpPr>
        <p:spPr bwMode="auto">
          <a:xfrm>
            <a:off x="8797585" y="2950161"/>
            <a:ext cx="24298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dirty="0">
                <a:ea typeface="宋体" panose="02010600030101010101" pitchFamily="2" charset="-122"/>
              </a:rPr>
              <a:t>ARPANET topology in 1969.</a:t>
            </a:r>
          </a:p>
        </p:txBody>
      </p:sp>
    </p:spTree>
    <p:extLst>
      <p:ext uri="{BB962C8B-B14F-4D97-AF65-F5344CB8AC3E}">
        <p14:creationId xmlns:p14="http://schemas.microsoft.com/office/powerpoint/2010/main" val="15121255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33796" name="Rectangle 3"/>
          <p:cNvSpPr>
            <a:spLocks noGrp="1" noChangeArrowheads="1"/>
          </p:cNvSpPr>
          <p:nvPr>
            <p:ph idx="1"/>
          </p:nvPr>
        </p:nvSpPr>
        <p:spPr>
          <a:xfrm>
            <a:off x="301658" y="1047423"/>
            <a:ext cx="11464961" cy="1876647"/>
          </a:xfrm>
        </p:spPr>
        <p:txBody>
          <a:bodyPr>
            <a:noAutofit/>
          </a:bodyPr>
          <a:lstStyle/>
          <a:p>
            <a:pPr marL="685800" indent="-457200">
              <a:buFont typeface="Arial" panose="020B0604020202020204" pitchFamily="34" charset="0"/>
              <a:buChar char="•"/>
            </a:pPr>
            <a:r>
              <a:rPr lang="en-US" altLang="zh-CN" sz="1800" dirty="0">
                <a:latin typeface="Arial" panose="020B0604020202020204" pitchFamily="34" charset="0"/>
                <a:ea typeface="微软雅黑" panose="020B0503020204020204" pitchFamily="34" charset="-122"/>
              </a:rPr>
              <a:t>The early Internet used </a:t>
            </a:r>
            <a:r>
              <a:rPr lang="en-US" altLang="zh-CN" sz="1800" dirty="0" err="1">
                <a:latin typeface="Arial" panose="020B0604020202020204" pitchFamily="34" charset="0"/>
                <a:ea typeface="微软雅黑" panose="020B0503020204020204" pitchFamily="34" charset="-122"/>
              </a:rPr>
              <a:t>NSFnet</a:t>
            </a:r>
            <a:r>
              <a:rPr lang="en-US" altLang="zh-CN" sz="1800" dirty="0">
                <a:latin typeface="Arial" panose="020B0604020202020204" pitchFamily="34" charset="0"/>
                <a:ea typeface="微软雅黑" panose="020B0503020204020204" pitchFamily="34" charset="-122"/>
              </a:rPr>
              <a:t> (1985-1995) as its backbone; universities connected to get on the Internet</a:t>
            </a:r>
          </a:p>
          <a:p>
            <a:pPr marL="1143000" lvl="1" indent="-457200">
              <a:lnSpc>
                <a:spcPct val="100000"/>
              </a:lnSpc>
              <a:buFont typeface="Wingdings" panose="05000000000000000000" pitchFamily="2" charset="2"/>
              <a:buChar char="ü"/>
            </a:pPr>
            <a:r>
              <a:rPr lang="en-US" altLang="zh-CN" sz="1500" b="0" i="0" dirty="0">
                <a:solidFill>
                  <a:srgbClr val="333333"/>
                </a:solidFill>
                <a:effectLst/>
                <a:latin typeface="Arial" panose="020B0604020202020204" pitchFamily="34" charset="0"/>
                <a:ea typeface="微软雅黑" panose="020B0503020204020204" pitchFamily="34" charset="-122"/>
              </a:rPr>
              <a:t>1986</a:t>
            </a:r>
            <a:r>
              <a:rPr lang="zh-CN" altLang="en-US" sz="1500" b="0" i="0" dirty="0">
                <a:solidFill>
                  <a:srgbClr val="333333"/>
                </a:solidFill>
                <a:effectLst/>
                <a:latin typeface="Arial" panose="020B0604020202020204" pitchFamily="34" charset="0"/>
                <a:ea typeface="微软雅黑" panose="020B0503020204020204" pitchFamily="34" charset="-122"/>
              </a:rPr>
              <a:t>年，美国国家</a:t>
            </a:r>
            <a:r>
              <a:rPr lang="zh-CN" altLang="en-US" sz="1500" b="0" i="0" u="none" strike="noStrike" dirty="0">
                <a:effectLst/>
                <a:latin typeface="Arial" panose="020B0604020202020204" pitchFamily="34" charset="0"/>
                <a:ea typeface="微软雅黑" panose="020B0503020204020204" pitchFamily="34" charset="-122"/>
              </a:rPr>
              <a:t>科学</a:t>
            </a:r>
            <a:r>
              <a:rPr lang="zh-CN" altLang="en-US" sz="1500" b="0" i="0" dirty="0">
                <a:solidFill>
                  <a:srgbClr val="333333"/>
                </a:solidFill>
                <a:effectLst/>
                <a:latin typeface="Arial" panose="020B0604020202020204" pitchFamily="34" charset="0"/>
                <a:ea typeface="微软雅黑" panose="020B0503020204020204" pitchFamily="34" charset="-122"/>
              </a:rPr>
              <a:t>基金组织（</a:t>
            </a:r>
            <a:r>
              <a:rPr lang="en-US" altLang="zh-CN" sz="1500" b="0" i="0" dirty="0">
                <a:solidFill>
                  <a:srgbClr val="333333"/>
                </a:solidFill>
                <a:effectLst/>
                <a:latin typeface="Arial" panose="020B0604020202020204" pitchFamily="34" charset="0"/>
                <a:ea typeface="微软雅黑" panose="020B0503020204020204" pitchFamily="34" charset="-122"/>
              </a:rPr>
              <a:t>NSF</a:t>
            </a:r>
            <a:r>
              <a:rPr lang="zh-CN" altLang="en-US" sz="1500" b="0" i="0" dirty="0">
                <a:solidFill>
                  <a:srgbClr val="333333"/>
                </a:solidFill>
                <a:effectLst/>
                <a:latin typeface="Arial" panose="020B0604020202020204" pitchFamily="34" charset="0"/>
                <a:ea typeface="微软雅黑" panose="020B0503020204020204" pitchFamily="34" charset="-122"/>
              </a:rPr>
              <a:t>）将分布在美国各地的</a:t>
            </a:r>
            <a:r>
              <a:rPr lang="en-US" altLang="zh-CN" sz="1500" b="0" i="0" dirty="0">
                <a:solidFill>
                  <a:srgbClr val="333333"/>
                </a:solidFill>
                <a:effectLst/>
                <a:latin typeface="Arial" panose="020B0604020202020204" pitchFamily="34" charset="0"/>
                <a:ea typeface="微软雅黑" panose="020B0503020204020204" pitchFamily="34" charset="-122"/>
              </a:rPr>
              <a:t>5</a:t>
            </a:r>
            <a:r>
              <a:rPr lang="zh-CN" altLang="en-US" sz="1500" b="0" i="0" dirty="0">
                <a:solidFill>
                  <a:srgbClr val="333333"/>
                </a:solidFill>
                <a:effectLst/>
                <a:latin typeface="Arial" panose="020B0604020202020204" pitchFamily="34" charset="0"/>
                <a:ea typeface="微软雅黑" panose="020B0503020204020204" pitchFamily="34" charset="-122"/>
              </a:rPr>
              <a:t>个为科研教育服务的超级计算机中心互联，并支持地区网络，形成</a:t>
            </a:r>
            <a:r>
              <a:rPr lang="en-US" altLang="zh-CN" sz="1500" b="0" i="0" dirty="0" err="1">
                <a:solidFill>
                  <a:srgbClr val="333333"/>
                </a:solidFill>
                <a:effectLst/>
                <a:latin typeface="Arial" panose="020B0604020202020204" pitchFamily="34" charset="0"/>
                <a:ea typeface="微软雅黑" panose="020B0503020204020204" pitchFamily="34" charset="-122"/>
              </a:rPr>
              <a:t>NSFnet</a:t>
            </a:r>
            <a:r>
              <a:rPr lang="zh-CN" altLang="en-US" sz="1500" b="0" i="0" dirty="0">
                <a:solidFill>
                  <a:srgbClr val="333333"/>
                </a:solidFill>
                <a:effectLst/>
                <a:latin typeface="Arial" panose="020B0604020202020204" pitchFamily="34" charset="0"/>
                <a:ea typeface="微软雅黑" panose="020B0503020204020204" pitchFamily="34" charset="-122"/>
              </a:rPr>
              <a:t>。</a:t>
            </a:r>
            <a:endParaRPr lang="en-US" altLang="zh-CN" sz="1500" b="0" i="0" dirty="0">
              <a:solidFill>
                <a:srgbClr val="333333"/>
              </a:solidFill>
              <a:effectLst/>
              <a:latin typeface="Arial" panose="020B0604020202020204" pitchFamily="34" charset="0"/>
              <a:ea typeface="微软雅黑" panose="020B0503020204020204" pitchFamily="34" charset="-122"/>
            </a:endParaRPr>
          </a:p>
          <a:p>
            <a:pPr marL="1143000" lvl="1" indent="-457200">
              <a:lnSpc>
                <a:spcPct val="100000"/>
              </a:lnSpc>
              <a:buFont typeface="Wingdings" panose="05000000000000000000" pitchFamily="2" charset="2"/>
              <a:buChar char="ü"/>
            </a:pPr>
            <a:r>
              <a:rPr lang="en-US" altLang="zh-CN" sz="1500" b="0" i="0" dirty="0">
                <a:solidFill>
                  <a:srgbClr val="333333"/>
                </a:solidFill>
                <a:effectLst/>
                <a:latin typeface="Arial" panose="020B0604020202020204" pitchFamily="34" charset="0"/>
                <a:ea typeface="微软雅黑" panose="020B0503020204020204" pitchFamily="34" charset="-122"/>
              </a:rPr>
              <a:t>1988 </a:t>
            </a:r>
            <a:r>
              <a:rPr lang="zh-CN" altLang="en-US" sz="1500" b="0" i="0" dirty="0">
                <a:solidFill>
                  <a:srgbClr val="333333"/>
                </a:solidFill>
                <a:effectLst/>
                <a:latin typeface="Arial" panose="020B0604020202020204" pitchFamily="34" charset="0"/>
                <a:ea typeface="微软雅黑" panose="020B0503020204020204" pitchFamily="34" charset="-122"/>
              </a:rPr>
              <a:t>年，</a:t>
            </a:r>
            <a:r>
              <a:rPr lang="en-US" altLang="zh-CN" sz="1500" b="0" i="0" dirty="0" err="1">
                <a:solidFill>
                  <a:srgbClr val="333333"/>
                </a:solidFill>
                <a:effectLst/>
                <a:latin typeface="Arial" panose="020B0604020202020204" pitchFamily="34" charset="0"/>
                <a:ea typeface="微软雅黑" panose="020B0503020204020204" pitchFamily="34" charset="-122"/>
              </a:rPr>
              <a:t>NSFnet</a:t>
            </a:r>
            <a:r>
              <a:rPr lang="zh-CN" altLang="en-US" sz="1500" b="0" i="0" dirty="0">
                <a:solidFill>
                  <a:srgbClr val="333333"/>
                </a:solidFill>
                <a:effectLst/>
                <a:latin typeface="Arial" panose="020B0604020202020204" pitchFamily="34" charset="0"/>
                <a:ea typeface="微软雅黑" panose="020B0503020204020204" pitchFamily="34" charset="-122"/>
              </a:rPr>
              <a:t>替代</a:t>
            </a:r>
            <a:r>
              <a:rPr lang="en-US" altLang="zh-CN" sz="1500" b="0" i="0" dirty="0">
                <a:solidFill>
                  <a:srgbClr val="333333"/>
                </a:solidFill>
                <a:effectLst/>
                <a:latin typeface="Arial" panose="020B0604020202020204" pitchFamily="34" charset="0"/>
                <a:ea typeface="微软雅黑" panose="020B0503020204020204" pitchFamily="34" charset="-122"/>
              </a:rPr>
              <a:t>ARPAnet</a:t>
            </a:r>
            <a:r>
              <a:rPr lang="zh-CN" altLang="en-US" sz="1500" b="0" i="0" dirty="0">
                <a:solidFill>
                  <a:srgbClr val="333333"/>
                </a:solidFill>
                <a:effectLst/>
                <a:latin typeface="Arial" panose="020B0604020202020204" pitchFamily="34" charset="0"/>
                <a:ea typeface="微软雅黑" panose="020B0503020204020204" pitchFamily="34" charset="-122"/>
              </a:rPr>
              <a:t>成为</a:t>
            </a:r>
            <a:r>
              <a:rPr lang="en-US" altLang="zh-CN" sz="1500" b="0" i="0" dirty="0">
                <a:solidFill>
                  <a:srgbClr val="333333"/>
                </a:solidFill>
                <a:effectLst/>
                <a:latin typeface="Arial" panose="020B0604020202020204" pitchFamily="34" charset="0"/>
                <a:ea typeface="微软雅黑" panose="020B0503020204020204" pitchFamily="34" charset="-122"/>
              </a:rPr>
              <a:t>Internet</a:t>
            </a:r>
            <a:r>
              <a:rPr lang="zh-CN" altLang="en-US" sz="1500" b="0" i="0" dirty="0">
                <a:solidFill>
                  <a:srgbClr val="333333"/>
                </a:solidFill>
                <a:effectLst/>
                <a:latin typeface="Arial" panose="020B0604020202020204" pitchFamily="34" charset="0"/>
                <a:ea typeface="微软雅黑" panose="020B0503020204020204" pitchFamily="34" charset="-122"/>
              </a:rPr>
              <a:t>的主干网。</a:t>
            </a:r>
            <a:r>
              <a:rPr lang="en-US" altLang="zh-CN" sz="1500" b="0" i="0" dirty="0" err="1">
                <a:solidFill>
                  <a:srgbClr val="333333"/>
                </a:solidFill>
                <a:effectLst/>
                <a:latin typeface="Arial" panose="020B0604020202020204" pitchFamily="34" charset="0"/>
                <a:ea typeface="微软雅黑" panose="020B0503020204020204" pitchFamily="34" charset="-122"/>
              </a:rPr>
              <a:t>NSFnet</a:t>
            </a:r>
            <a:r>
              <a:rPr lang="zh-CN" altLang="en-US" sz="1500" b="0" i="0" dirty="0">
                <a:solidFill>
                  <a:srgbClr val="333333"/>
                </a:solidFill>
                <a:effectLst/>
                <a:latin typeface="Arial" panose="020B0604020202020204" pitchFamily="34" charset="0"/>
                <a:ea typeface="微软雅黑" panose="020B0503020204020204" pitchFamily="34" charset="-122"/>
              </a:rPr>
              <a:t>主干网利用了在</a:t>
            </a:r>
            <a:r>
              <a:rPr lang="en-US" altLang="zh-CN" sz="1500" b="0" i="0" dirty="0">
                <a:solidFill>
                  <a:srgbClr val="333333"/>
                </a:solidFill>
                <a:effectLst/>
                <a:latin typeface="Arial" panose="020B0604020202020204" pitchFamily="34" charset="0"/>
                <a:ea typeface="微软雅黑" panose="020B0503020204020204" pitchFamily="34" charset="-122"/>
              </a:rPr>
              <a:t>ARPAnet</a:t>
            </a:r>
            <a:r>
              <a:rPr lang="zh-CN" altLang="en-US" sz="1500" b="0" i="0" dirty="0">
                <a:solidFill>
                  <a:srgbClr val="333333"/>
                </a:solidFill>
                <a:effectLst/>
                <a:latin typeface="Arial" panose="020B0604020202020204" pitchFamily="34" charset="0"/>
                <a:ea typeface="微软雅黑" panose="020B0503020204020204" pitchFamily="34" charset="-122"/>
              </a:rPr>
              <a:t>中已证明是非常成功的</a:t>
            </a:r>
            <a:r>
              <a:rPr lang="en-US" altLang="zh-CN" sz="1500" b="0" i="0" dirty="0">
                <a:solidFill>
                  <a:srgbClr val="333333"/>
                </a:solidFill>
                <a:effectLst/>
                <a:latin typeface="Arial" panose="020B0604020202020204" pitchFamily="34" charset="0"/>
                <a:ea typeface="微软雅黑" panose="020B0503020204020204" pitchFamily="34" charset="-122"/>
              </a:rPr>
              <a:t>TCP/IP</a:t>
            </a:r>
            <a:r>
              <a:rPr lang="zh-CN" altLang="en-US" sz="1500" b="0" i="0" dirty="0">
                <a:solidFill>
                  <a:srgbClr val="333333"/>
                </a:solidFill>
                <a:effectLst/>
                <a:latin typeface="Arial" panose="020B0604020202020204" pitchFamily="34" charset="0"/>
                <a:ea typeface="微软雅黑" panose="020B0503020204020204" pitchFamily="34" charset="-122"/>
              </a:rPr>
              <a:t>技术，准许各大学、政府或私人科研机构的网络加入。</a:t>
            </a:r>
            <a:endParaRPr lang="en-US" altLang="zh-CN" sz="1500" b="0" i="0" dirty="0">
              <a:solidFill>
                <a:srgbClr val="333333"/>
              </a:solidFill>
              <a:effectLst/>
              <a:latin typeface="Arial" panose="020B0604020202020204" pitchFamily="34" charset="0"/>
              <a:ea typeface="微软雅黑" panose="020B0503020204020204" pitchFamily="34" charset="-122"/>
            </a:endParaRPr>
          </a:p>
          <a:p>
            <a:pPr marL="1143000" lvl="1" indent="-457200">
              <a:lnSpc>
                <a:spcPct val="100000"/>
              </a:lnSpc>
              <a:buFont typeface="Wingdings" panose="05000000000000000000" pitchFamily="2" charset="2"/>
              <a:buChar char="ü"/>
            </a:pPr>
            <a:r>
              <a:rPr lang="en-US" altLang="zh-CN" sz="1500" b="0" i="0" dirty="0">
                <a:solidFill>
                  <a:srgbClr val="333333"/>
                </a:solidFill>
                <a:effectLst/>
                <a:latin typeface="Arial" panose="020B0604020202020204" pitchFamily="34" charset="0"/>
                <a:ea typeface="微软雅黑" panose="020B0503020204020204" pitchFamily="34" charset="-122"/>
              </a:rPr>
              <a:t>1989</a:t>
            </a:r>
            <a:r>
              <a:rPr lang="zh-CN" altLang="en-US" sz="1500" b="0" i="0" dirty="0">
                <a:solidFill>
                  <a:srgbClr val="333333"/>
                </a:solidFill>
                <a:effectLst/>
                <a:latin typeface="Arial" panose="020B0604020202020204" pitchFamily="34" charset="0"/>
                <a:ea typeface="微软雅黑" panose="020B0503020204020204" pitchFamily="34" charset="-122"/>
              </a:rPr>
              <a:t>年，</a:t>
            </a:r>
            <a:r>
              <a:rPr lang="en-US" altLang="zh-CN" sz="1500" b="0" i="0" dirty="0">
                <a:solidFill>
                  <a:srgbClr val="333333"/>
                </a:solidFill>
                <a:effectLst/>
                <a:latin typeface="Arial" panose="020B0604020202020204" pitchFamily="34" charset="0"/>
                <a:ea typeface="微软雅黑" panose="020B0503020204020204" pitchFamily="34" charset="-122"/>
              </a:rPr>
              <a:t>ARPAnet</a:t>
            </a:r>
            <a:r>
              <a:rPr lang="zh-CN" altLang="en-US" sz="1500" b="0" i="0" dirty="0">
                <a:solidFill>
                  <a:srgbClr val="333333"/>
                </a:solidFill>
                <a:effectLst/>
                <a:latin typeface="Arial" panose="020B0604020202020204" pitchFamily="34" charset="0"/>
                <a:ea typeface="微软雅黑" panose="020B0503020204020204" pitchFamily="34" charset="-122"/>
              </a:rPr>
              <a:t>解散，</a:t>
            </a:r>
            <a:r>
              <a:rPr lang="en-US" altLang="zh-CN" sz="1500" b="0" i="0" dirty="0">
                <a:solidFill>
                  <a:srgbClr val="333333"/>
                </a:solidFill>
                <a:effectLst/>
                <a:latin typeface="Arial" panose="020B0604020202020204" pitchFamily="34" charset="0"/>
                <a:ea typeface="微软雅黑" panose="020B0503020204020204" pitchFamily="34" charset="-122"/>
              </a:rPr>
              <a:t>Internet</a:t>
            </a:r>
            <a:r>
              <a:rPr lang="zh-CN" altLang="en-US" sz="1500" b="0" i="0" dirty="0">
                <a:solidFill>
                  <a:srgbClr val="333333"/>
                </a:solidFill>
                <a:effectLst/>
                <a:latin typeface="Arial" panose="020B0604020202020204" pitchFamily="34" charset="0"/>
                <a:ea typeface="微软雅黑" panose="020B0503020204020204" pitchFamily="34" charset="-122"/>
              </a:rPr>
              <a:t>从军用转向民用。</a:t>
            </a:r>
            <a:endParaRPr lang="en-US" altLang="zh-CN" sz="1500" b="0" i="0" dirty="0">
              <a:solidFill>
                <a:srgbClr val="333333"/>
              </a:solidFill>
              <a:effectLst/>
              <a:latin typeface="Arial" panose="020B0604020202020204" pitchFamily="34" charset="0"/>
              <a:ea typeface="微软雅黑" panose="020B0503020204020204" pitchFamily="34" charset="-122"/>
            </a:endParaRPr>
          </a:p>
          <a:p>
            <a:pPr marL="1143000" lvl="1" indent="-457200">
              <a:lnSpc>
                <a:spcPct val="100000"/>
              </a:lnSpc>
              <a:buFont typeface="Wingdings" panose="05000000000000000000" pitchFamily="2" charset="2"/>
              <a:buChar char="ü"/>
            </a:pPr>
            <a:r>
              <a:rPr lang="en-US" altLang="zh-CN" sz="1500" b="0" i="0" dirty="0">
                <a:solidFill>
                  <a:srgbClr val="333333"/>
                </a:solidFill>
                <a:effectLst/>
                <a:latin typeface="Arial" panose="020B0604020202020204" pitchFamily="34" charset="0"/>
                <a:ea typeface="微软雅黑" panose="020B0503020204020204" pitchFamily="34" charset="-122"/>
              </a:rPr>
              <a:t>1995</a:t>
            </a:r>
            <a:r>
              <a:rPr lang="zh-CN" altLang="en-US" sz="1500" b="0" i="0" dirty="0">
                <a:solidFill>
                  <a:srgbClr val="333333"/>
                </a:solidFill>
                <a:effectLst/>
                <a:latin typeface="Arial" panose="020B0604020202020204" pitchFamily="34" charset="0"/>
                <a:ea typeface="微软雅黑" panose="020B0503020204020204" pitchFamily="34" charset="-122"/>
              </a:rPr>
              <a:t>年</a:t>
            </a:r>
            <a:r>
              <a:rPr lang="en-US" altLang="zh-CN" sz="1500" b="0" i="0" dirty="0">
                <a:solidFill>
                  <a:srgbClr val="333333"/>
                </a:solidFill>
                <a:effectLst/>
                <a:latin typeface="Arial" panose="020B0604020202020204" pitchFamily="34" charset="0"/>
                <a:ea typeface="微软雅黑" panose="020B0503020204020204" pitchFamily="34" charset="-122"/>
              </a:rPr>
              <a:t>4</a:t>
            </a:r>
            <a:r>
              <a:rPr lang="zh-CN" altLang="en-US" sz="1500" b="0" i="0" dirty="0">
                <a:solidFill>
                  <a:srgbClr val="333333"/>
                </a:solidFill>
                <a:effectLst/>
                <a:latin typeface="Arial" panose="020B0604020202020204" pitchFamily="34" charset="0"/>
                <a:ea typeface="微软雅黑" panose="020B0503020204020204" pitchFamily="34" charset="-122"/>
              </a:rPr>
              <a:t>月</a:t>
            </a:r>
            <a:r>
              <a:rPr lang="en-US" altLang="zh-CN" sz="1500" b="0" i="0" dirty="0">
                <a:solidFill>
                  <a:srgbClr val="333333"/>
                </a:solidFill>
                <a:effectLst/>
                <a:latin typeface="Arial" panose="020B0604020202020204" pitchFamily="34" charset="0"/>
                <a:ea typeface="微软雅黑" panose="020B0503020204020204" pitchFamily="34" charset="-122"/>
              </a:rPr>
              <a:t>30</a:t>
            </a:r>
            <a:r>
              <a:rPr lang="zh-CN" altLang="en-US" sz="1500" b="0" i="0" dirty="0">
                <a:solidFill>
                  <a:srgbClr val="333333"/>
                </a:solidFill>
                <a:effectLst/>
                <a:latin typeface="Arial" panose="020B0604020202020204" pitchFamily="34" charset="0"/>
                <a:ea typeface="微软雅黑" panose="020B0503020204020204" pitchFamily="34" charset="-122"/>
              </a:rPr>
              <a:t>日，</a:t>
            </a:r>
            <a:r>
              <a:rPr lang="en-US" altLang="zh-CN" sz="1500" b="0" i="0" dirty="0" err="1">
                <a:solidFill>
                  <a:srgbClr val="333333"/>
                </a:solidFill>
                <a:effectLst/>
                <a:latin typeface="Arial" panose="020B0604020202020204" pitchFamily="34" charset="0"/>
                <a:ea typeface="微软雅黑" panose="020B0503020204020204" pitchFamily="34" charset="-122"/>
              </a:rPr>
              <a:t>NSFnet</a:t>
            </a:r>
            <a:r>
              <a:rPr lang="zh-CN" altLang="en-US" sz="1500" b="0" i="0" dirty="0">
                <a:solidFill>
                  <a:srgbClr val="333333"/>
                </a:solidFill>
                <a:effectLst/>
                <a:latin typeface="Arial" panose="020B0604020202020204" pitchFamily="34" charset="0"/>
                <a:ea typeface="微软雅黑" panose="020B0503020204020204" pitchFamily="34" charset="-122"/>
              </a:rPr>
              <a:t>正式宣布停止运作。而此时</a:t>
            </a:r>
            <a:r>
              <a:rPr lang="en-US" altLang="zh-CN" sz="1500" b="0" i="0" dirty="0">
                <a:solidFill>
                  <a:srgbClr val="333333"/>
                </a:solidFill>
                <a:effectLst/>
                <a:latin typeface="Arial" panose="020B0604020202020204" pitchFamily="34" charset="0"/>
                <a:ea typeface="微软雅黑" panose="020B0503020204020204" pitchFamily="34" charset="-122"/>
              </a:rPr>
              <a:t>Internet</a:t>
            </a:r>
            <a:r>
              <a:rPr lang="zh-CN" altLang="en-US" sz="1500" b="0" i="0" dirty="0">
                <a:solidFill>
                  <a:srgbClr val="333333"/>
                </a:solidFill>
                <a:effectLst/>
                <a:latin typeface="Arial" panose="020B0604020202020204" pitchFamily="34" charset="0"/>
                <a:ea typeface="微软雅黑" panose="020B0503020204020204" pitchFamily="34" charset="-122"/>
              </a:rPr>
              <a:t>的骨干网已经覆盖了全球</a:t>
            </a:r>
            <a:r>
              <a:rPr lang="en-US" altLang="zh-CN" sz="1500" b="0" i="0" dirty="0">
                <a:solidFill>
                  <a:srgbClr val="333333"/>
                </a:solidFill>
                <a:effectLst/>
                <a:latin typeface="Arial" panose="020B0604020202020204" pitchFamily="34" charset="0"/>
                <a:ea typeface="微软雅黑" panose="020B0503020204020204" pitchFamily="34" charset="-122"/>
              </a:rPr>
              <a:t>91</a:t>
            </a:r>
            <a:r>
              <a:rPr lang="zh-CN" altLang="en-US" sz="1500" b="0" i="0" dirty="0">
                <a:solidFill>
                  <a:srgbClr val="333333"/>
                </a:solidFill>
                <a:effectLst/>
                <a:latin typeface="Arial" panose="020B0604020202020204" pitchFamily="34" charset="0"/>
                <a:ea typeface="微软雅黑" panose="020B0503020204020204" pitchFamily="34" charset="-122"/>
              </a:rPr>
              <a:t>个</a:t>
            </a:r>
            <a:r>
              <a:rPr lang="zh-CN" altLang="en-US" sz="1500" b="0" i="0" u="none" strike="noStrike" dirty="0">
                <a:effectLst/>
                <a:latin typeface="Arial" panose="020B0604020202020204" pitchFamily="34" charset="0"/>
                <a:ea typeface="微软雅黑" panose="020B0503020204020204" pitchFamily="34" charset="-122"/>
              </a:rPr>
              <a:t>国家</a:t>
            </a:r>
            <a:r>
              <a:rPr lang="zh-CN" altLang="en-US" sz="1500" b="0" i="0" dirty="0">
                <a:solidFill>
                  <a:srgbClr val="333333"/>
                </a:solidFill>
                <a:effectLst/>
                <a:latin typeface="Arial" panose="020B0604020202020204" pitchFamily="34" charset="0"/>
                <a:ea typeface="微软雅黑" panose="020B0503020204020204" pitchFamily="34" charset="-122"/>
              </a:rPr>
              <a:t>，主机已超过</a:t>
            </a:r>
            <a:r>
              <a:rPr lang="en-US" altLang="zh-CN" sz="1500" b="0" i="0" dirty="0">
                <a:solidFill>
                  <a:srgbClr val="333333"/>
                </a:solidFill>
                <a:effectLst/>
                <a:latin typeface="Arial" panose="020B0604020202020204" pitchFamily="34" charset="0"/>
                <a:ea typeface="微软雅黑" panose="020B0503020204020204" pitchFamily="34" charset="-122"/>
              </a:rPr>
              <a:t>400</a:t>
            </a:r>
            <a:r>
              <a:rPr lang="zh-CN" altLang="en-US" sz="1500" b="0" i="0" dirty="0">
                <a:solidFill>
                  <a:srgbClr val="333333"/>
                </a:solidFill>
                <a:effectLst/>
                <a:latin typeface="Arial" panose="020B0604020202020204" pitchFamily="34" charset="0"/>
                <a:ea typeface="微软雅黑" panose="020B0503020204020204" pitchFamily="34" charset="-122"/>
              </a:rPr>
              <a:t>万台。</a:t>
            </a:r>
            <a:endParaRPr lang="en-US" altLang="zh-CN" sz="1500" dirty="0">
              <a:latin typeface="Arial" panose="020B0604020202020204" pitchFamily="34" charset="0"/>
              <a:ea typeface="微软雅黑" panose="020B0503020204020204" pitchFamily="34" charset="-122"/>
            </a:endParaRPr>
          </a:p>
          <a:p>
            <a:pPr marL="685800" indent="-457200">
              <a:buFont typeface="Arial" panose="020B0604020202020204" pitchFamily="34" charset="0"/>
              <a:buChar char="•"/>
            </a:pPr>
            <a:endParaRPr lang="en-US" altLang="zh-CN" sz="1800" dirty="0">
              <a:latin typeface="Arial" panose="020B0604020202020204" pitchFamily="34" charset="0"/>
              <a:ea typeface="微软雅黑" panose="020B0503020204020204" pitchFamily="34" charset="-122"/>
            </a:endParaRPr>
          </a:p>
        </p:txBody>
      </p:sp>
      <p:pic>
        <p:nvPicPr>
          <p:cNvPr id="337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097" y="3429000"/>
            <a:ext cx="5038064" cy="246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9"/>
          <p:cNvSpPr txBox="1">
            <a:spLocks noChangeArrowheads="1"/>
          </p:cNvSpPr>
          <p:nvPr/>
        </p:nvSpPr>
        <p:spPr bwMode="auto">
          <a:xfrm>
            <a:off x="4816098" y="5823336"/>
            <a:ext cx="2559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NSFNET topology in 1988</a:t>
            </a:r>
          </a:p>
        </p:txBody>
      </p:sp>
      <p:sp>
        <p:nvSpPr>
          <p:cNvPr id="11" name="Freeform 10"/>
          <p:cNvSpPr/>
          <p:nvPr/>
        </p:nvSpPr>
        <p:spPr bwMode="auto">
          <a:xfrm rot="20755412">
            <a:off x="3776182" y="4909658"/>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33800" name="TextBox 11"/>
          <p:cNvSpPr txBox="1">
            <a:spLocks noChangeArrowheads="1"/>
          </p:cNvSpPr>
          <p:nvPr/>
        </p:nvSpPr>
        <p:spPr bwMode="auto">
          <a:xfrm>
            <a:off x="2846618" y="5151441"/>
            <a:ext cx="1969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1.5 Mbps links</a:t>
            </a:r>
          </a:p>
        </p:txBody>
      </p:sp>
      <p:sp>
        <p:nvSpPr>
          <p:cNvPr id="4" name="矩形 3">
            <a:extLst>
              <a:ext uri="{FF2B5EF4-FFF2-40B4-BE49-F238E27FC236}">
                <a16:creationId xmlns:a16="http://schemas.microsoft.com/office/drawing/2014/main" id="{B6475E6E-5642-46CC-BB5C-2A5F6AC9601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Internet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717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35844" name="Content Placeholder 3"/>
          <p:cNvSpPr>
            <a:spLocks noGrp="1"/>
          </p:cNvSpPr>
          <p:nvPr>
            <p:ph idx="1"/>
          </p:nvPr>
        </p:nvSpPr>
        <p:spPr>
          <a:xfrm>
            <a:off x="904352" y="1325564"/>
            <a:ext cx="10520623" cy="4070401"/>
          </a:xfrm>
        </p:spPr>
        <p:txBody>
          <a:bodyPr/>
          <a:lstStyle/>
          <a:p>
            <a:r>
              <a:rPr lang="en-US" altLang="zh-CN" dirty="0">
                <a:ea typeface="宋体" panose="02010600030101010101" pitchFamily="2" charset="-122"/>
              </a:rPr>
              <a:t>The modern Internet is more complex:</a:t>
            </a:r>
          </a:p>
          <a:p>
            <a:pPr lvl="1"/>
            <a:r>
              <a:rPr lang="en-US" altLang="zh-CN" dirty="0">
                <a:ea typeface="宋体" panose="02010600030101010101" pitchFamily="2" charset="-122"/>
              </a:rPr>
              <a:t>ISP networks serve as the Internet backbone</a:t>
            </a:r>
          </a:p>
          <a:p>
            <a:pPr lvl="1"/>
            <a:r>
              <a:rPr lang="en-US" altLang="zh-CN" dirty="0">
                <a:ea typeface="宋体" panose="02010600030101010101" pitchFamily="2" charset="-122"/>
              </a:rPr>
              <a:t>ISPs connect or peer to exchange traffic at IXPs</a:t>
            </a:r>
          </a:p>
          <a:p>
            <a:pPr lvl="1"/>
            <a:r>
              <a:rPr lang="en-US" altLang="zh-CN" dirty="0">
                <a:ea typeface="宋体" panose="02010600030101010101" pitchFamily="2" charset="-122"/>
              </a:rPr>
              <a:t>Within each network routers switch packets</a:t>
            </a:r>
          </a:p>
          <a:p>
            <a:pPr lvl="1"/>
            <a:r>
              <a:rPr lang="en-US" altLang="zh-CN" dirty="0">
                <a:ea typeface="宋体" panose="02010600030101010101" pitchFamily="2" charset="-122"/>
              </a:rPr>
              <a:t>Between networks, traffic exchange is set by business agreements</a:t>
            </a:r>
          </a:p>
          <a:p>
            <a:pPr lvl="1"/>
            <a:r>
              <a:rPr lang="en-US" altLang="zh-CN" dirty="0">
                <a:ea typeface="宋体" panose="02010600030101010101" pitchFamily="2" charset="-122"/>
              </a:rPr>
              <a:t>Customers connect at the edge by many means</a:t>
            </a:r>
          </a:p>
          <a:p>
            <a:pPr lvl="2"/>
            <a:r>
              <a:rPr lang="en-US" altLang="zh-CN" dirty="0">
                <a:ea typeface="宋体" panose="02010600030101010101" pitchFamily="2" charset="-122"/>
              </a:rPr>
              <a:t>Cable, DSL, Fiber-to-the-Home, 3G/4G wireless, dialup</a:t>
            </a:r>
          </a:p>
          <a:p>
            <a:pPr lvl="1"/>
            <a:r>
              <a:rPr lang="en-US" altLang="zh-CN" dirty="0">
                <a:ea typeface="宋体" panose="02010600030101010101" pitchFamily="2" charset="-122"/>
              </a:rPr>
              <a:t>Data centers concentrate many servers (“the cloud”)</a:t>
            </a:r>
          </a:p>
          <a:p>
            <a:pPr lvl="1"/>
            <a:r>
              <a:rPr lang="en-US" altLang="zh-CN" dirty="0">
                <a:ea typeface="宋体" panose="02010600030101010101" pitchFamily="2" charset="-122"/>
              </a:rPr>
              <a:t>Most traffic is content from data centers (esp. video)</a:t>
            </a:r>
          </a:p>
          <a:p>
            <a:pPr lvl="1"/>
            <a:r>
              <a:rPr lang="en-US" altLang="zh-CN" dirty="0">
                <a:ea typeface="宋体" panose="02010600030101010101" pitchFamily="2" charset="-122"/>
              </a:rPr>
              <a:t>The architecture continues to evolve</a:t>
            </a:r>
          </a:p>
        </p:txBody>
      </p:sp>
      <p:sp>
        <p:nvSpPr>
          <p:cNvPr id="2" name="矩形 1">
            <a:extLst>
              <a:ext uri="{FF2B5EF4-FFF2-40B4-BE49-F238E27FC236}">
                <a16:creationId xmlns:a16="http://schemas.microsoft.com/office/drawing/2014/main" id="{C4C587D9-3568-4F0F-A991-A37AF536F89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Internet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83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sp>
        <p:nvSpPr>
          <p:cNvPr id="37893" name="TextBox 9"/>
          <p:cNvSpPr txBox="1">
            <a:spLocks noChangeArrowheads="1"/>
          </p:cNvSpPr>
          <p:nvPr/>
        </p:nvSpPr>
        <p:spPr bwMode="auto">
          <a:xfrm>
            <a:off x="4742455" y="5743054"/>
            <a:ext cx="3410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Architecture of the Internet</a:t>
            </a:r>
          </a:p>
        </p:txBody>
      </p:sp>
      <p:sp>
        <p:nvSpPr>
          <p:cNvPr id="2" name="矩形 1">
            <a:extLst>
              <a:ext uri="{FF2B5EF4-FFF2-40B4-BE49-F238E27FC236}">
                <a16:creationId xmlns:a16="http://schemas.microsoft.com/office/drawing/2014/main" id="{FB93AEF0-C7E5-4C04-B7E9-99B7049EC71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Internet (4)</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6">
            <a:extLst>
              <a:ext uri="{FF2B5EF4-FFF2-40B4-BE49-F238E27FC236}">
                <a16:creationId xmlns:a16="http://schemas.microsoft.com/office/drawing/2014/main" id="{D3429858-FC2C-4B5E-980C-1E994B3B0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738" y="982275"/>
            <a:ext cx="9250493" cy="472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4753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38916" name="Rectangle 3"/>
          <p:cNvSpPr>
            <a:spLocks noGrp="1" noChangeArrowheads="1"/>
          </p:cNvSpPr>
          <p:nvPr>
            <p:ph idx="1"/>
          </p:nvPr>
        </p:nvSpPr>
        <p:spPr>
          <a:xfrm>
            <a:off x="529214" y="1154026"/>
            <a:ext cx="11053185" cy="885914"/>
          </a:xfrm>
        </p:spPr>
        <p:txBody>
          <a:bodyPr/>
          <a:lstStyle/>
          <a:p>
            <a:pPr indent="0"/>
            <a:r>
              <a:rPr lang="en-US" altLang="zh-CN" dirty="0">
                <a:ea typeface="宋体" panose="02010600030101010101" pitchFamily="2" charset="-122"/>
              </a:rPr>
              <a:t>3G network is based on spatial cells; each cell provides wireless service to mobiles within it via a base station</a:t>
            </a:r>
          </a:p>
        </p:txBody>
      </p:sp>
      <p:pic>
        <p:nvPicPr>
          <p:cNvPr id="38917" name="Picture 7" descr="01-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3775" y="2713039"/>
            <a:ext cx="5486400" cy="3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886F83A-A050-4C5C-A6D2-D3108951D7A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3G Mobile Phone Networks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42319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547980" y="993776"/>
            <a:ext cx="11224009" cy="923925"/>
          </a:xfrm>
        </p:spPr>
        <p:txBody>
          <a:bodyPr/>
          <a:lstStyle/>
          <a:p>
            <a:r>
              <a:rPr lang="en-US" altLang="zh-CN" dirty="0">
                <a:ea typeface="宋体" panose="02010600030101010101" pitchFamily="2" charset="-122"/>
              </a:rPr>
              <a:t>Base stations connect to the core network to find other mobiles and send data to the phone network and Internet</a:t>
            </a:r>
          </a:p>
        </p:txBody>
      </p:sp>
      <p:sp>
        <p:nvSpPr>
          <p:cNvPr id="39940"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pic>
        <p:nvPicPr>
          <p:cNvPr id="399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926" y="2066926"/>
            <a:ext cx="7269163"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B1B7447-6D28-4A97-A1DA-DF115B9B284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3G Mobile Phone Networks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20386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0964" name="Rectangle 3"/>
          <p:cNvSpPr>
            <a:spLocks noGrp="1" noChangeArrowheads="1"/>
          </p:cNvSpPr>
          <p:nvPr>
            <p:ph idx="1"/>
          </p:nvPr>
        </p:nvSpPr>
        <p:spPr>
          <a:xfrm>
            <a:off x="439721" y="1091000"/>
            <a:ext cx="10912510" cy="874711"/>
          </a:xfrm>
        </p:spPr>
        <p:txBody>
          <a:bodyPr/>
          <a:lstStyle/>
          <a:p>
            <a:pPr marL="685800" indent="-457200">
              <a:buFont typeface="Arial" panose="020B0604020202020204" pitchFamily="34" charset="0"/>
              <a:buChar char="•"/>
            </a:pPr>
            <a:r>
              <a:rPr lang="en-US" altLang="zh-CN" dirty="0">
                <a:ea typeface="宋体" panose="02010600030101010101" pitchFamily="2" charset="-122"/>
              </a:rPr>
              <a:t>As mobiles move, base stations hand them off from one cell to the next, and the network tracks their location</a:t>
            </a:r>
          </a:p>
        </p:txBody>
      </p:sp>
      <p:sp>
        <p:nvSpPr>
          <p:cNvPr id="2" name="矩形 1">
            <a:extLst>
              <a:ext uri="{FF2B5EF4-FFF2-40B4-BE49-F238E27FC236}">
                <a16:creationId xmlns:a16="http://schemas.microsoft.com/office/drawing/2014/main" id="{04318B88-8DFA-4FFE-843A-46AEDC6CCAB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3G Mobile Phone Networks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pSp>
        <p:nvGrpSpPr>
          <p:cNvPr id="22" name="Group 19">
            <a:extLst>
              <a:ext uri="{FF2B5EF4-FFF2-40B4-BE49-F238E27FC236}">
                <a16:creationId xmlns:a16="http://schemas.microsoft.com/office/drawing/2014/main" id="{5BB228E2-EDB2-4E5A-8B0C-7F9C27A13DEE}"/>
              </a:ext>
            </a:extLst>
          </p:cNvPr>
          <p:cNvGrpSpPr>
            <a:grpSpLocks/>
          </p:cNvGrpSpPr>
          <p:nvPr/>
        </p:nvGrpSpPr>
        <p:grpSpPr bwMode="auto">
          <a:xfrm>
            <a:off x="4038600" y="2391191"/>
            <a:ext cx="3271837" cy="2798762"/>
            <a:chOff x="509588" y="1830388"/>
            <a:chExt cx="3271837" cy="2798762"/>
          </a:xfrm>
        </p:grpSpPr>
        <p:pic>
          <p:nvPicPr>
            <p:cNvPr id="23" name="Picture 7" descr="01-32">
              <a:extLst>
                <a:ext uri="{FF2B5EF4-FFF2-40B4-BE49-F238E27FC236}">
                  <a16:creationId xmlns:a16="http://schemas.microsoft.com/office/drawing/2014/main" id="{32BC2A36-A89D-47A6-8671-C18664682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9731" b="12463"/>
            <a:stretch>
              <a:fillRect/>
            </a:stretch>
          </p:blipFill>
          <p:spPr bwMode="auto">
            <a:xfrm>
              <a:off x="509588" y="1830388"/>
              <a:ext cx="3271837"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9">
              <a:extLst>
                <a:ext uri="{FF2B5EF4-FFF2-40B4-BE49-F238E27FC236}">
                  <a16:creationId xmlns:a16="http://schemas.microsoft.com/office/drawing/2014/main" id="{46F0E7B2-35CF-4A3A-A644-A11859E0C7F7}"/>
                </a:ext>
              </a:extLst>
            </p:cNvPr>
            <p:cNvSpPr/>
            <p:nvPr/>
          </p:nvSpPr>
          <p:spPr bwMode="auto">
            <a:xfrm>
              <a:off x="2619375" y="2981325"/>
              <a:ext cx="419100" cy="895350"/>
            </a:xfrm>
            <a:custGeom>
              <a:avLst/>
              <a:gdLst>
                <a:gd name="connsiteX0" fmla="*/ 419100 w 419100"/>
                <a:gd name="connsiteY0" fmla="*/ 0 h 895350"/>
                <a:gd name="connsiteX1" fmla="*/ 0 w 419100"/>
                <a:gd name="connsiteY1" fmla="*/ 619125 h 895350"/>
                <a:gd name="connsiteX2" fmla="*/ 342900 w 419100"/>
                <a:gd name="connsiteY2" fmla="*/ 466725 h 895350"/>
                <a:gd name="connsiteX3" fmla="*/ 28575 w 41910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19100" h="895350">
                  <a:moveTo>
                    <a:pt x="419100" y="0"/>
                  </a:moveTo>
                  <a:lnTo>
                    <a:pt x="0" y="619125"/>
                  </a:lnTo>
                  <a:lnTo>
                    <a:pt x="342900" y="466725"/>
                  </a:lnTo>
                  <a:lnTo>
                    <a:pt x="28575" y="895350"/>
                  </a:lnTo>
                </a:path>
              </a:pathLst>
            </a:custGeom>
            <a:noFill/>
            <a:ln w="28575" cap="flat" cmpd="sng" algn="ctr">
              <a:solidFill>
                <a:srgbClr val="9C007F">
                  <a:lumMod val="60000"/>
                  <a:lumOff val="40000"/>
                </a:srgbClr>
              </a:solidFill>
              <a:prstDash val="solid"/>
              <a:round/>
              <a:headEnd type="none" w="med" len="med"/>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cs typeface="Arial" charset="0"/>
              </a:endParaRPr>
            </a:p>
          </p:txBody>
        </p:sp>
        <p:sp>
          <p:nvSpPr>
            <p:cNvPr id="25" name="Rectangle 11">
              <a:extLst>
                <a:ext uri="{FF2B5EF4-FFF2-40B4-BE49-F238E27FC236}">
                  <a16:creationId xmlns:a16="http://schemas.microsoft.com/office/drawing/2014/main" id="{9FB271AD-5DAE-425E-9341-28F68FD35E8C}"/>
                </a:ext>
              </a:extLst>
            </p:cNvPr>
            <p:cNvSpPr>
              <a:spLocks noChangeArrowheads="1"/>
            </p:cNvSpPr>
            <p:nvPr/>
          </p:nvSpPr>
          <p:spPr bwMode="auto">
            <a:xfrm>
              <a:off x="1638300" y="2981325"/>
              <a:ext cx="571500" cy="819150"/>
            </a:xfrm>
            <a:prstGeom prst="rect">
              <a:avLst/>
            </a:prstGeom>
            <a:solidFill>
              <a:sysClr val="window" lastClr="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6" name="Freeform 10">
              <a:extLst>
                <a:ext uri="{FF2B5EF4-FFF2-40B4-BE49-F238E27FC236}">
                  <a16:creationId xmlns:a16="http://schemas.microsoft.com/office/drawing/2014/main" id="{AB4F5B2D-2D0B-4863-AF5D-AFDCB2ACF299}"/>
                </a:ext>
              </a:extLst>
            </p:cNvPr>
            <p:cNvSpPr>
              <a:spLocks/>
            </p:cNvSpPr>
            <p:nvPr/>
          </p:nvSpPr>
          <p:spPr bwMode="auto">
            <a:xfrm>
              <a:off x="1666875" y="2905125"/>
              <a:ext cx="533400" cy="914400"/>
            </a:xfrm>
            <a:custGeom>
              <a:avLst/>
              <a:gdLst>
                <a:gd name="T0" fmla="*/ 0 w 533400"/>
                <a:gd name="T1" fmla="*/ 0 h 914400"/>
                <a:gd name="T2" fmla="*/ 247650 w 533400"/>
                <a:gd name="T3" fmla="*/ 685800 h 914400"/>
                <a:gd name="T4" fmla="*/ 323850 w 533400"/>
                <a:gd name="T5" fmla="*/ 342900 h 914400"/>
                <a:gd name="T6" fmla="*/ 533400 w 533400"/>
                <a:gd name="T7" fmla="*/ 914400 h 9144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3400" h="914400">
                  <a:moveTo>
                    <a:pt x="0" y="0"/>
                  </a:moveTo>
                  <a:lnTo>
                    <a:pt x="247650" y="685800"/>
                  </a:lnTo>
                  <a:lnTo>
                    <a:pt x="323850" y="342900"/>
                  </a:lnTo>
                  <a:lnTo>
                    <a:pt x="533400" y="914400"/>
                  </a:lnTo>
                </a:path>
              </a:pathLst>
            </a:custGeom>
            <a:solidFill>
              <a:sysClr val="window" lastClr="FFFFFF"/>
            </a:solidFill>
            <a:ln w="28575" cap="flat" cmpd="sng" algn="ctr">
              <a:solidFill>
                <a:sysClr val="windowText" lastClr="000000"/>
              </a:solidFill>
              <a:prstDash val="sysDash"/>
              <a:round/>
              <a:headEnd type="none" w="med" len="med"/>
              <a:tailEnd type="none" w="med" len="me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27" name="Freeform 12">
              <a:extLst>
                <a:ext uri="{FF2B5EF4-FFF2-40B4-BE49-F238E27FC236}">
                  <a16:creationId xmlns:a16="http://schemas.microsoft.com/office/drawing/2014/main" id="{0BA66D1A-A771-4F19-AA18-DFDE32AB5F37}"/>
                </a:ext>
              </a:extLst>
            </p:cNvPr>
            <p:cNvSpPr/>
            <p:nvPr/>
          </p:nvSpPr>
          <p:spPr bwMode="auto">
            <a:xfrm>
              <a:off x="2143125" y="3179763"/>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rgbClr val="9C007F">
                  <a:lumMod val="60000"/>
                  <a:lumOff val="40000"/>
                </a:srgbClr>
              </a:solidFill>
              <a:prstDash val="solid"/>
              <a:round/>
              <a:headEnd type="none" w="med" len="med"/>
              <a:tailEnd type="triangle" w="lg" len="lg"/>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cs typeface="Arial" charset="0"/>
              </a:endParaRPr>
            </a:p>
          </p:txBody>
        </p:sp>
        <p:sp>
          <p:nvSpPr>
            <p:cNvPr id="28" name="TextBox 13">
              <a:extLst>
                <a:ext uri="{FF2B5EF4-FFF2-40B4-BE49-F238E27FC236}">
                  <a16:creationId xmlns:a16="http://schemas.microsoft.com/office/drawing/2014/main" id="{19448916-E5AE-4249-A16B-2012805CB680}"/>
                </a:ext>
              </a:extLst>
            </p:cNvPr>
            <p:cNvSpPr txBox="1">
              <a:spLocks noChangeArrowheads="1"/>
            </p:cNvSpPr>
            <p:nvPr/>
          </p:nvSpPr>
          <p:spPr bwMode="auto">
            <a:xfrm>
              <a:off x="1828800" y="2847975"/>
              <a:ext cx="11849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Handover</a:t>
              </a:r>
            </a:p>
          </p:txBody>
        </p:sp>
        <p:cxnSp>
          <p:nvCxnSpPr>
            <p:cNvPr id="29" name="Straight Arrow Connector 15">
              <a:extLst>
                <a:ext uri="{FF2B5EF4-FFF2-40B4-BE49-F238E27FC236}">
                  <a16:creationId xmlns:a16="http://schemas.microsoft.com/office/drawing/2014/main" id="{44118D94-26F9-496B-B615-80528F05A93B}"/>
                </a:ext>
              </a:extLst>
            </p:cNvPr>
            <p:cNvCxnSpPr>
              <a:cxnSpLocks noChangeShapeType="1"/>
            </p:cNvCxnSpPr>
            <p:nvPr/>
          </p:nvCxnSpPr>
          <p:spPr bwMode="auto">
            <a:xfrm>
              <a:off x="2676525" y="4095750"/>
              <a:ext cx="466725" cy="1588"/>
            </a:xfrm>
            <a:prstGeom prst="straightConnector1">
              <a:avLst/>
            </a:prstGeom>
            <a:noFill/>
            <a:ln w="19050" algn="ctr">
              <a:solidFill>
                <a:sysClr val="windowText" lastClr="000000"/>
              </a:solidFill>
              <a:round/>
              <a:headEnd/>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6934714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1988" name="Rectangle 3"/>
          <p:cNvSpPr>
            <a:spLocks noGrp="1" noChangeArrowheads="1"/>
          </p:cNvSpPr>
          <p:nvPr>
            <p:ph idx="1"/>
          </p:nvPr>
        </p:nvSpPr>
        <p:spPr>
          <a:xfrm>
            <a:off x="602902" y="1175746"/>
            <a:ext cx="10711541" cy="1021354"/>
          </a:xfrm>
        </p:spPr>
        <p:txBody>
          <a:bodyPr/>
          <a:lstStyle/>
          <a:p>
            <a:pPr indent="0"/>
            <a:r>
              <a:rPr lang="en-US" altLang="zh-CN" dirty="0">
                <a:ea typeface="宋体" panose="02010600030101010101" pitchFamily="2" charset="-122"/>
              </a:rPr>
              <a:t>In 802.11, clients communicate via an AP (Access Point) that is wired to the rest of the network.</a:t>
            </a:r>
          </a:p>
        </p:txBody>
      </p:sp>
      <p:pic>
        <p:nvPicPr>
          <p:cNvPr id="41989" name="Picture 2"/>
          <p:cNvPicPr>
            <a:picLocks noChangeAspect="1" noChangeArrowheads="1"/>
          </p:cNvPicPr>
          <p:nvPr/>
        </p:nvPicPr>
        <p:blipFill>
          <a:blip r:embed="rId2">
            <a:extLst>
              <a:ext uri="{28A0092B-C50C-407E-A947-70E740481C1C}">
                <a14:useLocalDpi xmlns:a14="http://schemas.microsoft.com/office/drawing/2010/main" val="0"/>
              </a:ext>
            </a:extLst>
          </a:blip>
          <a:srcRect t="6773" r="47746" b="12457"/>
          <a:stretch>
            <a:fillRect/>
          </a:stretch>
        </p:blipFill>
        <p:spPr bwMode="auto">
          <a:xfrm>
            <a:off x="4181475" y="2615204"/>
            <a:ext cx="38290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BA94420-C625-40DE-BCD0-B525E82D592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Wireless LANs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1</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61109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3012" name="Rectangle 3"/>
          <p:cNvSpPr>
            <a:spLocks noGrp="1" noChangeArrowheads="1"/>
          </p:cNvSpPr>
          <p:nvPr>
            <p:ph idx="1"/>
          </p:nvPr>
        </p:nvSpPr>
        <p:spPr>
          <a:xfrm>
            <a:off x="562708" y="1182689"/>
            <a:ext cx="10812026" cy="4598987"/>
          </a:xfrm>
        </p:spPr>
        <p:txBody>
          <a:bodyPr/>
          <a:lstStyle/>
          <a:p>
            <a:pPr indent="0"/>
            <a:r>
              <a:rPr lang="en-US" altLang="zh-CN" dirty="0">
                <a:ea typeface="宋体" panose="02010600030101010101" pitchFamily="2" charset="-122"/>
              </a:rPr>
              <a:t>Signals in the 2.4GHz ISM band vary in strength due to many effects, such as multipath fading due to reflections</a:t>
            </a:r>
          </a:p>
          <a:p>
            <a:pPr lvl="1" indent="0"/>
            <a:r>
              <a:rPr lang="en-US" altLang="zh-CN" dirty="0">
                <a:ea typeface="宋体" panose="02010600030101010101" pitchFamily="2" charset="-122"/>
              </a:rPr>
              <a:t> requires complex transmission schemes, e.g., OFDM</a:t>
            </a:r>
          </a:p>
        </p:txBody>
      </p:sp>
      <p:pic>
        <p:nvPicPr>
          <p:cNvPr id="430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289" y="2852739"/>
            <a:ext cx="70008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C367442-A92E-43CB-9903-6421FC5B0A7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Wireless LANs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2</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281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15"/>
          <p:cNvGrpSpPr>
            <a:grpSpLocks/>
          </p:cNvGrpSpPr>
          <p:nvPr/>
        </p:nvGrpSpPr>
        <p:grpSpPr bwMode="auto">
          <a:xfrm>
            <a:off x="3067050" y="2063751"/>
            <a:ext cx="6057900" cy="3148013"/>
            <a:chOff x="1543050" y="2083159"/>
            <a:chExt cx="6057900" cy="3147646"/>
          </a:xfrm>
        </p:grpSpPr>
        <p:pic>
          <p:nvPicPr>
            <p:cNvPr id="122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2083159"/>
              <a:ext cx="6057900" cy="31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1"/>
            <p:cNvSpPr/>
            <p:nvPr/>
          </p:nvSpPr>
          <p:spPr bwMode="auto">
            <a:xfrm>
              <a:off x="3162300" y="2791101"/>
              <a:ext cx="3619500" cy="685720"/>
            </a:xfrm>
            <a:custGeom>
              <a:avLst/>
              <a:gdLst>
                <a:gd name="connsiteX0" fmla="*/ 0 w 3619500"/>
                <a:gd name="connsiteY0" fmla="*/ 0 h 685800"/>
                <a:gd name="connsiteX1" fmla="*/ 1514475 w 3619500"/>
                <a:gd name="connsiteY1" fmla="*/ 571500 h 685800"/>
                <a:gd name="connsiteX2" fmla="*/ 3619500 w 3619500"/>
                <a:gd name="connsiteY2" fmla="*/ 685800 h 685800"/>
              </a:gdLst>
              <a:ahLst/>
              <a:cxnLst>
                <a:cxn ang="0">
                  <a:pos x="connsiteX0" y="connsiteY0"/>
                </a:cxn>
                <a:cxn ang="0">
                  <a:pos x="connsiteX1" y="connsiteY1"/>
                </a:cxn>
                <a:cxn ang="0">
                  <a:pos x="connsiteX2" y="connsiteY2"/>
                </a:cxn>
              </a:cxnLst>
              <a:rect l="l" t="t" r="r" b="b"/>
              <a:pathLst>
                <a:path w="3619500" h="685800">
                  <a:moveTo>
                    <a:pt x="0" y="0"/>
                  </a:moveTo>
                  <a:cubicBezTo>
                    <a:pt x="455612" y="228600"/>
                    <a:pt x="911225" y="457200"/>
                    <a:pt x="1514475" y="571500"/>
                  </a:cubicBezTo>
                  <a:cubicBezTo>
                    <a:pt x="2117725" y="685800"/>
                    <a:pt x="2868612" y="685800"/>
                    <a:pt x="3619500" y="685800"/>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13" name="Freeform 12"/>
            <p:cNvSpPr/>
            <p:nvPr/>
          </p:nvSpPr>
          <p:spPr bwMode="auto">
            <a:xfrm>
              <a:off x="2981325" y="3267296"/>
              <a:ext cx="3810000" cy="685720"/>
            </a:xfrm>
            <a:custGeom>
              <a:avLst/>
              <a:gdLst>
                <a:gd name="connsiteX0" fmla="*/ 0 w 3619500"/>
                <a:gd name="connsiteY0" fmla="*/ 0 h 685800"/>
                <a:gd name="connsiteX1" fmla="*/ 1514475 w 3619500"/>
                <a:gd name="connsiteY1" fmla="*/ 571500 h 685800"/>
                <a:gd name="connsiteX2" fmla="*/ 3619500 w 3619500"/>
                <a:gd name="connsiteY2" fmla="*/ 685800 h 685800"/>
              </a:gdLst>
              <a:ahLst/>
              <a:cxnLst>
                <a:cxn ang="0">
                  <a:pos x="connsiteX0" y="connsiteY0"/>
                </a:cxn>
                <a:cxn ang="0">
                  <a:pos x="connsiteX1" y="connsiteY1"/>
                </a:cxn>
                <a:cxn ang="0">
                  <a:pos x="connsiteX2" y="connsiteY2"/>
                </a:cxn>
              </a:cxnLst>
              <a:rect l="l" t="t" r="r" b="b"/>
              <a:pathLst>
                <a:path w="3619500" h="685800">
                  <a:moveTo>
                    <a:pt x="0" y="0"/>
                  </a:moveTo>
                  <a:cubicBezTo>
                    <a:pt x="455612" y="228600"/>
                    <a:pt x="911225" y="457200"/>
                    <a:pt x="1514475" y="571500"/>
                  </a:cubicBezTo>
                  <a:cubicBezTo>
                    <a:pt x="2117725" y="685800"/>
                    <a:pt x="2868612" y="685800"/>
                    <a:pt x="3619500" y="685800"/>
                  </a:cubicBezTo>
                </a:path>
              </a:pathLst>
            </a:custGeom>
            <a:noFill/>
            <a:ln w="28575" cap="flat" cmpd="sng" algn="ctr">
              <a:solidFill>
                <a:schemeClr val="accent3">
                  <a:lumMod val="60000"/>
                  <a:lumOff val="40000"/>
                </a:schemeClr>
              </a:solidFill>
              <a:prstDash val="solid"/>
              <a:round/>
              <a:headEnd type="triangle" w="lg" len="lg"/>
              <a:tailEnd type="none" w="med" len="med"/>
            </a:ln>
            <a:effectLst/>
          </p:spPr>
          <p:txBody>
            <a:bodyPr/>
            <a:lstStyle/>
            <a:p>
              <a:pPr algn="ctr" eaLnBrk="1" hangingPunct="1">
                <a:defRPr/>
              </a:pPr>
              <a:endParaRPr lang="en-US">
                <a:latin typeface="Arial" charset="0"/>
                <a:cs typeface="Arial" charset="0"/>
              </a:endParaRPr>
            </a:p>
          </p:txBody>
        </p:sp>
        <p:sp>
          <p:nvSpPr>
            <p:cNvPr id="12297" name="TextBox 13"/>
            <p:cNvSpPr txBox="1">
              <a:spLocks noChangeArrowheads="1"/>
            </p:cNvSpPr>
            <p:nvPr/>
          </p:nvSpPr>
          <p:spPr bwMode="auto">
            <a:xfrm>
              <a:off x="5904696" y="3069193"/>
              <a:ext cx="9541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request</a:t>
              </a:r>
            </a:p>
          </p:txBody>
        </p:sp>
        <p:sp>
          <p:nvSpPr>
            <p:cNvPr id="12298" name="TextBox 14"/>
            <p:cNvSpPr txBox="1">
              <a:spLocks noChangeArrowheads="1"/>
            </p:cNvSpPr>
            <p:nvPr/>
          </p:nvSpPr>
          <p:spPr bwMode="auto">
            <a:xfrm>
              <a:off x="2742396" y="3533775"/>
              <a:ext cx="1133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response</a:t>
              </a:r>
            </a:p>
          </p:txBody>
        </p:sp>
      </p:grpSp>
      <p:sp>
        <p:nvSpPr>
          <p:cNvPr id="12292" name="Content Placeholder 2"/>
          <p:cNvSpPr>
            <a:spLocks noGrp="1"/>
          </p:cNvSpPr>
          <p:nvPr>
            <p:ph idx="1"/>
          </p:nvPr>
        </p:nvSpPr>
        <p:spPr>
          <a:xfrm>
            <a:off x="739302" y="1143001"/>
            <a:ext cx="10593421" cy="4867275"/>
          </a:xfrm>
        </p:spPr>
        <p:txBody>
          <a:bodyPr/>
          <a:lstStyle/>
          <a:p>
            <a:r>
              <a:rPr lang="en-US" altLang="zh-CN" dirty="0">
                <a:ea typeface="宋体" panose="02010600030101010101" pitchFamily="2" charset="-122"/>
              </a:rPr>
              <a:t>Companies use networks and computers for </a:t>
            </a:r>
            <a:r>
              <a:rPr lang="en-US" altLang="zh-CN" u="sng" dirty="0">
                <a:ea typeface="宋体" panose="02010600030101010101" pitchFamily="2" charset="-122"/>
              </a:rPr>
              <a:t>resource sharing</a:t>
            </a:r>
            <a:r>
              <a:rPr lang="en-US" altLang="zh-CN" dirty="0">
                <a:ea typeface="宋体" panose="02010600030101010101" pitchFamily="2" charset="-122"/>
              </a:rPr>
              <a:t> with the </a:t>
            </a:r>
            <a:r>
              <a:rPr lang="en-US" altLang="zh-CN" u="sng" dirty="0">
                <a:ea typeface="宋体" panose="02010600030101010101" pitchFamily="2" charset="-122"/>
              </a:rPr>
              <a:t>client-server</a:t>
            </a:r>
            <a:r>
              <a:rPr lang="en-US" altLang="zh-CN" dirty="0">
                <a:ea typeface="宋体" panose="02010600030101010101" pitchFamily="2" charset="-122"/>
              </a:rPr>
              <a:t> model:</a:t>
            </a:r>
          </a:p>
          <a:p>
            <a:endParaRPr lang="en-US" altLang="zh-CN" u="sng" dirty="0">
              <a:ea typeface="宋体" panose="02010600030101010101" pitchFamily="2" charset="-122"/>
            </a:endParaRPr>
          </a:p>
          <a:p>
            <a:endParaRPr lang="en-US" altLang="zh-CN" u="sng" dirty="0">
              <a:ea typeface="宋体" panose="02010600030101010101" pitchFamily="2" charset="-122"/>
            </a:endParaRPr>
          </a:p>
          <a:p>
            <a:endParaRPr lang="en-US" altLang="zh-CN" u="sng" dirty="0">
              <a:ea typeface="宋体" panose="02010600030101010101" pitchFamily="2" charset="-122"/>
            </a:endParaRPr>
          </a:p>
          <a:p>
            <a:endParaRPr lang="en-US" altLang="zh-CN" u="sng" dirty="0">
              <a:ea typeface="宋体" panose="02010600030101010101" pitchFamily="2" charset="-122"/>
            </a:endParaRPr>
          </a:p>
          <a:p>
            <a:endParaRPr lang="en-US" altLang="zh-CN" u="sng" dirty="0">
              <a:ea typeface="宋体" panose="02010600030101010101" pitchFamily="2" charset="-122"/>
            </a:endParaRPr>
          </a:p>
          <a:p>
            <a:pPr>
              <a:spcBef>
                <a:spcPct val="0"/>
              </a:spcBef>
            </a:pPr>
            <a:endParaRPr lang="en-US" altLang="zh-CN" dirty="0">
              <a:ea typeface="宋体" panose="02010600030101010101" pitchFamily="2" charset="-122"/>
            </a:endParaRPr>
          </a:p>
          <a:p>
            <a:r>
              <a:rPr lang="en-US" altLang="zh-CN" dirty="0">
                <a:ea typeface="宋体" panose="02010600030101010101" pitchFamily="2" charset="-122"/>
              </a:rPr>
              <a:t>Other popular uses are communication, e.g., email, VoIP, and e-commerce </a:t>
            </a:r>
          </a:p>
        </p:txBody>
      </p:sp>
      <p:sp>
        <p:nvSpPr>
          <p:cNvPr id="12293" name="Footer Placeholder 1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1 Introduction</a:t>
            </a:r>
          </a:p>
        </p:txBody>
      </p:sp>
      <p:sp>
        <p:nvSpPr>
          <p:cNvPr id="2" name="矩形 1">
            <a:extLst>
              <a:ext uri="{FF2B5EF4-FFF2-40B4-BE49-F238E27FC236}">
                <a16:creationId xmlns:a16="http://schemas.microsoft.com/office/drawing/2014/main" id="{8A0DAFC4-42AB-42BF-BFEF-812348EF0A4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Business Applications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4036" name="Rectangle 3"/>
          <p:cNvSpPr>
            <a:spLocks noGrp="1" noChangeArrowheads="1"/>
          </p:cNvSpPr>
          <p:nvPr>
            <p:ph idx="1"/>
          </p:nvPr>
        </p:nvSpPr>
        <p:spPr>
          <a:xfrm>
            <a:off x="633047" y="1048065"/>
            <a:ext cx="10440237" cy="1523772"/>
          </a:xfrm>
        </p:spPr>
        <p:txBody>
          <a:bodyPr>
            <a:normAutofit/>
          </a:bodyPr>
          <a:lstStyle/>
          <a:p>
            <a:pPr indent="0">
              <a:lnSpc>
                <a:spcPct val="100000"/>
              </a:lnSpc>
            </a:pPr>
            <a:r>
              <a:rPr lang="en-US" altLang="zh-CN" dirty="0">
                <a:ea typeface="宋体" panose="02010600030101010101" pitchFamily="2" charset="-122"/>
              </a:rPr>
              <a:t>Radio broadcasts interfere with each other, and radio ranges may incompletely overlap</a:t>
            </a:r>
          </a:p>
          <a:p>
            <a:pPr lvl="1" indent="0">
              <a:lnSpc>
                <a:spcPct val="100000"/>
              </a:lnSpc>
            </a:pPr>
            <a:r>
              <a:rPr lang="en-US" altLang="zh-CN" dirty="0">
                <a:ea typeface="宋体" panose="02010600030101010101" pitchFamily="2" charset="-122"/>
              </a:rPr>
              <a:t>CSMA (Carrier Sense Multiple Access </a:t>
            </a:r>
            <a:r>
              <a:rPr lang="zh-CN" altLang="en-US" sz="2000" b="0" i="0" dirty="0">
                <a:solidFill>
                  <a:srgbClr val="333333"/>
                </a:solidFill>
                <a:effectLst/>
                <a:latin typeface="微软雅黑" panose="020B0503020204020204" pitchFamily="34" charset="-122"/>
                <a:ea typeface="微软雅黑" panose="020B0503020204020204" pitchFamily="34" charset="-122"/>
              </a:rPr>
              <a:t>载波监听多路访问</a:t>
            </a:r>
            <a:r>
              <a:rPr lang="en-US" altLang="zh-CN" dirty="0">
                <a:ea typeface="宋体" panose="02010600030101010101" pitchFamily="2" charset="-122"/>
              </a:rPr>
              <a:t>) designs are used</a:t>
            </a:r>
          </a:p>
        </p:txBody>
      </p:sp>
      <p:pic>
        <p:nvPicPr>
          <p:cNvPr id="440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3041651"/>
            <a:ext cx="5295900"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B62BE35-C2DD-45E3-8A41-D0F2E507108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Wireless LANs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3</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02235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6084" name="Rectangle 3"/>
          <p:cNvSpPr>
            <a:spLocks noGrp="1" noChangeArrowheads="1"/>
          </p:cNvSpPr>
          <p:nvPr>
            <p:ph idx="1"/>
          </p:nvPr>
        </p:nvSpPr>
        <p:spPr>
          <a:xfrm>
            <a:off x="830664" y="1129506"/>
            <a:ext cx="10815375" cy="4598987"/>
          </a:xfrm>
        </p:spPr>
        <p:txBody>
          <a:bodyPr/>
          <a:lstStyle/>
          <a:p>
            <a:r>
              <a:rPr lang="en-US" altLang="zh-CN" dirty="0">
                <a:ea typeface="宋体" panose="02010600030101010101" pitchFamily="2" charset="-122"/>
              </a:rPr>
              <a:t>Passive UHF RFID</a:t>
            </a:r>
            <a:r>
              <a:rPr lang="zh-CN" altLang="en-US" dirty="0">
                <a:ea typeface="宋体" panose="02010600030101010101" pitchFamily="2" charset="-122"/>
              </a:rPr>
              <a:t>（</a:t>
            </a:r>
            <a:r>
              <a:rPr lang="zh-CN" altLang="en-US" sz="2000" dirty="0">
                <a:latin typeface="微软雅黑" panose="020B0503020204020204" pitchFamily="34" charset="-122"/>
                <a:ea typeface="微软雅黑" panose="020B0503020204020204" pitchFamily="34" charset="-122"/>
              </a:rPr>
              <a:t>无源 特高频 射频识别</a:t>
            </a:r>
            <a:r>
              <a:rPr lang="zh-CN" altLang="en-US" dirty="0">
                <a:ea typeface="宋体" panose="02010600030101010101" pitchFamily="2" charset="-122"/>
              </a:rPr>
              <a:t>）</a:t>
            </a:r>
            <a:r>
              <a:rPr lang="en-US" altLang="zh-CN" dirty="0">
                <a:ea typeface="宋体" panose="02010600030101010101" pitchFamily="2" charset="-122"/>
              </a:rPr>
              <a:t> networks everyday objects:</a:t>
            </a:r>
          </a:p>
          <a:p>
            <a:pPr lvl="1"/>
            <a:r>
              <a:rPr lang="en-US" altLang="zh-CN" dirty="0">
                <a:ea typeface="宋体" panose="02010600030101010101" pitchFamily="2" charset="-122"/>
              </a:rPr>
              <a:t>Tags (stickers with not even a battery) are placed on objects</a:t>
            </a:r>
          </a:p>
          <a:p>
            <a:pPr lvl="1"/>
            <a:r>
              <a:rPr lang="en-US" altLang="zh-CN" dirty="0">
                <a:ea typeface="宋体" panose="02010600030101010101" pitchFamily="2" charset="-122"/>
              </a:rPr>
              <a:t>Readers send signals that the tags reflect to communicate</a:t>
            </a:r>
          </a:p>
          <a:p>
            <a:pPr lvl="2"/>
            <a:endParaRPr lang="en-US" altLang="zh-CN" dirty="0">
              <a:ea typeface="宋体" panose="02010600030101010101" pitchFamily="2" charset="-122"/>
            </a:endParaRPr>
          </a:p>
        </p:txBody>
      </p:sp>
      <p:pic>
        <p:nvPicPr>
          <p:cNvPr id="46085" name="Picture 7" descr="01-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7672" y="2948563"/>
            <a:ext cx="6524625"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013260C-612F-44F3-99A8-0FA11270C45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RFID and Sensor Networks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0140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7108" name="Rectangle 3"/>
          <p:cNvSpPr>
            <a:spLocks noGrp="1" noChangeArrowheads="1"/>
          </p:cNvSpPr>
          <p:nvPr>
            <p:ph idx="1"/>
          </p:nvPr>
        </p:nvSpPr>
        <p:spPr>
          <a:xfrm>
            <a:off x="669891" y="1129506"/>
            <a:ext cx="10513925" cy="4598987"/>
          </a:xfrm>
        </p:spPr>
        <p:txBody>
          <a:bodyPr/>
          <a:lstStyle/>
          <a:p>
            <a:r>
              <a:rPr lang="en-US" altLang="zh-CN" dirty="0">
                <a:ea typeface="宋体" panose="02010600030101010101" pitchFamily="2" charset="-122"/>
              </a:rPr>
              <a:t>Sensor networks spread small devices over an area:</a:t>
            </a:r>
          </a:p>
          <a:p>
            <a:pPr lvl="1"/>
            <a:r>
              <a:rPr lang="en-US" altLang="zh-CN" dirty="0">
                <a:ea typeface="宋体" panose="02010600030101010101" pitchFamily="2" charset="-122"/>
              </a:rPr>
              <a:t>Devices send sensed data to collector via wireless hops  </a:t>
            </a:r>
          </a:p>
        </p:txBody>
      </p:sp>
      <p:pic>
        <p:nvPicPr>
          <p:cNvPr id="471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134" y="2488174"/>
            <a:ext cx="6675438"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F44B141-3D8F-449D-A66B-6FF938576FC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RFID and Sensor Networks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71069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8132" name="Rectangle 3"/>
          <p:cNvSpPr>
            <a:spLocks noGrp="1" noChangeArrowheads="1"/>
          </p:cNvSpPr>
          <p:nvPr>
            <p:ph idx="1"/>
          </p:nvPr>
        </p:nvSpPr>
        <p:spPr>
          <a:xfrm>
            <a:off x="823965" y="1219429"/>
            <a:ext cx="9545934" cy="1011305"/>
          </a:xfrm>
        </p:spPr>
        <p:txBody>
          <a:bodyPr/>
          <a:lstStyle/>
          <a:p>
            <a:pPr lvl="1"/>
            <a:r>
              <a:rPr lang="en-US" altLang="zh-CN" dirty="0">
                <a:ea typeface="宋体" panose="02010600030101010101" pitchFamily="2" charset="-122"/>
              </a:rPr>
              <a:t>Standards define what is needed for </a:t>
            </a:r>
            <a:r>
              <a:rPr lang="en-US" altLang="zh-CN" u="sng" dirty="0">
                <a:ea typeface="宋体" panose="02010600030101010101" pitchFamily="2" charset="-122"/>
              </a:rPr>
              <a:t>interoperability</a:t>
            </a:r>
          </a:p>
          <a:p>
            <a:pPr lvl="1"/>
            <a:r>
              <a:rPr lang="en-US" altLang="zh-CN" dirty="0">
                <a:ea typeface="宋体" panose="02010600030101010101" pitchFamily="2" charset="-122"/>
              </a:rPr>
              <a:t>Some of the many standards bodies:</a:t>
            </a:r>
          </a:p>
          <a:p>
            <a:pPr lvl="1">
              <a:buFont typeface="Arial" panose="020B0604020202020204" pitchFamily="34" charset="0"/>
              <a:buNone/>
            </a:pPr>
            <a:endParaRPr lang="en-US" altLang="zh-CN" dirty="0">
              <a:ea typeface="宋体" panose="02010600030101010101" pitchFamily="2" charset="-122"/>
            </a:endParaRPr>
          </a:p>
        </p:txBody>
      </p:sp>
      <p:graphicFrame>
        <p:nvGraphicFramePr>
          <p:cNvPr id="9" name="Table 8"/>
          <p:cNvGraphicFramePr>
            <a:graphicFrameLocks noGrp="1"/>
          </p:cNvGraphicFramePr>
          <p:nvPr>
            <p:extLst>
              <p:ext uri="{D42A27DB-BD31-4B8C-83A1-F6EECF244321}">
                <p14:modId xmlns:p14="http://schemas.microsoft.com/office/powerpoint/2010/main" val="879502262"/>
              </p:ext>
            </p:extLst>
          </p:nvPr>
        </p:nvGraphicFramePr>
        <p:xfrm>
          <a:off x="1547446" y="2230734"/>
          <a:ext cx="9435402" cy="3571910"/>
        </p:xfrm>
        <a:graphic>
          <a:graphicData uri="http://schemas.openxmlformats.org/drawingml/2006/table">
            <a:tbl>
              <a:tblPr firstRow="1" bandRow="1">
                <a:tableStyleId>{5C22544A-7EE6-4342-B048-85BDC9FD1C3A}</a:tableStyleId>
              </a:tblPr>
              <a:tblGrid>
                <a:gridCol w="864158">
                  <a:extLst>
                    <a:ext uri="{9D8B030D-6E8A-4147-A177-3AD203B41FA5}">
                      <a16:colId xmlns:a16="http://schemas.microsoft.com/office/drawing/2014/main" val="20000"/>
                    </a:ext>
                  </a:extLst>
                </a:gridCol>
                <a:gridCol w="2090058">
                  <a:extLst>
                    <a:ext uri="{9D8B030D-6E8A-4147-A177-3AD203B41FA5}">
                      <a16:colId xmlns:a16="http://schemas.microsoft.com/office/drawing/2014/main" val="20001"/>
                    </a:ext>
                  </a:extLst>
                </a:gridCol>
                <a:gridCol w="2220685">
                  <a:extLst>
                    <a:ext uri="{9D8B030D-6E8A-4147-A177-3AD203B41FA5}">
                      <a16:colId xmlns:a16="http://schemas.microsoft.com/office/drawing/2014/main" val="20002"/>
                    </a:ext>
                  </a:extLst>
                </a:gridCol>
                <a:gridCol w="4260501">
                  <a:extLst>
                    <a:ext uri="{9D8B030D-6E8A-4147-A177-3AD203B41FA5}">
                      <a16:colId xmlns:a16="http://schemas.microsoft.com/office/drawing/2014/main" val="2063587226"/>
                    </a:ext>
                  </a:extLst>
                </a:gridCol>
              </a:tblGrid>
              <a:tr h="292477">
                <a:tc>
                  <a:txBody>
                    <a:bodyPr/>
                    <a:lstStyle/>
                    <a:p>
                      <a:pPr algn="l"/>
                      <a:r>
                        <a:rPr lang="en-US" sz="1600" b="1" dirty="0">
                          <a:solidFill>
                            <a:schemeClr val="tx1"/>
                          </a:solidFill>
                          <a:latin typeface="Arial" pitchFamily="34" charset="0"/>
                          <a:cs typeface="Arial" pitchFamily="34" charset="0"/>
                        </a:rPr>
                        <a:t>Body</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1" dirty="0">
                          <a:solidFill>
                            <a:schemeClr val="tx1"/>
                          </a:solidFill>
                          <a:latin typeface="Arial" pitchFamily="34" charset="0"/>
                          <a:cs typeface="Arial" pitchFamily="34" charset="0"/>
                        </a:rPr>
                        <a:t>Area</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1" dirty="0">
                          <a:solidFill>
                            <a:schemeClr val="tx1"/>
                          </a:solidFill>
                          <a:latin typeface="Arial" pitchFamily="34" charset="0"/>
                          <a:cs typeface="Arial" pitchFamily="34" charset="0"/>
                        </a:rPr>
                        <a:t>Examples</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altLang="zh-CN" sz="1800" b="1" dirty="0">
                          <a:solidFill>
                            <a:schemeClr val="tx1"/>
                          </a:solidFill>
                          <a:latin typeface="Arial" pitchFamily="34" charset="0"/>
                          <a:cs typeface="Arial" pitchFamily="34" charset="0"/>
                        </a:rPr>
                        <a:t>Notes</a:t>
                      </a:r>
                      <a:endParaRPr lang="en-US" sz="1800" b="1" dirty="0">
                        <a:solidFill>
                          <a:schemeClr val="tx1"/>
                        </a:solidFill>
                        <a:latin typeface="Arial" pitchFamily="34" charset="0"/>
                        <a:cs typeface="Arial" pitchFamily="34" charset="0"/>
                      </a:endParaRP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584974">
                <a:tc>
                  <a:txBody>
                    <a:bodyPr/>
                    <a:lstStyle/>
                    <a:p>
                      <a:pPr algn="l"/>
                      <a:r>
                        <a:rPr lang="en-US" sz="1600" b="0" dirty="0">
                          <a:solidFill>
                            <a:schemeClr val="tx1"/>
                          </a:solidFill>
                          <a:latin typeface="Arial" pitchFamily="34" charset="0"/>
                          <a:cs typeface="Arial" pitchFamily="34" charset="0"/>
                        </a:rPr>
                        <a:t>ITU</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itchFamily="34" charset="0"/>
                          <a:cs typeface="Arial" pitchFamily="34" charset="0"/>
                        </a:rPr>
                        <a:t>Telecommunications</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itchFamily="34" charset="0"/>
                          <a:cs typeface="Arial" pitchFamily="34" charset="0"/>
                        </a:rPr>
                        <a:t>G.992, ADSL</a:t>
                      </a:r>
                    </a:p>
                    <a:p>
                      <a:r>
                        <a:rPr lang="en-US" sz="1600" b="0" dirty="0">
                          <a:solidFill>
                            <a:schemeClr val="tx1"/>
                          </a:solidFill>
                          <a:latin typeface="Arial" pitchFamily="34" charset="0"/>
                          <a:cs typeface="Arial" pitchFamily="34" charset="0"/>
                        </a:rPr>
                        <a:t>H.264,</a:t>
                      </a:r>
                      <a:r>
                        <a:rPr lang="en-US" sz="1600" b="0" baseline="0" dirty="0">
                          <a:solidFill>
                            <a:schemeClr val="tx1"/>
                          </a:solidFill>
                          <a:latin typeface="Arial" pitchFamily="34" charset="0"/>
                          <a:cs typeface="Arial" pitchFamily="34" charset="0"/>
                        </a:rPr>
                        <a:t> MPEG4</a:t>
                      </a:r>
                      <a:endParaRPr lang="en-US" sz="1600" b="0" dirty="0">
                        <a:solidFill>
                          <a:schemeClr val="tx1"/>
                        </a:solidFill>
                        <a:latin typeface="Arial" pitchFamily="34" charset="0"/>
                        <a:cs typeface="Arial" pitchFamily="34" charset="0"/>
                      </a:endParaRP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zh-CN" altLang="en-US" sz="1400" b="0" i="0" kern="1200" dirty="0">
                          <a:solidFill>
                            <a:schemeClr val="dk1"/>
                          </a:solidFill>
                          <a:effectLst/>
                          <a:latin typeface="微软雅黑" panose="020B0503020204020204" pitchFamily="34" charset="-122"/>
                          <a:ea typeface="微软雅黑" panose="020B0503020204020204" pitchFamily="34" charset="-122"/>
                          <a:cs typeface="+mn-cs"/>
                        </a:rPr>
                        <a:t>国际电信联盟，是联合国的一个重要专门机构，也是联合国机构中历史最长的一个国际组织</a:t>
                      </a:r>
                      <a:endParaRPr lang="en-US" sz="1400" b="0" dirty="0">
                        <a:solidFill>
                          <a:schemeClr val="tx1"/>
                        </a:solidFill>
                        <a:latin typeface="微软雅黑" panose="020B0503020204020204" pitchFamily="34" charset="-122"/>
                        <a:ea typeface="微软雅黑" panose="020B0503020204020204" pitchFamily="34" charset="-122"/>
                        <a:cs typeface="Arial" pitchFamily="34" charset="0"/>
                      </a:endParaRP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926221">
                <a:tc>
                  <a:txBody>
                    <a:bodyPr/>
                    <a:lstStyle/>
                    <a:p>
                      <a:pPr algn="l"/>
                      <a:r>
                        <a:rPr lang="en-US" sz="1600" b="0" dirty="0">
                          <a:solidFill>
                            <a:schemeClr val="tx1"/>
                          </a:solidFill>
                          <a:latin typeface="Arial" pitchFamily="34" charset="0"/>
                          <a:cs typeface="Arial" pitchFamily="34" charset="0"/>
                        </a:rPr>
                        <a:t>IEEE</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itchFamily="34" charset="0"/>
                          <a:cs typeface="Arial" pitchFamily="34" charset="0"/>
                        </a:rPr>
                        <a:t>Communications</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itchFamily="34" charset="0"/>
                          <a:cs typeface="Arial" pitchFamily="34" charset="0"/>
                        </a:rPr>
                        <a:t>802.3,</a:t>
                      </a:r>
                      <a:r>
                        <a:rPr lang="en-US" sz="1600" b="0" baseline="0" dirty="0">
                          <a:solidFill>
                            <a:schemeClr val="tx1"/>
                          </a:solidFill>
                          <a:latin typeface="Arial" pitchFamily="34" charset="0"/>
                          <a:cs typeface="Arial" pitchFamily="34" charset="0"/>
                        </a:rPr>
                        <a:t> Ethernet</a:t>
                      </a:r>
                    </a:p>
                    <a:p>
                      <a:r>
                        <a:rPr lang="en-US" sz="1600" b="0" baseline="0" dirty="0">
                          <a:solidFill>
                            <a:schemeClr val="tx1"/>
                          </a:solidFill>
                          <a:latin typeface="Arial" pitchFamily="34" charset="0"/>
                          <a:cs typeface="Arial" pitchFamily="34" charset="0"/>
                        </a:rPr>
                        <a:t>802.11, </a:t>
                      </a:r>
                      <a:r>
                        <a:rPr lang="en-US" sz="1600" b="0" baseline="0" dirty="0" err="1">
                          <a:solidFill>
                            <a:schemeClr val="tx1"/>
                          </a:solidFill>
                          <a:latin typeface="Arial" pitchFamily="34" charset="0"/>
                          <a:cs typeface="Arial" pitchFamily="34" charset="0"/>
                        </a:rPr>
                        <a:t>WiFi</a:t>
                      </a:r>
                      <a:endParaRPr lang="en-US" sz="1600" b="0" dirty="0">
                        <a:solidFill>
                          <a:schemeClr val="tx1"/>
                        </a:solidFill>
                        <a:latin typeface="Arial" pitchFamily="34" charset="0"/>
                        <a:cs typeface="Arial" pitchFamily="34" charset="0"/>
                      </a:endParaRP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zh-CN" altLang="en-US" sz="1400" b="0" i="0" kern="1200" dirty="0">
                          <a:solidFill>
                            <a:schemeClr val="dk1"/>
                          </a:solidFill>
                          <a:effectLst/>
                          <a:latin typeface="微软雅黑" panose="020B0503020204020204" pitchFamily="34" charset="-122"/>
                          <a:ea typeface="微软雅黑" panose="020B0503020204020204" pitchFamily="34" charset="-122"/>
                          <a:cs typeface="+mn-cs"/>
                        </a:rPr>
                        <a:t>电气和电子工程师协会，是一个美国的电子技术与信息科学工程师的协会，是世界上最大的非营利性专业技术学会，其会员人数超过</a:t>
                      </a:r>
                      <a:r>
                        <a:rPr lang="en-US" altLang="zh-CN" sz="1400" b="0" i="0" kern="1200" dirty="0">
                          <a:solidFill>
                            <a:schemeClr val="dk1"/>
                          </a:solidFill>
                          <a:effectLst/>
                          <a:latin typeface="微软雅黑" panose="020B0503020204020204" pitchFamily="34" charset="-122"/>
                          <a:ea typeface="微软雅黑" panose="020B0503020204020204" pitchFamily="34" charset="-122"/>
                          <a:cs typeface="+mn-cs"/>
                        </a:rPr>
                        <a:t>40</a:t>
                      </a:r>
                      <a:r>
                        <a:rPr lang="zh-CN" altLang="en-US" sz="1400" b="0" i="0" kern="1200" dirty="0">
                          <a:solidFill>
                            <a:schemeClr val="dk1"/>
                          </a:solidFill>
                          <a:effectLst/>
                          <a:latin typeface="微软雅黑" panose="020B0503020204020204" pitchFamily="34" charset="-122"/>
                          <a:ea typeface="微软雅黑" panose="020B0503020204020204" pitchFamily="34" charset="-122"/>
                          <a:cs typeface="+mn-cs"/>
                        </a:rPr>
                        <a:t>万人，遍布</a:t>
                      </a:r>
                      <a:r>
                        <a:rPr lang="en-US" altLang="zh-CN" sz="1400" b="0" i="0" kern="1200" dirty="0">
                          <a:solidFill>
                            <a:schemeClr val="dk1"/>
                          </a:solidFill>
                          <a:effectLst/>
                          <a:latin typeface="微软雅黑" panose="020B0503020204020204" pitchFamily="34" charset="-122"/>
                          <a:ea typeface="微软雅黑" panose="020B0503020204020204" pitchFamily="34" charset="-122"/>
                          <a:cs typeface="+mn-cs"/>
                        </a:rPr>
                        <a:t>160</a:t>
                      </a:r>
                      <a:r>
                        <a:rPr lang="zh-CN" altLang="en-US" sz="1400" b="0" i="0" kern="1200" dirty="0">
                          <a:solidFill>
                            <a:schemeClr val="dk1"/>
                          </a:solidFill>
                          <a:effectLst/>
                          <a:latin typeface="微软雅黑" panose="020B0503020204020204" pitchFamily="34" charset="-122"/>
                          <a:ea typeface="微软雅黑" panose="020B0503020204020204" pitchFamily="34" charset="-122"/>
                          <a:cs typeface="+mn-cs"/>
                        </a:rPr>
                        <a:t>多个国家</a:t>
                      </a:r>
                      <a:endParaRPr lang="en-US" sz="1400" b="0" i="0" kern="1200" dirty="0">
                        <a:solidFill>
                          <a:schemeClr val="dk1"/>
                        </a:solidFill>
                        <a:effectLst/>
                        <a:latin typeface="微软雅黑" panose="020B0503020204020204" pitchFamily="34" charset="-122"/>
                        <a:ea typeface="微软雅黑" panose="020B0503020204020204" pitchFamily="34" charset="-122"/>
                        <a:cs typeface="+mn-cs"/>
                      </a:endParaRP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511849">
                <a:tc>
                  <a:txBody>
                    <a:bodyPr/>
                    <a:lstStyle/>
                    <a:p>
                      <a:pPr algn="l"/>
                      <a:r>
                        <a:rPr lang="en-US" sz="1600" b="0" dirty="0">
                          <a:solidFill>
                            <a:schemeClr val="tx1"/>
                          </a:solidFill>
                          <a:latin typeface="Arial" pitchFamily="34" charset="0"/>
                          <a:cs typeface="Arial" pitchFamily="34" charset="0"/>
                        </a:rPr>
                        <a:t>IETF</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itchFamily="34" charset="0"/>
                          <a:cs typeface="Arial" pitchFamily="34" charset="0"/>
                        </a:rPr>
                        <a:t>Internet</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itchFamily="34" charset="0"/>
                          <a:cs typeface="Arial" pitchFamily="34" charset="0"/>
                        </a:rPr>
                        <a:t>RFC 2616, HTTP/1.1</a:t>
                      </a:r>
                    </a:p>
                    <a:p>
                      <a:r>
                        <a:rPr lang="en-US" sz="1600" b="0" dirty="0">
                          <a:solidFill>
                            <a:schemeClr val="tx1"/>
                          </a:solidFill>
                          <a:latin typeface="Arial" pitchFamily="34" charset="0"/>
                          <a:cs typeface="Arial" pitchFamily="34" charset="0"/>
                        </a:rPr>
                        <a:t>RFC</a:t>
                      </a:r>
                      <a:r>
                        <a:rPr lang="en-US" sz="1600" b="0" baseline="0" dirty="0">
                          <a:solidFill>
                            <a:schemeClr val="tx1"/>
                          </a:solidFill>
                          <a:latin typeface="Arial" pitchFamily="34" charset="0"/>
                          <a:cs typeface="Arial" pitchFamily="34" charset="0"/>
                        </a:rPr>
                        <a:t> 1034/1035, DNS</a:t>
                      </a:r>
                      <a:endParaRPr lang="en-US" sz="1600" b="0" dirty="0">
                        <a:solidFill>
                          <a:schemeClr val="tx1"/>
                        </a:solidFill>
                        <a:latin typeface="Arial" pitchFamily="34" charset="0"/>
                        <a:cs typeface="Arial" pitchFamily="34" charset="0"/>
                      </a:endParaRP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zh-CN" altLang="en-US" sz="1400" b="0" i="0" kern="1200" dirty="0">
                          <a:solidFill>
                            <a:schemeClr val="dk1"/>
                          </a:solidFill>
                          <a:effectLst/>
                          <a:latin typeface="微软雅黑" panose="020B0503020204020204" pitchFamily="34" charset="-122"/>
                          <a:ea typeface="微软雅黑" panose="020B0503020204020204" pitchFamily="34" charset="-122"/>
                          <a:cs typeface="+mn-cs"/>
                        </a:rPr>
                        <a:t>互联网工程任务组，成立于</a:t>
                      </a:r>
                      <a:r>
                        <a:rPr lang="en-US" altLang="zh-CN" sz="1400" b="0" i="0" kern="1200" dirty="0">
                          <a:solidFill>
                            <a:schemeClr val="dk1"/>
                          </a:solidFill>
                          <a:effectLst/>
                          <a:latin typeface="微软雅黑" panose="020B0503020204020204" pitchFamily="34" charset="-122"/>
                          <a:ea typeface="微软雅黑" panose="020B0503020204020204" pitchFamily="34" charset="-122"/>
                          <a:cs typeface="+mn-cs"/>
                        </a:rPr>
                        <a:t>1985</a:t>
                      </a:r>
                      <a:r>
                        <a:rPr lang="zh-CN" altLang="en-US" sz="1400" b="0" i="0" kern="1200" dirty="0">
                          <a:solidFill>
                            <a:schemeClr val="dk1"/>
                          </a:solidFill>
                          <a:effectLst/>
                          <a:latin typeface="微软雅黑" panose="020B0503020204020204" pitchFamily="34" charset="-122"/>
                          <a:ea typeface="微软雅黑" panose="020B0503020204020204" pitchFamily="34" charset="-122"/>
                          <a:cs typeface="+mn-cs"/>
                        </a:rPr>
                        <a:t>年底，是全球互联网最具权威的技术标准化组织，主要任务是负责互联网相关技术规范的研发和制定，当前绝大多数国际互联网技术标准出自</a:t>
                      </a:r>
                      <a:r>
                        <a:rPr lang="en-US" altLang="zh-CN" sz="1400" b="0" i="0" kern="1200" dirty="0">
                          <a:solidFill>
                            <a:schemeClr val="dk1"/>
                          </a:solidFill>
                          <a:effectLst/>
                          <a:latin typeface="微软雅黑" panose="020B0503020204020204" pitchFamily="34" charset="-122"/>
                          <a:ea typeface="微软雅黑" panose="020B0503020204020204" pitchFamily="34" charset="-122"/>
                          <a:cs typeface="+mn-cs"/>
                        </a:rPr>
                        <a:t>IETF</a:t>
                      </a:r>
                      <a:endParaRPr lang="en-US" sz="1400" b="0" i="0" kern="1200" dirty="0">
                        <a:solidFill>
                          <a:schemeClr val="dk1"/>
                        </a:solidFill>
                        <a:effectLst/>
                        <a:latin typeface="微软雅黑" panose="020B0503020204020204" pitchFamily="34" charset="-122"/>
                        <a:ea typeface="微软雅黑" panose="020B0503020204020204" pitchFamily="34" charset="-122"/>
                        <a:cs typeface="+mn-cs"/>
                      </a:endParaRP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511849">
                <a:tc>
                  <a:txBody>
                    <a:bodyPr/>
                    <a:lstStyle/>
                    <a:p>
                      <a:pPr algn="l"/>
                      <a:r>
                        <a:rPr lang="en-US" sz="1600" b="0" dirty="0">
                          <a:solidFill>
                            <a:schemeClr val="tx1"/>
                          </a:solidFill>
                          <a:latin typeface="Arial" pitchFamily="34" charset="0"/>
                          <a:cs typeface="Arial" pitchFamily="34" charset="0"/>
                        </a:rPr>
                        <a:t>W3C</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itchFamily="34" charset="0"/>
                          <a:cs typeface="Arial" pitchFamily="34" charset="0"/>
                        </a:rPr>
                        <a:t>Web</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1600" b="0" dirty="0">
                          <a:solidFill>
                            <a:schemeClr val="tx1"/>
                          </a:solidFill>
                          <a:latin typeface="Arial" pitchFamily="34" charset="0"/>
                          <a:cs typeface="Arial" pitchFamily="34" charset="0"/>
                        </a:rPr>
                        <a:t>HTML5 standard</a:t>
                      </a:r>
                    </a:p>
                    <a:p>
                      <a:r>
                        <a:rPr lang="en-US" sz="1600" b="0" dirty="0">
                          <a:solidFill>
                            <a:schemeClr val="tx1"/>
                          </a:solidFill>
                          <a:latin typeface="Arial" pitchFamily="34" charset="0"/>
                          <a:cs typeface="Arial" pitchFamily="34" charset="0"/>
                        </a:rPr>
                        <a:t>CSS standard</a:t>
                      </a: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altLang="zh-CN" sz="1400" b="0" i="0" kern="1200" dirty="0">
                          <a:solidFill>
                            <a:schemeClr val="dk1"/>
                          </a:solidFill>
                          <a:effectLst/>
                          <a:latin typeface="微软雅黑" panose="020B0503020204020204" pitchFamily="34" charset="-122"/>
                          <a:ea typeface="微软雅黑" panose="020B0503020204020204" pitchFamily="34" charset="-122"/>
                          <a:cs typeface="+mn-cs"/>
                        </a:rPr>
                        <a:t>World Wide Web Consortium</a:t>
                      </a:r>
                      <a:r>
                        <a:rPr lang="zh-CN" altLang="en-US" sz="1400" b="0" i="0" kern="1200" dirty="0">
                          <a:solidFill>
                            <a:schemeClr val="dk1"/>
                          </a:solidFill>
                          <a:effectLst/>
                          <a:latin typeface="微软雅黑" panose="020B0503020204020204" pitchFamily="34" charset="-122"/>
                          <a:ea typeface="微软雅黑" panose="020B0503020204020204" pitchFamily="34" charset="-122"/>
                          <a:cs typeface="+mn-cs"/>
                        </a:rPr>
                        <a:t>，万维网联盟，创建于</a:t>
                      </a:r>
                      <a:r>
                        <a:rPr lang="en-US" altLang="zh-CN" sz="1400" b="0" i="0" kern="1200" dirty="0">
                          <a:solidFill>
                            <a:schemeClr val="dk1"/>
                          </a:solidFill>
                          <a:effectLst/>
                          <a:latin typeface="微软雅黑" panose="020B0503020204020204" pitchFamily="34" charset="-122"/>
                          <a:ea typeface="微软雅黑" panose="020B0503020204020204" pitchFamily="34" charset="-122"/>
                          <a:cs typeface="+mn-cs"/>
                        </a:rPr>
                        <a:t>1994</a:t>
                      </a:r>
                      <a:r>
                        <a:rPr lang="zh-CN" altLang="en-US" sz="1400" b="0" i="0" kern="1200" dirty="0">
                          <a:solidFill>
                            <a:schemeClr val="dk1"/>
                          </a:solidFill>
                          <a:effectLst/>
                          <a:latin typeface="微软雅黑" panose="020B0503020204020204" pitchFamily="34" charset="-122"/>
                          <a:ea typeface="微软雅黑" panose="020B0503020204020204" pitchFamily="34" charset="-122"/>
                          <a:cs typeface="+mn-cs"/>
                        </a:rPr>
                        <a:t>年，是</a:t>
                      </a:r>
                      <a:r>
                        <a:rPr lang="en-US" altLang="zh-CN" sz="1400" b="0" i="0" kern="1200" dirty="0">
                          <a:solidFill>
                            <a:schemeClr val="dk1"/>
                          </a:solidFill>
                          <a:effectLst/>
                          <a:latin typeface="微软雅黑" panose="020B0503020204020204" pitchFamily="34" charset="-122"/>
                          <a:ea typeface="微软雅黑" panose="020B0503020204020204" pitchFamily="34" charset="-122"/>
                          <a:cs typeface="+mn-cs"/>
                        </a:rPr>
                        <a:t>Web</a:t>
                      </a:r>
                      <a:r>
                        <a:rPr lang="zh-CN" altLang="en-US" sz="1400" b="0" i="0" kern="1200" dirty="0">
                          <a:solidFill>
                            <a:schemeClr val="dk1"/>
                          </a:solidFill>
                          <a:effectLst/>
                          <a:latin typeface="微软雅黑" panose="020B0503020204020204" pitchFamily="34" charset="-122"/>
                          <a:ea typeface="微软雅黑" panose="020B0503020204020204" pitchFamily="34" charset="-122"/>
                          <a:cs typeface="+mn-cs"/>
                        </a:rPr>
                        <a:t>技术领域最具权威和影响力的国际中立性技术标准机构</a:t>
                      </a:r>
                      <a:endParaRPr lang="en-US" sz="1400" b="0" i="0" kern="1200" dirty="0">
                        <a:solidFill>
                          <a:schemeClr val="dk1"/>
                        </a:solidFill>
                        <a:effectLst/>
                        <a:latin typeface="微软雅黑" panose="020B0503020204020204" pitchFamily="34" charset="-122"/>
                        <a:ea typeface="微软雅黑" panose="020B0503020204020204" pitchFamily="34" charset="-122"/>
                        <a:cs typeface="+mn-cs"/>
                      </a:endParaRPr>
                    </a:p>
                  </a:txBody>
                  <a:tcPr marT="45707" marB="45707">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 name="矩形 1">
            <a:extLst>
              <a:ext uri="{FF2B5EF4-FFF2-40B4-BE49-F238E27FC236}">
                <a16:creationId xmlns:a16="http://schemas.microsoft.com/office/drawing/2014/main" id="{C80E43EF-5D82-4688-84E8-B1450010679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Network Standardization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62489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2" name="矩形 1">
            <a:extLst>
              <a:ext uri="{FF2B5EF4-FFF2-40B4-BE49-F238E27FC236}">
                <a16:creationId xmlns:a16="http://schemas.microsoft.com/office/drawing/2014/main" id="{C80E43EF-5D82-4688-84E8-B1450010679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IEEE 802 Standards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Picture 4" descr="1-38">
            <a:extLst>
              <a:ext uri="{FF2B5EF4-FFF2-40B4-BE49-F238E27FC236}">
                <a16:creationId xmlns:a16="http://schemas.microsoft.com/office/drawing/2014/main" id="{E1FEFEA1-95A7-414A-9A2B-542689BCF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363" y="1048324"/>
            <a:ext cx="58642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820DB811-FC34-49C5-B77A-A720F163A97E}"/>
              </a:ext>
            </a:extLst>
          </p:cNvPr>
          <p:cNvSpPr txBox="1">
            <a:spLocks noChangeArrowheads="1"/>
          </p:cNvSpPr>
          <p:nvPr/>
        </p:nvSpPr>
        <p:spPr bwMode="auto">
          <a:xfrm>
            <a:off x="2694129" y="5653087"/>
            <a:ext cx="66252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spcBef>
                <a:spcPct val="20000"/>
              </a:spcBef>
              <a:buClr>
                <a:schemeClr val="accent2"/>
              </a:buCl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50000"/>
              </a:spcBef>
              <a:buClrTx/>
            </a:pPr>
            <a:r>
              <a:rPr lang="en-US" altLang="zh-CN" sz="1600" dirty="0">
                <a:solidFill>
                  <a:srgbClr val="000000"/>
                </a:solidFill>
                <a:ea typeface="宋体" panose="02010600030101010101" pitchFamily="2" charset="-122"/>
              </a:rPr>
              <a:t>The 802 working groups.  The important ones are marked with *.  The ones marked with </a:t>
            </a:r>
            <a:r>
              <a:rPr lang="en-US" altLang="zh-CN" sz="1600" dirty="0">
                <a:solidFill>
                  <a:srgbClr val="000000"/>
                </a:solidFill>
                <a:ea typeface="宋体" panose="02010600030101010101" pitchFamily="2" charset="-122"/>
                <a:sym typeface="Wingdings" panose="05000000000000000000" pitchFamily="2" charset="2"/>
              </a:rPr>
              <a:t> are hibernating(</a:t>
            </a:r>
            <a:r>
              <a:rPr lang="zh-CN" altLang="en-US" sz="14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休眠</a:t>
            </a:r>
            <a:r>
              <a:rPr lang="en-US" altLang="zh-CN" sz="1600" dirty="0">
                <a:solidFill>
                  <a:srgbClr val="000000"/>
                </a:solidFill>
                <a:ea typeface="宋体" panose="02010600030101010101" pitchFamily="2" charset="-122"/>
                <a:sym typeface="Wingdings" panose="05000000000000000000" pitchFamily="2" charset="2"/>
              </a:rPr>
              <a:t>).  The one marked with  † gave up.</a:t>
            </a:r>
          </a:p>
        </p:txBody>
      </p:sp>
    </p:spTree>
    <p:extLst>
      <p:ext uri="{BB962C8B-B14F-4D97-AF65-F5344CB8AC3E}">
        <p14:creationId xmlns:p14="http://schemas.microsoft.com/office/powerpoint/2010/main" val="16601015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58371" name="Rectangle 3"/>
          <p:cNvSpPr>
            <a:spLocks noGrp="1" noChangeArrowheads="1"/>
          </p:cNvSpPr>
          <p:nvPr>
            <p:ph idx="1"/>
          </p:nvPr>
        </p:nvSpPr>
        <p:spPr>
          <a:xfrm>
            <a:off x="966509" y="1209103"/>
            <a:ext cx="10386952" cy="4600081"/>
          </a:xfrm>
          <a:ln>
            <a:miter lim="800000"/>
            <a:headEnd/>
            <a:tailEnd/>
          </a:ln>
        </p:spPr>
        <p:txBody>
          <a:bodyPr/>
          <a:lstStyle/>
          <a:p>
            <a:pPr>
              <a:defRPr/>
            </a:pPr>
            <a:r>
              <a:rPr lang="en-US" dirty="0"/>
              <a:t>The main prefixes we use:</a:t>
            </a:r>
          </a:p>
          <a:p>
            <a:pPr lvl="1">
              <a:defRPr/>
            </a:pPr>
            <a:endParaRPr lang="en-US" dirty="0"/>
          </a:p>
          <a:p>
            <a:pPr lvl="1">
              <a:defRPr/>
            </a:pPr>
            <a:endParaRPr lang="en-US" dirty="0"/>
          </a:p>
          <a:p>
            <a:pPr lvl="5">
              <a:buFontTx/>
              <a:buNone/>
              <a:defRPr/>
            </a:pPr>
            <a:endParaRPr lang="en-US" dirty="0"/>
          </a:p>
          <a:p>
            <a:pPr lvl="5">
              <a:buFontTx/>
              <a:buNone/>
              <a:defRPr/>
            </a:pPr>
            <a:endParaRPr lang="en-US" dirty="0"/>
          </a:p>
          <a:p>
            <a:pPr lvl="5">
              <a:buFontTx/>
              <a:buNone/>
              <a:defRPr/>
            </a:pPr>
            <a:endParaRPr lang="en-US" dirty="0"/>
          </a:p>
          <a:p>
            <a:pPr lvl="5">
              <a:buFontTx/>
              <a:buNone/>
              <a:defRPr/>
            </a:pPr>
            <a:endParaRPr lang="en-US" dirty="0"/>
          </a:p>
          <a:p>
            <a:pPr lvl="1">
              <a:defRPr/>
            </a:pPr>
            <a:r>
              <a:rPr lang="en-US" dirty="0"/>
              <a:t>Use powers of 10 for rates, powers of 2 for storage</a:t>
            </a:r>
          </a:p>
          <a:p>
            <a:pPr lvl="2">
              <a:defRPr/>
            </a:pPr>
            <a:r>
              <a:rPr lang="en-US" dirty="0"/>
              <a:t>E.g., 1 Mbps = 1,000,000 bps, 1 KB = 1024 bytes</a:t>
            </a:r>
          </a:p>
          <a:p>
            <a:pPr lvl="1">
              <a:defRPr/>
            </a:pPr>
            <a:r>
              <a:rPr lang="en-US" dirty="0"/>
              <a:t>“B” is for bytes, “b” is for bits</a:t>
            </a:r>
          </a:p>
          <a:p>
            <a:pPr lvl="2">
              <a:buFont typeface="Arial" panose="020B0604020202020204" pitchFamily="34" charset="0"/>
              <a:buNone/>
              <a:defRPr/>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304770844"/>
              </p:ext>
            </p:extLst>
          </p:nvPr>
        </p:nvGraphicFramePr>
        <p:xfrm>
          <a:off x="3672150" y="1898648"/>
          <a:ext cx="3914775" cy="1530352"/>
        </p:xfrm>
        <a:graphic>
          <a:graphicData uri="http://schemas.openxmlformats.org/drawingml/2006/table">
            <a:tbl>
              <a:tblPr/>
              <a:tblGrid>
                <a:gridCol w="977900">
                  <a:extLst>
                    <a:ext uri="{9D8B030D-6E8A-4147-A177-3AD203B41FA5}">
                      <a16:colId xmlns:a16="http://schemas.microsoft.com/office/drawing/2014/main" val="20000"/>
                    </a:ext>
                  </a:extLst>
                </a:gridCol>
                <a:gridCol w="974725">
                  <a:extLst>
                    <a:ext uri="{9D8B030D-6E8A-4147-A177-3AD203B41FA5}">
                      <a16:colId xmlns:a16="http://schemas.microsoft.com/office/drawing/2014/main" val="20001"/>
                    </a:ext>
                  </a:extLst>
                </a:gridCol>
                <a:gridCol w="1209675">
                  <a:extLst>
                    <a:ext uri="{9D8B030D-6E8A-4147-A177-3AD203B41FA5}">
                      <a16:colId xmlns:a16="http://schemas.microsoft.com/office/drawing/2014/main" val="20002"/>
                    </a:ext>
                  </a:extLst>
                </a:gridCol>
                <a:gridCol w="752475">
                  <a:extLst>
                    <a:ext uri="{9D8B030D-6E8A-4147-A177-3AD203B41FA5}">
                      <a16:colId xmlns:a16="http://schemas.microsoft.com/office/drawing/2014/main" val="20003"/>
                    </a:ext>
                  </a:extLst>
                </a:gridCol>
              </a:tblGrid>
              <a:tr h="382588">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Prefix</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Exp.</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prefix</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exp.</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588">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K(ilo)</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r>
                        <a:rPr kumimoji="0" lang="en-US" altLang="zh-CN" sz="1800" b="0" i="0" u="none" strike="noStrike" cap="none" normalizeH="0" baseline="30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m(illi)</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r>
                        <a:rPr kumimoji="0" lang="en-US" altLang="zh-CN" sz="1800" b="0" i="0" u="none" strike="noStrike" cap="none" normalizeH="0" baseline="30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2588">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M(ega)</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r>
                        <a:rPr kumimoji="0" lang="en-US" altLang="zh-CN" sz="1800" b="0" i="0" u="none" strike="noStrike" cap="none" normalizeH="0" baseline="30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l-GR" altLang="zh-CN" sz="1800" b="0" i="0" u="none" strike="noStrike" cap="none" normalizeH="0" baseline="0">
                          <a:ln>
                            <a:noFill/>
                          </a:ln>
                          <a:solidFill>
                            <a:srgbClr val="000000"/>
                          </a:solidFill>
                          <a:effectLst/>
                          <a:latin typeface="Arial" panose="020B0604020202020204" pitchFamily="34" charset="0"/>
                          <a:cs typeface="Arial" panose="020B0604020202020204" pitchFamily="34" charset="0"/>
                        </a:rPr>
                        <a:t>μ</a:t>
                      </a: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(micro)</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r>
                        <a:rPr kumimoji="0" lang="en-US" altLang="zh-CN" sz="1800" b="0" i="0" u="none" strike="noStrike" cap="none" normalizeH="0" baseline="30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G(iga)</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r>
                        <a:rPr kumimoji="0" lang="en-US" altLang="zh-CN" sz="1800" b="0" i="0" u="none" strike="noStrike" cap="none" normalizeH="0" baseline="3000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n(ano)</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ts val="18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r>
                        <a:rPr kumimoji="0" lang="en-US" altLang="zh-CN" sz="18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矩形 1">
            <a:extLst>
              <a:ext uri="{FF2B5EF4-FFF2-40B4-BE49-F238E27FC236}">
                <a16:creationId xmlns:a16="http://schemas.microsoft.com/office/drawing/2014/main" id="{AF964C3E-55B5-4628-8246-9AF75336D47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Metric Units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1522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58371" name="Rectangle 3"/>
          <p:cNvSpPr>
            <a:spLocks noGrp="1" noChangeArrowheads="1"/>
          </p:cNvSpPr>
          <p:nvPr>
            <p:ph idx="1"/>
          </p:nvPr>
        </p:nvSpPr>
        <p:spPr>
          <a:xfrm>
            <a:off x="377365" y="1209103"/>
            <a:ext cx="10906652" cy="1162628"/>
          </a:xfrm>
          <a:solidFill>
            <a:schemeClr val="accent2">
              <a:lumMod val="40000"/>
              <a:lumOff val="60000"/>
            </a:schemeClr>
          </a:solidFill>
          <a:ln>
            <a:miter lim="800000"/>
            <a:headEnd/>
            <a:tailEnd/>
          </a:ln>
        </p:spPr>
        <p:txBody>
          <a:bodyPr>
            <a:noAutofit/>
          </a:bodyPr>
          <a:lstStyle/>
          <a:p>
            <a:pPr marL="0" lvl="2" indent="0">
              <a:lnSpc>
                <a:spcPct val="120000"/>
              </a:lnSpc>
              <a:buNone/>
              <a:defRPr/>
            </a:pPr>
            <a:r>
              <a:rPr lang="en-US" altLang="zh-CN" sz="1400" b="1" dirty="0">
                <a:latin typeface="微软雅黑" panose="020B0503020204020204" pitchFamily="34" charset="-122"/>
                <a:ea typeface="微软雅黑" panose="020B0503020204020204" pitchFamily="34" charset="-122"/>
              </a:rPr>
              <a:t>P</a:t>
            </a:r>
            <a:r>
              <a:rPr lang="en-US" sz="1400" b="1" dirty="0">
                <a:latin typeface="微软雅黑" panose="020B0503020204020204" pitchFamily="34" charset="-122"/>
                <a:ea typeface="微软雅黑" panose="020B0503020204020204" pitchFamily="34" charset="-122"/>
              </a:rPr>
              <a:t>1. </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Imagine that you have trained your St. Bernard, Bernie, to carry a box of three 8-mm tapes instead of a flask of brandy. (When your disk fills up, you consider that an emergency.) These tapes each contain 7 gigabytes. The dog can travel to your side, wherever you may be, at 18 km/hour. For what range of distances does Bernie have a higher data rate than a transmission line whose data rate (excluding overhead) is 150 Mbps? </a:t>
            </a:r>
            <a:endParaRPr lang="en-US" sz="1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F964C3E-55B5-4628-8246-9AF75336D47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Selected Problems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DEA52E2-E4F2-428D-B774-A6C8E24B8A18}"/>
              </a:ext>
            </a:extLst>
          </p:cNvPr>
          <p:cNvSpPr txBox="1"/>
          <p:nvPr/>
        </p:nvSpPr>
        <p:spPr>
          <a:xfrm>
            <a:off x="377365" y="2424433"/>
            <a:ext cx="10948216" cy="307777"/>
          </a:xfrm>
          <a:prstGeom prst="rect">
            <a:avLst/>
          </a:prstGeom>
          <a:noFill/>
        </p:spPr>
        <p:txBody>
          <a:bodyPr wrap="square">
            <a:spAutoFit/>
          </a:bodyPr>
          <a:lstStyle/>
          <a:p>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Ans:</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1" name="Rectangle 3">
            <a:extLst>
              <a:ext uri="{FF2B5EF4-FFF2-40B4-BE49-F238E27FC236}">
                <a16:creationId xmlns:a16="http://schemas.microsoft.com/office/drawing/2014/main" id="{208BF929-83AC-4E86-A631-E27A465823C4}"/>
              </a:ext>
            </a:extLst>
          </p:cNvPr>
          <p:cNvSpPr txBox="1">
            <a:spLocks noChangeArrowheads="1"/>
          </p:cNvSpPr>
          <p:nvPr/>
        </p:nvSpPr>
        <p:spPr>
          <a:xfrm>
            <a:off x="377365" y="3087925"/>
            <a:ext cx="10906652" cy="544163"/>
          </a:xfrm>
          <a:prstGeom prst="rect">
            <a:avLst/>
          </a:prstGeom>
          <a:solidFill>
            <a:schemeClr val="accent2">
              <a:lumMod val="40000"/>
              <a:lumOff val="60000"/>
            </a:schemeClr>
          </a:solidFill>
          <a:ln>
            <a:miter lim="800000"/>
            <a:headEnd/>
            <a:tailE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buNone/>
              <a:defRPr/>
            </a:pPr>
            <a:r>
              <a:rPr lang="en-US" altLang="zh-CN" sz="1400" b="1" dirty="0">
                <a:latin typeface="微软雅黑" panose="020B0503020204020204" pitchFamily="34" charset="-122"/>
                <a:ea typeface="微软雅黑" panose="020B0503020204020204" pitchFamily="34" charset="-122"/>
              </a:rPr>
              <a:t>P2. </a:t>
            </a:r>
            <a:r>
              <a:rPr lang="en-US" altLang="zh-CN" sz="1400" dirty="0">
                <a:latin typeface="微软雅黑" panose="020B0503020204020204" pitchFamily="34" charset="-122"/>
                <a:ea typeface="微软雅黑" panose="020B0503020204020204" pitchFamily="34" charset="-122"/>
              </a:rPr>
              <a:t>A client-server system uses a satellite network, with the satellite at a height of 40,000 km. What is the best-case delay in response to a request?</a:t>
            </a:r>
          </a:p>
        </p:txBody>
      </p:sp>
      <p:sp>
        <p:nvSpPr>
          <p:cNvPr id="12" name="文本框 11">
            <a:extLst>
              <a:ext uri="{FF2B5EF4-FFF2-40B4-BE49-F238E27FC236}">
                <a16:creationId xmlns:a16="http://schemas.microsoft.com/office/drawing/2014/main" id="{C7F3053B-3426-45EC-8792-607B1C02A7D3}"/>
              </a:ext>
            </a:extLst>
          </p:cNvPr>
          <p:cNvSpPr txBox="1"/>
          <p:nvPr/>
        </p:nvSpPr>
        <p:spPr>
          <a:xfrm>
            <a:off x="377365" y="3644150"/>
            <a:ext cx="10728614" cy="307777"/>
          </a:xfrm>
          <a:prstGeom prst="rect">
            <a:avLst/>
          </a:prstGeom>
          <a:noFill/>
        </p:spPr>
        <p:txBody>
          <a:bodyPr wrap="square">
            <a:spAutoFit/>
          </a:bodyPr>
          <a:lstStyle/>
          <a:p>
            <a:r>
              <a:rPr lang="en-US" altLang="zh-CN" sz="1400" b="1" dirty="0">
                <a:latin typeface="微软雅黑" panose="020B0503020204020204" pitchFamily="34" charset="-122"/>
                <a:ea typeface="微软雅黑" panose="020B0503020204020204" pitchFamily="34" charset="-122"/>
              </a:rPr>
              <a:t>Ans:</a:t>
            </a:r>
            <a:endParaRPr lang="en-US" altLang="zh-CN" sz="1400" dirty="0">
              <a:latin typeface="微软雅黑" panose="020B0503020204020204" pitchFamily="34" charset="-122"/>
              <a:ea typeface="微软雅黑" panose="020B0503020204020204" pitchFamily="34" charset="-122"/>
            </a:endParaRPr>
          </a:p>
        </p:txBody>
      </p:sp>
      <p:sp>
        <p:nvSpPr>
          <p:cNvPr id="13" name="Rectangle 3">
            <a:extLst>
              <a:ext uri="{FF2B5EF4-FFF2-40B4-BE49-F238E27FC236}">
                <a16:creationId xmlns:a16="http://schemas.microsoft.com/office/drawing/2014/main" id="{80195222-509A-4A26-AC5C-DFA8EA0350AA}"/>
              </a:ext>
            </a:extLst>
          </p:cNvPr>
          <p:cNvSpPr txBox="1">
            <a:spLocks noChangeArrowheads="1"/>
          </p:cNvSpPr>
          <p:nvPr/>
        </p:nvSpPr>
        <p:spPr>
          <a:xfrm>
            <a:off x="377365" y="4284917"/>
            <a:ext cx="10906652" cy="421986"/>
          </a:xfrm>
          <a:prstGeom prst="rect">
            <a:avLst/>
          </a:prstGeom>
          <a:solidFill>
            <a:schemeClr val="accent2">
              <a:lumMod val="40000"/>
              <a:lumOff val="60000"/>
            </a:schemeClr>
          </a:solidFill>
          <a:ln>
            <a:miter lim="800000"/>
            <a:headEnd/>
            <a:tailE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buNone/>
              <a:defRPr/>
            </a:pPr>
            <a:r>
              <a:rPr lang="en-US" altLang="zh-CN" sz="1400" b="1" dirty="0">
                <a:latin typeface="微软雅黑" panose="020B0503020204020204" pitchFamily="34" charset="-122"/>
                <a:ea typeface="微软雅黑" panose="020B0503020204020204" pitchFamily="34" charset="-122"/>
              </a:rPr>
              <a:t>P3. </a:t>
            </a:r>
            <a:r>
              <a:rPr lang="en-US" altLang="zh-CN" sz="1400" dirty="0">
                <a:latin typeface="微软雅黑" panose="020B0503020204020204" pitchFamily="34" charset="-122"/>
                <a:ea typeface="微软雅黑" panose="020B0503020204020204" pitchFamily="34" charset="-122"/>
              </a:rPr>
              <a:t>What are two reasons for using layered protocols? What is one possible disadvantage of using layered protocols?</a:t>
            </a:r>
          </a:p>
        </p:txBody>
      </p:sp>
      <p:sp>
        <p:nvSpPr>
          <p:cNvPr id="14" name="文本框 13">
            <a:extLst>
              <a:ext uri="{FF2B5EF4-FFF2-40B4-BE49-F238E27FC236}">
                <a16:creationId xmlns:a16="http://schemas.microsoft.com/office/drawing/2014/main" id="{26E645EC-D582-404C-801D-FE9D54ACACE9}"/>
              </a:ext>
            </a:extLst>
          </p:cNvPr>
          <p:cNvSpPr txBox="1"/>
          <p:nvPr/>
        </p:nvSpPr>
        <p:spPr>
          <a:xfrm>
            <a:off x="377365" y="4727472"/>
            <a:ext cx="10728614" cy="307777"/>
          </a:xfrm>
          <a:prstGeom prst="rect">
            <a:avLst/>
          </a:prstGeom>
          <a:noFill/>
        </p:spPr>
        <p:txBody>
          <a:bodyPr wrap="square">
            <a:spAutoFit/>
          </a:bodyPr>
          <a:lstStyle/>
          <a:p>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Ans:</a:t>
            </a:r>
            <a:endParaRPr lang="zh-CN" altLang="en-US" sz="1400" dirty="0">
              <a:latin typeface="微软雅黑" panose="020B0503020204020204" pitchFamily="34" charset="-122"/>
              <a:ea typeface="微软雅黑" panose="020B0503020204020204" pitchFamily="34" charset="-122"/>
            </a:endParaRPr>
          </a:p>
        </p:txBody>
      </p:sp>
      <p:sp>
        <p:nvSpPr>
          <p:cNvPr id="15" name="Rectangle 3">
            <a:extLst>
              <a:ext uri="{FF2B5EF4-FFF2-40B4-BE49-F238E27FC236}">
                <a16:creationId xmlns:a16="http://schemas.microsoft.com/office/drawing/2014/main" id="{D3E40A7C-F111-4681-8CD7-57ED0B9268ED}"/>
              </a:ext>
            </a:extLst>
          </p:cNvPr>
          <p:cNvSpPr txBox="1">
            <a:spLocks noChangeArrowheads="1"/>
          </p:cNvSpPr>
          <p:nvPr/>
        </p:nvSpPr>
        <p:spPr>
          <a:xfrm>
            <a:off x="377365" y="5427218"/>
            <a:ext cx="10906652" cy="421986"/>
          </a:xfrm>
          <a:prstGeom prst="rect">
            <a:avLst/>
          </a:prstGeom>
          <a:solidFill>
            <a:schemeClr val="accent2">
              <a:lumMod val="40000"/>
              <a:lumOff val="60000"/>
            </a:schemeClr>
          </a:solidFill>
          <a:ln>
            <a:miter lim="800000"/>
            <a:headEnd/>
            <a:tailE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buNone/>
              <a:defRPr/>
            </a:pPr>
            <a:r>
              <a:rPr lang="en-US" altLang="zh-CN" sz="1400" b="1" dirty="0">
                <a:latin typeface="微软雅黑" panose="020B0503020204020204" pitchFamily="34" charset="-122"/>
                <a:ea typeface="微软雅黑" panose="020B0503020204020204" pitchFamily="34" charset="-122"/>
              </a:rPr>
              <a:t>P4. </a:t>
            </a:r>
            <a:r>
              <a:rPr lang="en-US" altLang="zh-CN" sz="1400" dirty="0">
                <a:latin typeface="微软雅黑" panose="020B0503020204020204" pitchFamily="34" charset="-122"/>
                <a:ea typeface="微软雅黑" panose="020B0503020204020204" pitchFamily="34" charset="-122"/>
              </a:rPr>
              <a:t>What is the main difference between TCP and UDP?</a:t>
            </a:r>
          </a:p>
        </p:txBody>
      </p:sp>
      <p:sp>
        <p:nvSpPr>
          <p:cNvPr id="16" name="文本框 15">
            <a:extLst>
              <a:ext uri="{FF2B5EF4-FFF2-40B4-BE49-F238E27FC236}">
                <a16:creationId xmlns:a16="http://schemas.microsoft.com/office/drawing/2014/main" id="{1F8413D3-D41A-4111-B868-CC941DA8E57A}"/>
              </a:ext>
            </a:extLst>
          </p:cNvPr>
          <p:cNvSpPr txBox="1"/>
          <p:nvPr/>
        </p:nvSpPr>
        <p:spPr>
          <a:xfrm>
            <a:off x="377365" y="5901405"/>
            <a:ext cx="10728614" cy="307777"/>
          </a:xfrm>
          <a:prstGeom prst="rect">
            <a:avLst/>
          </a:prstGeom>
          <a:noFill/>
        </p:spPr>
        <p:txBody>
          <a:bodyPr wrap="square">
            <a:spAutoFit/>
          </a:bodyPr>
          <a:lstStyle/>
          <a:p>
            <a:r>
              <a:rPr lang="en-US" altLang="zh-CN" sz="1400" b="1" dirty="0">
                <a:latin typeface="微软雅黑" panose="020B0503020204020204" pitchFamily="34" charset="-122"/>
                <a:ea typeface="微软雅黑" panose="020B0503020204020204" pitchFamily="34" charset="-122"/>
              </a:rPr>
              <a:t>Ans:</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928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animBg="1"/>
      <p:bldP spid="8" grpId="0"/>
      <p:bldP spid="11" grpId="0" animBg="1"/>
      <p:bldP spid="12" grpId="0"/>
      <p:bldP spid="13" grpId="0" animBg="1"/>
      <p:bldP spid="14" grpId="0"/>
      <p:bldP spid="15" grpId="0" animBg="1"/>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1 Introduction</a:t>
            </a:r>
          </a:p>
        </p:txBody>
      </p:sp>
      <p:sp>
        <p:nvSpPr>
          <p:cNvPr id="2" name="矩形 1">
            <a:extLst>
              <a:ext uri="{FF2B5EF4-FFF2-40B4-BE49-F238E27FC236}">
                <a16:creationId xmlns:a16="http://schemas.microsoft.com/office/drawing/2014/main" id="{AF964C3E-55B5-4628-8246-9AF75336D47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Selected Problems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3" name="Rectangle 3">
            <a:extLst>
              <a:ext uri="{FF2B5EF4-FFF2-40B4-BE49-F238E27FC236}">
                <a16:creationId xmlns:a16="http://schemas.microsoft.com/office/drawing/2014/main" id="{9CD54D7F-23C2-41A1-A736-A80E6773F083}"/>
              </a:ext>
            </a:extLst>
          </p:cNvPr>
          <p:cNvSpPr>
            <a:spLocks noGrp="1" noChangeArrowheads="1"/>
          </p:cNvSpPr>
          <p:nvPr>
            <p:ph idx="1"/>
          </p:nvPr>
        </p:nvSpPr>
        <p:spPr>
          <a:xfrm>
            <a:off x="446809" y="1138671"/>
            <a:ext cx="10906652" cy="944706"/>
          </a:xfrm>
          <a:solidFill>
            <a:schemeClr val="accent2">
              <a:lumMod val="40000"/>
              <a:lumOff val="60000"/>
            </a:schemeClr>
          </a:solidFill>
          <a:ln>
            <a:miter lim="800000"/>
            <a:headEnd/>
            <a:tailEnd/>
          </a:ln>
        </p:spPr>
        <p:txBody>
          <a:bodyPr>
            <a:normAutofit fontScale="92500" lnSpcReduction="10000"/>
          </a:bodyPr>
          <a:lstStyle/>
          <a:p>
            <a:pPr marL="0" lvl="2" indent="0" algn="just">
              <a:lnSpc>
                <a:spcPct val="110000"/>
              </a:lnSpc>
              <a:buNone/>
              <a:defRPr/>
            </a:pPr>
            <a:r>
              <a:rPr lang="en-US" altLang="zh-CN" sz="1400" b="1" dirty="0">
                <a:latin typeface="微软雅黑" panose="020B0503020204020204" pitchFamily="34" charset="-122"/>
                <a:ea typeface="微软雅黑" panose="020B0503020204020204" pitchFamily="34" charset="-122"/>
              </a:rPr>
              <a:t>P</a:t>
            </a:r>
            <a:r>
              <a:rPr lang="en-US" sz="1400" b="1" dirty="0">
                <a:latin typeface="微软雅黑" panose="020B0503020204020204" pitchFamily="34" charset="-122"/>
                <a:ea typeface="微软雅黑" panose="020B0503020204020204" pitchFamily="34" charset="-122"/>
              </a:rPr>
              <a:t>5. </a:t>
            </a:r>
            <a:r>
              <a:rPr lang="en-US" sz="1400" dirty="0">
                <a:latin typeface="微软雅黑" panose="020B0503020204020204" pitchFamily="34" charset="-122"/>
                <a:ea typeface="微软雅黑" panose="020B0503020204020204" pitchFamily="34" charset="-122"/>
              </a:rPr>
              <a:t>When a file is transferred between two computers, two acknowledgement strategies are possible. In the first one, the file is chopped up into packets, which are individually acknowledged by the receiver, but the file transfer as a whole is not acknowledged. In the second one, the packets are not acknowledged individually, but the entire file is acknowledged when it arrives. Discuss these two approaches.</a:t>
            </a:r>
          </a:p>
        </p:txBody>
      </p:sp>
      <p:sp>
        <p:nvSpPr>
          <p:cNvPr id="14" name="文本框 13">
            <a:extLst>
              <a:ext uri="{FF2B5EF4-FFF2-40B4-BE49-F238E27FC236}">
                <a16:creationId xmlns:a16="http://schemas.microsoft.com/office/drawing/2014/main" id="{19DE1784-B819-4D14-995E-CEED73E86E6D}"/>
              </a:ext>
            </a:extLst>
          </p:cNvPr>
          <p:cNvSpPr txBox="1"/>
          <p:nvPr/>
        </p:nvSpPr>
        <p:spPr>
          <a:xfrm>
            <a:off x="446808" y="2159226"/>
            <a:ext cx="10906651" cy="307777"/>
          </a:xfrm>
          <a:prstGeom prst="rect">
            <a:avLst/>
          </a:prstGeom>
          <a:noFill/>
        </p:spPr>
        <p:txBody>
          <a:bodyPr wrap="square">
            <a:spAutoFit/>
          </a:bodyPr>
          <a:lstStyle/>
          <a:p>
            <a:pPr algn="just" hangingPunct="0"/>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Ans:</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Rectangle 3">
            <a:extLst>
              <a:ext uri="{FF2B5EF4-FFF2-40B4-BE49-F238E27FC236}">
                <a16:creationId xmlns:a16="http://schemas.microsoft.com/office/drawing/2014/main" id="{50A97F16-DE5B-4400-8980-54902D3113FE}"/>
              </a:ext>
            </a:extLst>
          </p:cNvPr>
          <p:cNvSpPr txBox="1">
            <a:spLocks noChangeArrowheads="1"/>
          </p:cNvSpPr>
          <p:nvPr/>
        </p:nvSpPr>
        <p:spPr>
          <a:xfrm>
            <a:off x="446808" y="2965733"/>
            <a:ext cx="10906652" cy="581024"/>
          </a:xfrm>
          <a:prstGeom prst="rect">
            <a:avLst/>
          </a:prstGeom>
          <a:solidFill>
            <a:schemeClr val="accent2">
              <a:lumMod val="40000"/>
              <a:lumOff val="60000"/>
            </a:schemeClr>
          </a:solidFill>
          <a:ln>
            <a:miter lim="800000"/>
            <a:headEnd/>
            <a:tailE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lgn="just">
              <a:buFont typeface="Arial" panose="020B0604020202020204" pitchFamily="34" charset="0"/>
              <a:buNone/>
              <a:defRPr/>
            </a:pPr>
            <a:r>
              <a:rPr lang="en-US" altLang="zh-CN" sz="1400" b="1" dirty="0">
                <a:latin typeface="微软雅黑" panose="020B0503020204020204" pitchFamily="34" charset="-122"/>
                <a:ea typeface="微软雅黑" panose="020B0503020204020204" pitchFamily="34" charset="-122"/>
              </a:rPr>
              <a:t>P6</a:t>
            </a:r>
            <a:r>
              <a:rPr lang="en-US" sz="1400" b="1" dirty="0">
                <a:latin typeface="微软雅黑" panose="020B0503020204020204" pitchFamily="34" charset="-122"/>
                <a:ea typeface="微软雅黑" panose="020B0503020204020204" pitchFamily="34" charset="-122"/>
              </a:rPr>
              <a:t>. </a:t>
            </a:r>
            <a:r>
              <a:rPr lang="en-US" sz="1400" dirty="0">
                <a:latin typeface="微软雅黑" panose="020B0503020204020204" pitchFamily="34" charset="-122"/>
                <a:ea typeface="微软雅黑" panose="020B0503020204020204" pitchFamily="34" charset="-122"/>
              </a:rPr>
              <a:t>A system has an n-layer protocol hierarchy. Applications generate messages of length M bytes. At each of the layers, an h-byte header is added. What fraction of the network bandwidth is filled with headers?</a:t>
            </a:r>
          </a:p>
        </p:txBody>
      </p:sp>
      <p:sp>
        <p:nvSpPr>
          <p:cNvPr id="18" name="文本框 17">
            <a:extLst>
              <a:ext uri="{FF2B5EF4-FFF2-40B4-BE49-F238E27FC236}">
                <a16:creationId xmlns:a16="http://schemas.microsoft.com/office/drawing/2014/main" id="{BFC1C518-F699-4123-8894-94EFF0218096}"/>
              </a:ext>
            </a:extLst>
          </p:cNvPr>
          <p:cNvSpPr txBox="1"/>
          <p:nvPr/>
        </p:nvSpPr>
        <p:spPr>
          <a:xfrm>
            <a:off x="446808" y="3673026"/>
            <a:ext cx="10728614" cy="307777"/>
          </a:xfrm>
          <a:prstGeom prst="rect">
            <a:avLst/>
          </a:prstGeom>
          <a:noFill/>
        </p:spPr>
        <p:txBody>
          <a:bodyPr wrap="square">
            <a:spAutoFit/>
          </a:bodyPr>
          <a:lstStyle/>
          <a:p>
            <a:pPr algn="just" hangingPunct="0"/>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Ans:</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898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bg/>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P spid="14" grpId="0"/>
      <p:bldP spid="17" grpId="0" build="p" animBg="1"/>
      <p:bldP spid="1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FFDC80-2AC2-4EF1-920A-D0EA20D35232}"/>
              </a:ext>
            </a:extLst>
          </p:cNvPr>
          <p:cNvSpPr txBox="1"/>
          <p:nvPr/>
        </p:nvSpPr>
        <p:spPr>
          <a:xfrm>
            <a:off x="0" y="1491615"/>
            <a:ext cx="12192000" cy="3676186"/>
          </a:xfrm>
          <a:prstGeom prst="rect">
            <a:avLst/>
          </a:prstGeom>
          <a:solidFill>
            <a:schemeClr val="bg2">
              <a:lumMod val="20000"/>
              <a:lumOff val="80000"/>
            </a:schemeClr>
          </a:solidFill>
        </p:spPr>
        <p:txBody>
          <a:bodyPr wrap="square" rtlCol="0" anchor="ctr">
            <a:noAutofit/>
          </a:bodyPr>
          <a:lstStyle/>
          <a:p>
            <a:pPr algn="ctr" defTabSz="1097280" fontAlgn="base">
              <a:spcBef>
                <a:spcPts val="1440"/>
              </a:spcBef>
              <a:spcAft>
                <a:spcPts val="1440"/>
              </a:spcAft>
            </a:pPr>
            <a:r>
              <a:rPr lang="en-US" altLang="zh-CN" sz="4800" b="1" dirty="0">
                <a:solidFill>
                  <a:srgbClr val="C00000"/>
                </a:solidFill>
                <a:latin typeface="微软雅黑" panose="020B0503020204020204" pitchFamily="34" charset="-122"/>
                <a:ea typeface="微软雅黑" panose="020B0503020204020204" pitchFamily="34" charset="-122"/>
              </a:rPr>
              <a:t>End</a:t>
            </a:r>
          </a:p>
          <a:p>
            <a:pPr algn="ctr" fontAlgn="base">
              <a:lnSpc>
                <a:spcPct val="90000"/>
              </a:lnSpc>
              <a:spcBef>
                <a:spcPts val="1000"/>
              </a:spcBef>
              <a:spcAft>
                <a:spcPts val="1440"/>
              </a:spcAft>
              <a:defRPr/>
            </a:pPr>
            <a:r>
              <a:rPr lang="en-US" altLang="zh-CN" sz="2800" dirty="0">
                <a:solidFill>
                  <a:schemeClr val="bg1">
                    <a:lumMod val="50000"/>
                  </a:schemeClr>
                </a:solidFill>
                <a:latin typeface="Arial" charset="0"/>
                <a:cs typeface="Arial" charset="0"/>
              </a:rPr>
              <a:t>Chapter 1</a:t>
            </a:r>
          </a:p>
        </p:txBody>
      </p:sp>
      <p:pic>
        <p:nvPicPr>
          <p:cNvPr id="5" name="Picture 2">
            <a:extLst>
              <a:ext uri="{FF2B5EF4-FFF2-40B4-BE49-F238E27FC236}">
                <a16:creationId xmlns:a16="http://schemas.microsoft.com/office/drawing/2014/main" id="{C5359447-7FF0-47D1-A892-FF658CBED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263843" y="1"/>
            <a:ext cx="2388870" cy="811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17072</TotalTime>
  <Words>6200</Words>
  <Application>Microsoft Office PowerPoint</Application>
  <PresentationFormat>宽屏</PresentationFormat>
  <Paragraphs>906</Paragraphs>
  <Slides>98</Slides>
  <Notes>71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98</vt:i4>
      </vt:variant>
    </vt:vector>
  </HeadingPairs>
  <TitlesOfParts>
    <vt:vector size="110" baseType="lpstr">
      <vt:lpstr>FrutigerNext LT Medium</vt:lpstr>
      <vt:lpstr>等线</vt:lpstr>
      <vt:lpstr>等线 Light</vt:lpstr>
      <vt:lpstr>黑体</vt:lpstr>
      <vt:lpstr>微软雅黑</vt:lpstr>
      <vt:lpstr>Arial</vt:lpstr>
      <vt:lpstr>Arial</vt:lpstr>
      <vt:lpstr>Calibri</vt:lpstr>
      <vt:lpstr>Times New Roman</vt:lpstr>
      <vt:lpstr>Wingdings</vt:lpstr>
      <vt:lpstr>Office 主题​​</vt:lpstr>
      <vt:lpstr>2_自定义设计方案</vt:lpstr>
      <vt:lpstr>PowerPoint 演示文稿</vt:lpstr>
      <vt:lpstr>PowerPoint 演示文稿</vt:lpstr>
      <vt:lpstr>PowerPoint 演示文稿</vt:lpstr>
      <vt:lpstr>PowerPoint 演示文稿</vt:lpstr>
      <vt:lpstr>Question: What are the differences between various communication networks?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工业互联网创新中心筹备进展及项目情况</dc:title>
  <dc:creator>tingw</dc:creator>
  <cp:lastModifiedBy>tingwang1122@gmail.com</cp:lastModifiedBy>
  <cp:revision>908</cp:revision>
  <dcterms:created xsi:type="dcterms:W3CDTF">2016-09-26T01:53:00Z</dcterms:created>
  <dcterms:modified xsi:type="dcterms:W3CDTF">2024-09-10T05:26:06Z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2052-11.1.0.8888</vt:lpwstr>
  </property>
</Properties>
</file>